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5"/>
  </p:notesMasterIdLst>
  <p:sldIdLst>
    <p:sldId id="311" r:id="rId2"/>
    <p:sldId id="310" r:id="rId3"/>
    <p:sldId id="378" r:id="rId4"/>
    <p:sldId id="258" r:id="rId5"/>
    <p:sldId id="259" r:id="rId6"/>
    <p:sldId id="303" r:id="rId7"/>
    <p:sldId id="262" r:id="rId8"/>
    <p:sldId id="263" r:id="rId9"/>
    <p:sldId id="284" r:id="rId10"/>
    <p:sldId id="265" r:id="rId11"/>
    <p:sldId id="266" r:id="rId12"/>
    <p:sldId id="268" r:id="rId13"/>
    <p:sldId id="270" r:id="rId14"/>
    <p:sldId id="379" r:id="rId15"/>
    <p:sldId id="363" r:id="rId16"/>
    <p:sldId id="355" r:id="rId17"/>
    <p:sldId id="352" r:id="rId18"/>
    <p:sldId id="357" r:id="rId19"/>
    <p:sldId id="359" r:id="rId20"/>
    <p:sldId id="353" r:id="rId21"/>
    <p:sldId id="272" r:id="rId22"/>
    <p:sldId id="361" r:id="rId23"/>
    <p:sldId id="362" r:id="rId24"/>
    <p:sldId id="360" r:id="rId25"/>
    <p:sldId id="316" r:id="rId26"/>
    <p:sldId id="317" r:id="rId27"/>
    <p:sldId id="318" r:id="rId28"/>
    <p:sldId id="319" r:id="rId29"/>
    <p:sldId id="320" r:id="rId30"/>
    <p:sldId id="323" r:id="rId31"/>
    <p:sldId id="325" r:id="rId32"/>
    <p:sldId id="364" r:id="rId33"/>
    <p:sldId id="368" r:id="rId34"/>
    <p:sldId id="369" r:id="rId35"/>
    <p:sldId id="327" r:id="rId36"/>
    <p:sldId id="370" r:id="rId37"/>
    <p:sldId id="328" r:id="rId38"/>
    <p:sldId id="330" r:id="rId39"/>
    <p:sldId id="331" r:id="rId40"/>
    <p:sldId id="276" r:id="rId41"/>
    <p:sldId id="371" r:id="rId42"/>
    <p:sldId id="333" r:id="rId43"/>
    <p:sldId id="334" r:id="rId44"/>
    <p:sldId id="335" r:id="rId45"/>
    <p:sldId id="336" r:id="rId46"/>
    <p:sldId id="365" r:id="rId47"/>
    <p:sldId id="337" r:id="rId48"/>
    <p:sldId id="338" r:id="rId49"/>
    <p:sldId id="339" r:id="rId50"/>
    <p:sldId id="340" r:id="rId51"/>
    <p:sldId id="341" r:id="rId52"/>
    <p:sldId id="344" r:id="rId53"/>
    <p:sldId id="277" r:id="rId54"/>
    <p:sldId id="376" r:id="rId55"/>
    <p:sldId id="285" r:id="rId56"/>
    <p:sldId id="286" r:id="rId57"/>
    <p:sldId id="287" r:id="rId58"/>
    <p:sldId id="288" r:id="rId59"/>
    <p:sldId id="289" r:id="rId60"/>
    <p:sldId id="290" r:id="rId61"/>
    <p:sldId id="291" r:id="rId62"/>
    <p:sldId id="372" r:id="rId63"/>
    <p:sldId id="380" r:id="rId64"/>
    <p:sldId id="381" r:id="rId65"/>
    <p:sldId id="382" r:id="rId66"/>
    <p:sldId id="299" r:id="rId67"/>
    <p:sldId id="300" r:id="rId68"/>
    <p:sldId id="297" r:id="rId69"/>
    <p:sldId id="373" r:id="rId70"/>
    <p:sldId id="374" r:id="rId71"/>
    <p:sldId id="309" r:id="rId72"/>
    <p:sldId id="377" r:id="rId73"/>
    <p:sldId id="346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8" autoAdjust="0"/>
    <p:restoredTop sz="94671" autoAdjust="0"/>
  </p:normalViewPr>
  <p:slideViewPr>
    <p:cSldViewPr>
      <p:cViewPr>
        <p:scale>
          <a:sx n="51" d="100"/>
          <a:sy n="51" d="100"/>
        </p:scale>
        <p:origin x="-3354" y="-13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28439-506D-4CC5-93CB-E5A1F400804B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91FF-B1F5-4279-BCF0-BF841BBAE5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14E4A1-D5AC-497D-BFDE-4FAE49A3FFD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81FAD9-D42C-4A73-8002-DE5460319FB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16671-CE7D-4B79-8139-ABFCA365E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image" Target="../media/image50.jpe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58;&#1072;&#1085;&#1103;\Desktop\&#1056;&#1091;&#1089;&#1089;&#1082;&#1080;&#1077;%20&#1082;&#1085;&#1103;&#1079;&#1100;&#1103;%20&#1048;&#1075;&#1086;&#1088;&#1100;%20&#1080;%20&#1057;&#1074;&#1103;&#1090;&#1086;&#1089;&#1083;&#1072;&#1074;.%20&#1050;&#1085;&#1103;&#1075;&#1080;&#1085;&#1103;%20&#1086;&#1083;&#1100;&#1075;&#1072;\&#1056;&#1091;&#1089;&#1089;&#1082;&#1080;&#1077;%20&#1082;&#1085;&#1103;&#1079;&#1100;&#1103;%20&#1048;&#1075;&#1086;&#1088;&#1100;%20&#1080;%20&#1057;&#1074;&#1103;&#1090;&#1086;&#1089;&#1083;&#1072;&#1074;.%20&#1050;&#1085;&#1103;&#1075;&#1080;&#1085;&#1103;%20&#1054;&#1083;&#1100;&#1075;&#1072;\&#1055;&#1088;&#1080;&#1083;&#1086;&#1078;&#1077;&#1085;&#1080;&#1077;_2.wmv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hyperlink" Target="1/3.pps" TargetMode="External"/><Relationship Id="rId12" Type="http://schemas.openxmlformats.org/officeDocument/2006/relationships/image" Target="../media/image8.jpeg"/><Relationship Id="rId2" Type="http://schemas.openxmlformats.org/officeDocument/2006/relationships/hyperlink" Target="1/1.pp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hyperlink" Target="1/5.pps" TargetMode="External"/><Relationship Id="rId5" Type="http://schemas.openxmlformats.org/officeDocument/2006/relationships/hyperlink" Target="1/2.pps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hyperlink" Target="1/4.pps" TargetMode="Externa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1/3.pps" TargetMode="External"/><Relationship Id="rId13" Type="http://schemas.openxmlformats.org/officeDocument/2006/relationships/image" Target="../media/image14.jpeg"/><Relationship Id="rId3" Type="http://schemas.openxmlformats.org/officeDocument/2006/relationships/hyperlink" Target="1/1.pps" TargetMode="External"/><Relationship Id="rId7" Type="http://schemas.openxmlformats.org/officeDocument/2006/relationships/image" Target="../media/image11.jpeg"/><Relationship Id="rId12" Type="http://schemas.openxmlformats.org/officeDocument/2006/relationships/hyperlink" Target="1/5.pps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hyperlink" Target="1/2.pps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4.jpeg"/><Relationship Id="rId10" Type="http://schemas.openxmlformats.org/officeDocument/2006/relationships/hyperlink" Target="1/4.pps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192882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истории в 7 классе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214315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28860" y="4214818"/>
            <a:ext cx="4317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Учитель: Тяпухина С. В.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357158" y="4941888"/>
            <a:ext cx="8678892" cy="935037"/>
          </a:xfrm>
          <a:solidFill>
            <a:schemeClr val="bg1">
              <a:alpha val="85097"/>
            </a:schemeClr>
          </a:solidFill>
          <a:ln w="60325"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980 – 1015 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 княжение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Владимира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42851"/>
            <a:ext cx="3929090" cy="472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0"/>
            <a:ext cx="3929090" cy="472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???????????????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1" y="2357430"/>
          <a:ext cx="6715174" cy="2071704"/>
        </p:xfrm>
        <a:graphic>
          <a:graphicData uri="http://schemas.openxmlformats.org/drawingml/2006/table">
            <a:tbl>
              <a:tblPr/>
              <a:tblGrid>
                <a:gridCol w="792556"/>
                <a:gridCol w="792556"/>
                <a:gridCol w="792556"/>
                <a:gridCol w="792556"/>
                <a:gridCol w="911938"/>
                <a:gridCol w="794214"/>
                <a:gridCol w="794214"/>
                <a:gridCol w="1044584"/>
              </a:tblGrid>
              <a:tr h="1035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II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VII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VIII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0034" y="285728"/>
            <a:ext cx="8286808" cy="3143272"/>
          </a:xfrm>
          <a:prstGeom prst="rect">
            <a:avLst/>
          </a:prstGeom>
          <a:solidFill>
            <a:schemeClr val="bg1">
              <a:alpha val="69000"/>
            </a:schemeClr>
          </a:solidFill>
          <a:ln w="76200">
            <a:solidFill>
              <a:schemeClr val="bg1"/>
            </a:solidFill>
          </a:ln>
          <a:effectLst>
            <a:outerShdw sx="1000" sy="1000" algn="ctr" rotWithShape="0">
              <a:schemeClr val="bg1"/>
            </a:outerShdw>
          </a:effec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Крещение Руси </a:t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при князе Владимире.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12. 11.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569325" cy="1143000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План урока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600200"/>
            <a:ext cx="8569325" cy="4924425"/>
          </a:xfrm>
          <a:solidFill>
            <a:schemeClr val="bg1">
              <a:alpha val="87000"/>
            </a:schemeClr>
          </a:solidFill>
          <a:ln w="60325"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marL="742950" indent="-742950" eaLnBrk="1" fontAlgn="auto" hangingPunct="1">
              <a:spcAft>
                <a:spcPts val="0"/>
              </a:spcAft>
              <a:buAutoNum type="arabicPeriod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Причины принятия христианства на Руси.</a:t>
            </a:r>
          </a:p>
          <a:p>
            <a:pPr marL="742950" indent="-74295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   Почему князь Владимир выбрал</a:t>
            </a:r>
          </a:p>
          <a:p>
            <a:pPr marL="742950" indent="-74295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христианскую веру?</a:t>
            </a:r>
          </a:p>
          <a:p>
            <a:pPr marL="742950" indent="-74295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   Как происходило крещение Руси.</a:t>
            </a:r>
          </a:p>
          <a:p>
            <a:pPr marL="742950" indent="-74295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   Значение принятия христианства.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42910" y="285728"/>
            <a:ext cx="8001056" cy="2071702"/>
          </a:xfrm>
          <a:prstGeom prst="rect">
            <a:avLst/>
          </a:prstGeom>
          <a:solidFill>
            <a:schemeClr val="bg1">
              <a:alpha val="69000"/>
            </a:schemeClr>
          </a:solidFill>
          <a:ln w="76200">
            <a:solidFill>
              <a:schemeClr val="bg1"/>
            </a:solidFill>
          </a:ln>
          <a:effectLst>
            <a:outerShdw sx="1000" sy="1000" algn="ctr" rotWithShape="0">
              <a:schemeClr val="bg1"/>
            </a:outerShdw>
          </a:effectLst>
        </p:spPr>
        <p:txBody>
          <a:bodyPr anchor="ctr">
            <a:normAutofit fontScale="4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sz="6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lgerius" pitchFamily="82" charset="-5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Христианство 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вера в Бога  Иисуса   Христа.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Христиане 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люди, которые верили в Иисуса Христа.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2500306"/>
            <a:ext cx="6929485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Причины принятия христианства на Руси.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165100"/>
            <a:ext cx="2303463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906713"/>
            <a:ext cx="250348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2700"/>
            <a:ext cx="2316163" cy="326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713" y="3371850"/>
            <a:ext cx="30892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2544763"/>
            <a:ext cx="1631950" cy="708025"/>
          </a:xfrm>
          <a:prstGeom prst="rect">
            <a:avLst/>
          </a:prstGeom>
          <a:solidFill>
            <a:schemeClr val="bg1">
              <a:alpha val="58823"/>
            </a:scheme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Перун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318125" y="5803900"/>
            <a:ext cx="2503488" cy="708025"/>
          </a:xfrm>
          <a:prstGeom prst="rect">
            <a:avLst/>
          </a:prstGeom>
          <a:solidFill>
            <a:schemeClr val="bg1">
              <a:alpha val="58823"/>
            </a:scheme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Велес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433888" y="2944813"/>
            <a:ext cx="2108200" cy="708025"/>
          </a:xfrm>
          <a:prstGeom prst="rect">
            <a:avLst/>
          </a:prstGeom>
          <a:solidFill>
            <a:schemeClr val="bg1">
              <a:alpha val="58823"/>
            </a:scheme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Стрибог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28638" y="5772150"/>
            <a:ext cx="2447925" cy="708025"/>
          </a:xfrm>
          <a:prstGeom prst="rect">
            <a:avLst/>
          </a:prstGeom>
          <a:solidFill>
            <a:schemeClr val="bg1">
              <a:alpha val="58823"/>
            </a:scheme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Даждьбог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00826" y="285728"/>
            <a:ext cx="2428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что   верили наши 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предки?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428875" y="1643063"/>
            <a:ext cx="5214938" cy="1571625"/>
          </a:xfrm>
          <a:prstGeom prst="roundRect">
            <a:avLst/>
          </a:prstGeom>
          <a:solidFill>
            <a:schemeClr val="bg1">
              <a:lumMod val="9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295400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rgbClr val="996600"/>
                </a:solidFill>
              </a:rPr>
              <a:t>Я</a:t>
            </a:r>
          </a:p>
        </p:txBody>
      </p:sp>
      <p:sp>
        <p:nvSpPr>
          <p:cNvPr id="4100" name="Прямоугольник 22"/>
          <p:cNvSpPr>
            <a:spLocks noChangeArrowheads="1"/>
          </p:cNvSpPr>
          <p:nvPr/>
        </p:nvSpPr>
        <p:spPr bwMode="auto">
          <a:xfrm>
            <a:off x="1571604" y="1773238"/>
            <a:ext cx="63579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663300"/>
                </a:solidFill>
                <a:latin typeface="Arial Black" pitchFamily="34" charset="0"/>
              </a:rPr>
              <a:t>          </a:t>
            </a:r>
            <a:r>
              <a:rPr lang="ru-RU" sz="4000" b="1" dirty="0" smtClean="0">
                <a:solidFill>
                  <a:srgbClr val="663300"/>
                </a:solidFill>
                <a:latin typeface="Arial Black" pitchFamily="34" charset="0"/>
              </a:rPr>
              <a:t>Религия </a:t>
            </a:r>
            <a:endParaRPr lang="ru-RU" sz="4000" b="1" dirty="0">
              <a:solidFill>
                <a:srgbClr val="663300"/>
              </a:solidFill>
              <a:latin typeface="Arial Black" pitchFamily="34" charset="0"/>
            </a:endParaRPr>
          </a:p>
          <a:p>
            <a:r>
              <a:rPr lang="ru-RU" sz="4000" b="1" dirty="0" smtClean="0">
                <a:solidFill>
                  <a:srgbClr val="663300"/>
                </a:solidFill>
                <a:latin typeface="Arial Black" pitchFamily="34" charset="0"/>
              </a:rPr>
              <a:t>  восточных </a:t>
            </a:r>
            <a:r>
              <a:rPr lang="ru-RU" sz="4000" b="1" dirty="0">
                <a:solidFill>
                  <a:srgbClr val="663300"/>
                </a:solidFill>
                <a:latin typeface="Arial Black" pitchFamily="34" charset="0"/>
              </a:rPr>
              <a:t>славян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2081213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З</a:t>
            </a: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867025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Ы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652838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Ч</a:t>
            </a: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4438650" y="4643446"/>
            <a:ext cx="762000" cy="768342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rgbClr val="996600"/>
                </a:solidFill>
              </a:rPr>
              <a:t>Е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5224463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С</a:t>
            </a: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6010275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Т</a:t>
            </a: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6796088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В</a:t>
            </a: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7572375" y="4643438"/>
            <a:ext cx="762000" cy="762000"/>
          </a:xfrm>
          <a:prstGeom prst="rect">
            <a:avLst/>
          </a:prstGeom>
          <a:solidFill>
            <a:srgbClr val="996600"/>
          </a:solidFill>
          <a:ln w="4762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6600"/>
                </a:solidFill>
              </a:rPr>
              <a:t>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cs typeface="AngsanaUPC" pitchFamily="18" charset="-34"/>
            </a:endParaRPr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>
          <a:xfrm>
            <a:off x="642938" y="0"/>
            <a:ext cx="7772400" cy="17526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Своих богов  славяне изображали в виде……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2643188"/>
            <a:ext cx="3357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s018.radikal.ru/i523/1202/50/c5f26635759d.png"/>
          <p:cNvPicPr>
            <a:picLocks noChangeAspect="1" noChangeArrowheads="1"/>
          </p:cNvPicPr>
          <p:nvPr/>
        </p:nvPicPr>
        <p:blipFill>
          <a:blip r:embed="rId3" cstate="print"/>
          <a:srcRect l="10976" t="36523" r="15852" b="9766"/>
          <a:stretch>
            <a:fillRect/>
          </a:stretch>
        </p:blipFill>
        <p:spPr bwMode="auto">
          <a:xfrm>
            <a:off x="1285875" y="2000250"/>
            <a:ext cx="700087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cs typeface="AngsanaUPC" pitchFamily="18" charset="-34"/>
            </a:endParaRPr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>
          <a:xfrm>
            <a:off x="642938" y="0"/>
            <a:ext cx="7772400" cy="17526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Своих богов  славяне изображали в виде </a:t>
            </a:r>
            <a:r>
              <a:rPr lang="ru-RU" b="1" dirty="0" smtClean="0">
                <a:solidFill>
                  <a:srgbClr val="C00000"/>
                </a:solidFill>
              </a:rPr>
              <a:t>идолов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2643188"/>
            <a:ext cx="3357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s018.radikal.ru/i523/1202/50/c5f26635759d.png"/>
          <p:cNvPicPr>
            <a:picLocks noChangeAspect="1" noChangeArrowheads="1"/>
          </p:cNvPicPr>
          <p:nvPr/>
        </p:nvPicPr>
        <p:blipFill>
          <a:blip r:embed="rId3" cstate="print"/>
          <a:srcRect l="10976" t="36523" r="15852" b="9766"/>
          <a:stretch>
            <a:fillRect/>
          </a:stretch>
        </p:blipFill>
        <p:spPr bwMode="auto">
          <a:xfrm>
            <a:off x="1285875" y="2000250"/>
            <a:ext cx="700087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913" y="1268413"/>
            <a:ext cx="648017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214283" y="714357"/>
            <a:ext cx="6715171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Итак, друзья, внимание –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Ведь прозвенел звонок,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Садитесь поудобнее, - </a:t>
            </a:r>
          </a:p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  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Начнём </a:t>
            </a:r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скорей урок!</a:t>
            </a:r>
            <a:r>
              <a:rPr lang="ru-RU" sz="4800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</a:rPr>
              <a:t>Будем слушать, рассуждать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Monotype Corsiva" pitchFamily="66" charset="0"/>
              </a:rPr>
              <a:t>  И друг другу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помогать</a:t>
            </a:r>
            <a:r>
              <a:rPr lang="en-US" sz="4800" b="1" dirty="0" smtClean="0">
                <a:solidFill>
                  <a:srgbClr val="C00000"/>
                </a:solidFill>
                <a:latin typeface="Monotype Corsiva" pitchFamily="66" charset="0"/>
              </a:rPr>
              <a:t>!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48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0"/>
            <a:ext cx="2285985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 descr="Упаковочная бумаг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323850" y="4868863"/>
            <a:ext cx="88201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dirty="0" smtClean="0">
                <a:solidFill>
                  <a:srgbClr val="001E5A"/>
                </a:solidFill>
                <a:latin typeface="Times New Roman" pitchFamily="18" charset="0"/>
              </a:rPr>
              <a:t> </a:t>
            </a:r>
            <a:r>
              <a:rPr lang="ru-RU" sz="2800" dirty="0">
                <a:solidFill>
                  <a:srgbClr val="001E5A"/>
                </a:solidFill>
                <a:latin typeface="Times New Roman" pitchFamily="18" charset="0"/>
              </a:rPr>
              <a:t>Славяне поклонялись многим богам, лесным и водяным духам. Из-за того, что у каждого племени был свой бог – люди воевали и ругались друг с другом.</a:t>
            </a:r>
            <a:endParaRPr lang="ru-RU" sz="2400" dirty="0">
              <a:solidFill>
                <a:srgbClr val="001E5A"/>
              </a:solidFill>
            </a:endParaRPr>
          </a:p>
        </p:txBody>
      </p:sp>
      <p:pic>
        <p:nvPicPr>
          <p:cNvPr id="144388" name="Picture 4" descr="63923e2be51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9144000" cy="4573588"/>
          </a:xfrm>
          <a:prstGeom prst="rect">
            <a:avLst/>
          </a:prstGeom>
          <a:noFill/>
        </p:spPr>
      </p:pic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1571605" y="260350"/>
            <a:ext cx="757239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1"/>
                </a:solidFill>
              </a:rPr>
              <a:t>Русь языческая. Жертвоприношение Перуну.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8569325" cy="1020762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Причина принятия христианства: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375" y="1916113"/>
            <a:ext cx="8126413" cy="3584589"/>
          </a:xfrm>
          <a:solidFill>
            <a:schemeClr val="bg1">
              <a:alpha val="85097"/>
            </a:schemeClr>
          </a:solidFill>
          <a:ln w="60325">
            <a:solidFill>
              <a:schemeClr val="bg1"/>
            </a:solidFill>
          </a:ln>
        </p:spPr>
        <p:txBody>
          <a:bodyPr>
            <a:no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Из-за поклонения разным богам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русских людей не было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единства,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возникали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противоречия.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7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57144" y="9503"/>
            <a:ext cx="8715436" cy="6429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8313" y="0"/>
            <a:ext cx="8359775" cy="579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Владимир держит совет с боярами</a:t>
            </a:r>
          </a:p>
        </p:txBody>
      </p:sp>
      <p:pic>
        <p:nvPicPr>
          <p:cNvPr id="5125" name="Рисунок 7" descr="980 Совет Владимира Святославича с боярами и дружиной. Миниатюра Радзивилловской летопис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20713"/>
            <a:ext cx="86741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5084763"/>
            <a:ext cx="9144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</a:rPr>
              <a:t>Владимир долго думал как объединить всех людей в государстве и  решил выбрать веру в единого Бога, которая сблизила бы всех людей.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571500" y="214313"/>
            <a:ext cx="6967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Palatino Linotype" pitchFamily="18" charset="0"/>
              </a:rPr>
              <a:t> </a:t>
            </a:r>
            <a:endParaRPr lang="ru-RU" sz="4000" i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pic>
        <p:nvPicPr>
          <p:cNvPr id="39939" name="Рисунок 2" descr="карта Древней Руси киев крещение - 3а  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1071563"/>
            <a:ext cx="4652962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Box 3"/>
          <p:cNvSpPr txBox="1">
            <a:spLocks noChangeArrowheads="1"/>
          </p:cNvSpPr>
          <p:nvPr/>
        </p:nvSpPr>
        <p:spPr bwMode="auto">
          <a:xfrm>
            <a:off x="2571750" y="2786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Palatino Linotype" pitchFamily="18" charset="0"/>
              </a:rPr>
              <a:t>Киев </a:t>
            </a:r>
          </a:p>
        </p:txBody>
      </p:sp>
      <p:grpSp>
        <p:nvGrpSpPr>
          <p:cNvPr id="2" name="Стрелка вниз 4"/>
          <p:cNvGrpSpPr>
            <a:grpSpLocks/>
          </p:cNvGrpSpPr>
          <p:nvPr/>
        </p:nvGrpSpPr>
        <p:grpSpPr bwMode="auto">
          <a:xfrm>
            <a:off x="2871788" y="3389313"/>
            <a:ext cx="792162" cy="1957387"/>
            <a:chOff x="1809" y="2135"/>
            <a:chExt cx="499" cy="1233"/>
          </a:xfrm>
        </p:grpSpPr>
        <p:pic>
          <p:nvPicPr>
            <p:cNvPr id="39941" name="Стрелка вниз 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09" y="2135"/>
              <a:ext cx="499" cy="1233"/>
            </a:xfrm>
            <a:prstGeom prst="rect">
              <a:avLst/>
            </a:prstGeom>
            <a:noFill/>
          </p:spPr>
        </p:pic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 rot="740155">
              <a:off x="2030" y="2172"/>
              <a:ext cx="114" cy="1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ru-RU">
                <a:latin typeface="Verdana" pitchFamily="34" charset="0"/>
              </a:endParaRPr>
            </a:p>
          </p:txBody>
        </p:sp>
      </p:grpSp>
      <p:grpSp>
        <p:nvGrpSpPr>
          <p:cNvPr id="3" name="Стрелка влево 5"/>
          <p:cNvGrpSpPr>
            <a:grpSpLocks/>
          </p:cNvGrpSpPr>
          <p:nvPr/>
        </p:nvGrpSpPr>
        <p:grpSpPr bwMode="auto">
          <a:xfrm>
            <a:off x="1414463" y="3127375"/>
            <a:ext cx="2084387" cy="560388"/>
            <a:chOff x="891" y="1970"/>
            <a:chExt cx="1313" cy="353"/>
          </a:xfrm>
        </p:grpSpPr>
        <p:pic>
          <p:nvPicPr>
            <p:cNvPr id="39944" name="Стрелка влево 5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1" y="1970"/>
              <a:ext cx="1313" cy="353"/>
            </a:xfrm>
            <a:prstGeom prst="rect">
              <a:avLst/>
            </a:prstGeom>
            <a:noFill/>
          </p:spPr>
        </p:pic>
        <p:sp>
          <p:nvSpPr>
            <p:cNvPr id="39945" name="Text Box 9"/>
            <p:cNvSpPr txBox="1">
              <a:spLocks noChangeArrowheads="1"/>
            </p:cNvSpPr>
            <p:nvPr/>
          </p:nvSpPr>
          <p:spPr bwMode="auto">
            <a:xfrm>
              <a:off x="1001" y="2081"/>
              <a:ext cx="1159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ru-RU">
                <a:latin typeface="Verdana" pitchFamily="34" charset="0"/>
              </a:endParaRPr>
            </a:p>
          </p:txBody>
        </p:sp>
      </p:grpSp>
      <p:pic>
        <p:nvPicPr>
          <p:cNvPr id="7" name="Стрелка вправо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35363" y="1322388"/>
            <a:ext cx="2713037" cy="2139950"/>
          </a:xfrm>
          <a:prstGeom prst="rect">
            <a:avLst/>
          </a:prstGeom>
          <a:noFill/>
        </p:spPr>
      </p:pic>
      <p:grpSp>
        <p:nvGrpSpPr>
          <p:cNvPr id="4" name="Стрелка вниз 7"/>
          <p:cNvGrpSpPr>
            <a:grpSpLocks/>
          </p:cNvGrpSpPr>
          <p:nvPr/>
        </p:nvGrpSpPr>
        <p:grpSpPr bwMode="auto">
          <a:xfrm>
            <a:off x="3638550" y="3230563"/>
            <a:ext cx="2354263" cy="549275"/>
            <a:chOff x="2292" y="2035"/>
            <a:chExt cx="1483" cy="346"/>
          </a:xfrm>
        </p:grpSpPr>
        <p:pic>
          <p:nvPicPr>
            <p:cNvPr id="39948" name="Стрелка вниз 7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92" y="2035"/>
              <a:ext cx="1483" cy="346"/>
            </a:xfrm>
            <a:prstGeom prst="rect">
              <a:avLst/>
            </a:prstGeom>
            <a:noFill/>
          </p:spPr>
        </p:pic>
        <p:sp>
          <p:nvSpPr>
            <p:cNvPr id="39949" name="Text Box 13"/>
            <p:cNvSpPr txBox="1">
              <a:spLocks noChangeArrowheads="1"/>
            </p:cNvSpPr>
            <p:nvPr/>
          </p:nvSpPr>
          <p:spPr bwMode="auto">
            <a:xfrm rot="16376188">
              <a:off x="2955" y="1503"/>
              <a:ext cx="108" cy="1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ru-RU">
                <a:latin typeface="Verdana" pitchFamily="34" charset="0"/>
              </a:endParaRPr>
            </a:p>
          </p:txBody>
        </p:sp>
      </p:grpSp>
      <p:pic>
        <p:nvPicPr>
          <p:cNvPr id="9" name="Рисунок 8" descr="щит крестоносцев - 1 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6438" y="2352675"/>
            <a:ext cx="950912" cy="1152525"/>
          </a:xfrm>
          <a:prstGeom prst="rect">
            <a:avLst/>
          </a:prstGeom>
          <a:noFill/>
        </p:spPr>
      </p:pic>
      <p:pic>
        <p:nvPicPr>
          <p:cNvPr id="11" name="Рисунок 10" descr="зведа Давида 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50" y="3214688"/>
            <a:ext cx="5715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TextBox 12"/>
          <p:cNvGrpSpPr>
            <a:grpSpLocks/>
          </p:cNvGrpSpPr>
          <p:nvPr/>
        </p:nvGrpSpPr>
        <p:grpSpPr bwMode="auto">
          <a:xfrm>
            <a:off x="6791325" y="1792288"/>
            <a:ext cx="1200150" cy="542925"/>
            <a:chOff x="4278" y="1129"/>
            <a:chExt cx="756" cy="342"/>
          </a:xfrm>
        </p:grpSpPr>
        <p:pic>
          <p:nvPicPr>
            <p:cNvPr id="39953" name="TextBox 12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278" y="1129"/>
              <a:ext cx="756" cy="342"/>
            </a:xfrm>
            <a:prstGeom prst="rect">
              <a:avLst/>
            </a:prstGeom>
            <a:noFill/>
          </p:spPr>
        </p:pic>
        <p:sp>
          <p:nvSpPr>
            <p:cNvPr id="39954" name="Text Box 18"/>
            <p:cNvSpPr txBox="1">
              <a:spLocks noChangeArrowheads="1"/>
            </p:cNvSpPr>
            <p:nvPr/>
          </p:nvSpPr>
          <p:spPr bwMode="auto">
            <a:xfrm>
              <a:off x="4320" y="1170"/>
              <a:ext cx="67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 i="1" dirty="0">
                  <a:solidFill>
                    <a:srgbClr val="000000"/>
                  </a:solidFill>
                  <a:latin typeface="Palatino Linotype" pitchFamily="18" charset="0"/>
                </a:rPr>
                <a:t>Ислам</a:t>
              </a:r>
            </a:p>
          </p:txBody>
        </p:sp>
      </p:grpSp>
      <p:grpSp>
        <p:nvGrpSpPr>
          <p:cNvPr id="6" name="TextBox 13"/>
          <p:cNvGrpSpPr>
            <a:grpSpLocks/>
          </p:cNvGrpSpPr>
          <p:nvPr/>
        </p:nvGrpSpPr>
        <p:grpSpPr bwMode="auto">
          <a:xfrm>
            <a:off x="6650038" y="3432175"/>
            <a:ext cx="1482725" cy="549275"/>
            <a:chOff x="4189" y="2162"/>
            <a:chExt cx="934" cy="346"/>
          </a:xfrm>
        </p:grpSpPr>
        <p:pic>
          <p:nvPicPr>
            <p:cNvPr id="39956" name="TextBox 13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189" y="2162"/>
              <a:ext cx="934" cy="346"/>
            </a:xfrm>
            <a:prstGeom prst="rect">
              <a:avLst/>
            </a:prstGeom>
            <a:noFill/>
          </p:spPr>
        </p:pic>
        <p:sp>
          <p:nvSpPr>
            <p:cNvPr id="39957" name="Text Box 21"/>
            <p:cNvSpPr txBox="1">
              <a:spLocks noChangeArrowheads="1"/>
            </p:cNvSpPr>
            <p:nvPr/>
          </p:nvSpPr>
          <p:spPr bwMode="auto">
            <a:xfrm>
              <a:off x="4230" y="2205"/>
              <a:ext cx="85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solidFill>
                    <a:srgbClr val="002060"/>
                  </a:solidFill>
                  <a:latin typeface="Palatino Linotype" pitchFamily="18" charset="0"/>
                  <a:cs typeface="Times New Roman" pitchFamily="18" charset="0"/>
                </a:rPr>
                <a:t>Иудаизм</a:t>
              </a:r>
              <a:endParaRPr lang="ru-RU" sz="2000" b="1" i="1">
                <a:solidFill>
                  <a:srgbClr val="002060"/>
                </a:solidFill>
                <a:latin typeface="Palatino Linotype" pitchFamily="18" charset="0"/>
              </a:endParaRPr>
            </a:p>
          </p:txBody>
        </p:sp>
      </p:grpSp>
      <p:pic>
        <p:nvPicPr>
          <p:cNvPr id="15" name="TextBox 14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4963" y="1773238"/>
            <a:ext cx="3767137" cy="573087"/>
          </a:xfrm>
          <a:prstGeom prst="rect">
            <a:avLst/>
          </a:prstGeom>
          <a:noFill/>
        </p:spPr>
      </p:pic>
      <p:pic>
        <p:nvPicPr>
          <p:cNvPr id="16" name="TextBox 15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143645"/>
            <a:ext cx="3790950" cy="71435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643702" y="4214818"/>
            <a:ext cx="2500298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Palatino Linotype" pitchFamily="18" charset="0"/>
                <a:cs typeface="Times New Roman" pitchFamily="18" charset="0"/>
              </a:rPr>
              <a:t>Киевская Русь находилась в окружении государств, </a:t>
            </a:r>
            <a:r>
              <a:rPr lang="ru-RU" b="1" i="1" dirty="0" smtClean="0">
                <a:latin typeface="Palatino Linotype" pitchFamily="18" charset="0"/>
                <a:cs typeface="Times New Roman" pitchFamily="18" charset="0"/>
              </a:rPr>
              <a:t>исповедующих</a:t>
            </a:r>
            <a:r>
              <a:rPr lang="en-US" b="1" i="1" dirty="0" smtClean="0">
                <a:latin typeface="Palatino Linotype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Palatino Linotype" pitchFamily="18" charset="0"/>
                <a:cs typeface="Times New Roman" pitchFamily="18" charset="0"/>
              </a:rPr>
              <a:t> различные религии, но вера в одного бога.  </a:t>
            </a:r>
            <a:r>
              <a:rPr lang="en-US" b="1" i="1" dirty="0" smtClean="0">
                <a:latin typeface="Palatino Linotype" pitchFamily="18" charset="0"/>
                <a:cs typeface="Times New Roman" pitchFamily="18" charset="0"/>
              </a:rPr>
              <a:t> </a:t>
            </a:r>
            <a:endParaRPr lang="ru-RU" b="1" i="1" dirty="0">
              <a:latin typeface="Palatino Linotype" pitchFamily="18" charset="0"/>
            </a:endParaRPr>
          </a:p>
        </p:txBody>
      </p:sp>
      <p:grpSp>
        <p:nvGrpSpPr>
          <p:cNvPr id="8" name="TextBox 17"/>
          <p:cNvGrpSpPr>
            <a:grpSpLocks/>
          </p:cNvGrpSpPr>
          <p:nvPr/>
        </p:nvGrpSpPr>
        <p:grpSpPr bwMode="auto">
          <a:xfrm>
            <a:off x="6321425" y="79375"/>
            <a:ext cx="2524125" cy="511175"/>
            <a:chOff x="3982" y="50"/>
            <a:chExt cx="1590" cy="322"/>
          </a:xfrm>
        </p:grpSpPr>
        <p:pic>
          <p:nvPicPr>
            <p:cNvPr id="39962" name="TextBox 17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982" y="50"/>
              <a:ext cx="1590" cy="322"/>
            </a:xfrm>
            <a:prstGeom prst="rect">
              <a:avLst/>
            </a:prstGeom>
            <a:noFill/>
          </p:spPr>
        </p:pic>
        <p:sp>
          <p:nvSpPr>
            <p:cNvPr id="39963" name="Text Box 27"/>
            <p:cNvSpPr txBox="1">
              <a:spLocks noChangeArrowheads="1"/>
            </p:cNvSpPr>
            <p:nvPr/>
          </p:nvSpPr>
          <p:spPr bwMode="auto">
            <a:xfrm>
              <a:off x="4050" y="90"/>
              <a:ext cx="148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>
                  <a:solidFill>
                    <a:srgbClr val="000000"/>
                  </a:solidFill>
                  <a:latin typeface="Palatino Linotype" pitchFamily="18" charset="0"/>
                </a:rPr>
                <a:t>Волжская Булгария</a:t>
              </a:r>
            </a:p>
          </p:txBody>
        </p:sp>
      </p:grpSp>
      <p:grpSp>
        <p:nvGrpSpPr>
          <p:cNvPr id="10" name="TextBox 18"/>
          <p:cNvGrpSpPr>
            <a:grpSpLocks/>
          </p:cNvGrpSpPr>
          <p:nvPr/>
        </p:nvGrpSpPr>
        <p:grpSpPr bwMode="auto">
          <a:xfrm>
            <a:off x="285750" y="5559425"/>
            <a:ext cx="1928796" cy="628650"/>
            <a:chOff x="180" y="3502"/>
            <a:chExt cx="1248" cy="396"/>
          </a:xfrm>
        </p:grpSpPr>
        <p:pic>
          <p:nvPicPr>
            <p:cNvPr id="39965" name="TextBox 18"/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80" y="3502"/>
              <a:ext cx="1248" cy="396"/>
            </a:xfrm>
            <a:prstGeom prst="rect">
              <a:avLst/>
            </a:prstGeom>
            <a:noFill/>
          </p:spPr>
        </p:pic>
        <p:sp>
          <p:nvSpPr>
            <p:cNvPr id="39966" name="Text Box 30"/>
            <p:cNvSpPr txBox="1">
              <a:spLocks noChangeArrowheads="1"/>
            </p:cNvSpPr>
            <p:nvPr/>
          </p:nvSpPr>
          <p:spPr bwMode="auto">
            <a:xfrm>
              <a:off x="225" y="3555"/>
              <a:ext cx="112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000000"/>
                  </a:solidFill>
                  <a:latin typeface="Palatino Linotype" pitchFamily="18" charset="0"/>
                </a:rPr>
                <a:t>Византия </a:t>
              </a:r>
            </a:p>
          </p:txBody>
        </p:sp>
      </p:grpSp>
      <p:grpSp>
        <p:nvGrpSpPr>
          <p:cNvPr id="12" name="TextBox 19"/>
          <p:cNvGrpSpPr>
            <a:grpSpLocks/>
          </p:cNvGrpSpPr>
          <p:nvPr/>
        </p:nvGrpSpPr>
        <p:grpSpPr bwMode="auto">
          <a:xfrm>
            <a:off x="219075" y="1200150"/>
            <a:ext cx="1768475" cy="628650"/>
            <a:chOff x="138" y="756"/>
            <a:chExt cx="1114" cy="396"/>
          </a:xfrm>
        </p:grpSpPr>
        <p:pic>
          <p:nvPicPr>
            <p:cNvPr id="39968" name="TextBox 19"/>
            <p:cNvPicPr>
              <a:picLocks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38" y="756"/>
              <a:ext cx="1114" cy="396"/>
            </a:xfrm>
            <a:prstGeom prst="rect">
              <a:avLst/>
            </a:prstGeom>
            <a:noFill/>
          </p:spPr>
        </p:pic>
        <p:sp>
          <p:nvSpPr>
            <p:cNvPr id="39969" name="Text Box 33"/>
            <p:cNvSpPr txBox="1">
              <a:spLocks noChangeArrowheads="1"/>
            </p:cNvSpPr>
            <p:nvPr/>
          </p:nvSpPr>
          <p:spPr bwMode="auto">
            <a:xfrm>
              <a:off x="180" y="810"/>
              <a:ext cx="103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rgbClr val="002060"/>
                  </a:solidFill>
                  <a:latin typeface="Palatino Linotype" pitchFamily="18" charset="0"/>
                </a:rPr>
                <a:t>Европа </a:t>
              </a:r>
            </a:p>
          </p:txBody>
        </p:sp>
      </p:grpSp>
      <p:sp>
        <p:nvSpPr>
          <p:cNvPr id="25" name="Овал 24"/>
          <p:cNvSpPr/>
          <p:nvPr/>
        </p:nvSpPr>
        <p:spPr bwMode="auto">
          <a:xfrm>
            <a:off x="3286125" y="3143250"/>
            <a:ext cx="500063" cy="35718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3" name="TextBox 28"/>
          <p:cNvGrpSpPr>
            <a:grpSpLocks/>
          </p:cNvGrpSpPr>
          <p:nvPr/>
        </p:nvGrpSpPr>
        <p:grpSpPr bwMode="auto">
          <a:xfrm>
            <a:off x="6718300" y="2846388"/>
            <a:ext cx="1700213" cy="622300"/>
            <a:chOff x="4232" y="1793"/>
            <a:chExt cx="1071" cy="392"/>
          </a:xfrm>
        </p:grpSpPr>
        <p:pic>
          <p:nvPicPr>
            <p:cNvPr id="39972" name="TextBox 28"/>
            <p:cNvPicPr>
              <a:picLocks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232" y="1793"/>
              <a:ext cx="1071" cy="392"/>
            </a:xfrm>
            <a:prstGeom prst="rect">
              <a:avLst/>
            </a:prstGeom>
            <a:noFill/>
          </p:spPr>
        </p:pic>
        <p:sp>
          <p:nvSpPr>
            <p:cNvPr id="39973" name="Text Box 37"/>
            <p:cNvSpPr txBox="1">
              <a:spLocks noChangeArrowheads="1"/>
            </p:cNvSpPr>
            <p:nvPr/>
          </p:nvSpPr>
          <p:spPr bwMode="auto">
            <a:xfrm>
              <a:off x="4275" y="1845"/>
              <a:ext cx="99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rgbClr val="000000"/>
                  </a:solidFill>
                  <a:latin typeface="Palatino Linotype" pitchFamily="18" charset="0"/>
                </a:rPr>
                <a:t>Хазары </a:t>
              </a:r>
            </a:p>
          </p:txBody>
        </p:sp>
      </p:grpSp>
      <p:pic>
        <p:nvPicPr>
          <p:cNvPr id="23" name="Рисунок 22" descr="ислам 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38925" y="706438"/>
            <a:ext cx="1189038" cy="1225550"/>
          </a:xfrm>
          <a:prstGeom prst="rect">
            <a:avLst/>
          </a:prstGeom>
          <a:noFill/>
        </p:spPr>
      </p:pic>
      <p:pic>
        <p:nvPicPr>
          <p:cNvPr id="24" name="Рисунок 23" descr="константинополь .jp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14563" y="5357813"/>
            <a:ext cx="107156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Почему князь Владимир выбрал христианскую веру?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911725"/>
            <a:ext cx="9144000" cy="19462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</a:rPr>
              <a:t>Как пишет </a:t>
            </a:r>
            <a:r>
              <a:rPr lang="ru-RU" sz="2400" dirty="0">
                <a:latin typeface="Times New Roman" pitchFamily="18" charset="0"/>
              </a:rPr>
              <a:t>Нестор-летописец, Владимир созвал бояр и старых мудрых людей городских и рассказал, как к нему приходили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проповедники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</a:rPr>
              <a:t>люди, которые распространяют вероучения) </a:t>
            </a:r>
            <a:r>
              <a:rPr lang="ru-RU" sz="2400" dirty="0">
                <a:latin typeface="Times New Roman" pitchFamily="18" charset="0"/>
              </a:rPr>
              <a:t>из разных стран. Сказал также о том, как удивил его грек своей проповедью о другом свете, о воскресении людей и о жизни вечной.</a:t>
            </a:r>
          </a:p>
        </p:txBody>
      </p:sp>
      <p:pic>
        <p:nvPicPr>
          <p:cNvPr id="6147" name="Рисунок 11" descr="Пир у князя Владимира Карзин Н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0"/>
            <a:ext cx="7488237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755650" y="260350"/>
            <a:ext cx="414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Пир у князя Владимира. Карзин Н.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Выбор князя Владимира.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5663" y="285728"/>
            <a:ext cx="4478337" cy="632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357188"/>
            <a:ext cx="4143404" cy="224676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Сказал, как каждый из проповедников хвалил свою веру и говорил: «Прими закон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веру»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нашу!». </a:t>
            </a:r>
          </a:p>
        </p:txBody>
      </p:sp>
      <p:sp>
        <p:nvSpPr>
          <p:cNvPr id="3" name="Прямоугольник 1"/>
          <p:cNvSpPr/>
          <p:nvPr/>
        </p:nvSpPr>
        <p:spPr>
          <a:xfrm>
            <a:off x="214282" y="2205038"/>
            <a:ext cx="4214842" cy="440120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Бояре и старцы сказали своему великому князю, что это неудивительно, что каждый народ будет хвалить свою веру. А нужно послать в каждую страну послов, которые разузнают обычаи веры и расскажут все князю, а он сделает выбор.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7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3"/>
            <a:ext cx="8715436" cy="6429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3238" y="144463"/>
            <a:ext cx="83597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Владимир посылает послов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288" y="5084763"/>
            <a:ext cx="8391525" cy="15811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Понравилось князю предложение советников. Тогда выбрали десять «мужей славных и умных» и послали их сначала к магометанам (Ислам), потом к немцам (Католики), а потом к грекам (Христианство).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Рисунок 9" descr="vladimirver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863" y="857250"/>
            <a:ext cx="7534275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38" y="5286375"/>
            <a:ext cx="7961312" cy="8509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 магометан и католиков послы Владимира не почувствовали никакой духовной красоты.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Рисунок 8" descr="DSC_168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2713" y="285750"/>
            <a:ext cx="6307137" cy="4657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1268" name="Прямоугольник 7"/>
          <p:cNvSpPr>
            <a:spLocks noChangeArrowheads="1"/>
          </p:cNvSpPr>
          <p:nvPr/>
        </p:nvSpPr>
        <p:spPr bwMode="auto">
          <a:xfrm>
            <a:off x="4429125" y="4572000"/>
            <a:ext cx="30749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solidFill>
                  <a:schemeClr val="bg1"/>
                </a:solidFill>
                <a:latin typeface="Calibri" charset="-52"/>
              </a:rPr>
              <a:t>В современном  католическом  храме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5373688"/>
            <a:ext cx="8286750" cy="12160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церковная служба у греков в главном храме Константинополя, древнем Софийском соборе, произвела на них неизгладимое впечатление.</a:t>
            </a:r>
          </a:p>
        </p:txBody>
      </p:sp>
      <p:pic>
        <p:nvPicPr>
          <p:cNvPr id="12291" name="Рисунок 2" descr="Храм св. Софии, Константинополь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350" y="144463"/>
            <a:ext cx="6956425" cy="507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2051050" y="260350"/>
            <a:ext cx="5313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</a:rPr>
              <a:t>Храм Святой Софии, Константинополь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1" y="1071546"/>
            <a:ext cx="828680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Сегодня на уроке:</a:t>
            </a:r>
          </a:p>
          <a:p>
            <a:endParaRPr lang="ru-RU" sz="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buAutoNum type="arabicPeriod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Повторим и закрепим знания о Киевской Руси и первых русских князьях.</a:t>
            </a:r>
          </a:p>
          <a:p>
            <a:pPr marL="742950" indent="-742950" algn="just">
              <a:buAutoNum type="arabicPeriod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Познакомимся с новой темой.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4" descr="Владимир-язычник. В.М. Васнецо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"/>
            <a:ext cx="8715375" cy="554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388" y="5734050"/>
            <a:ext cx="8748712" cy="8509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Многое передумал и пережил за последние годы великий князь. А здесь долго думать не стал…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6" descr="10. Крещение Руси=.jpg"/>
          <p:cNvPicPr>
            <a:picLocks noChangeAspect="1"/>
          </p:cNvPicPr>
          <p:nvPr/>
        </p:nvPicPr>
        <p:blipFill>
          <a:blip r:embed="rId2" cstate="print"/>
          <a:srcRect l="32813" t="2083" r="7813" b="14583"/>
          <a:stretch>
            <a:fillRect/>
          </a:stretch>
        </p:blipFill>
        <p:spPr bwMode="auto">
          <a:xfrm>
            <a:off x="928663" y="142875"/>
            <a:ext cx="72152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8" y="5429250"/>
            <a:ext cx="8535987" cy="120032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Так духовная красота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христианства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стала решающим свидетельством для Руси, уже приготовившейся ко крещению.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3663"/>
            <a:ext cx="91440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16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034" y="1071546"/>
            <a:ext cx="4572032" cy="5072098"/>
          </a:xfrm>
          <a:noFill/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-990600" y="820738"/>
            <a:ext cx="5867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3200" b="1" dirty="0">
              <a:latin typeface="Comic Sans MS" pitchFamily="66" charset="0"/>
            </a:endParaRPr>
          </a:p>
          <a:p>
            <a:pPr algn="ctr"/>
            <a:r>
              <a:rPr lang="ru-RU" sz="3200" b="1">
                <a:latin typeface="Comic Sans MS" pitchFamily="66" charset="0"/>
              </a:rPr>
              <a:t>     </a:t>
            </a:r>
            <a:endParaRPr lang="ru-RU" sz="3200" b="1" dirty="0" smtClean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714488"/>
            <a:ext cx="342902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«Наши предки – восточные          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славяне»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Славяне жили…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лесу  - древляне,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болотистых местах – дреговичи,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севере – северяне,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поле – поляне,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всё наши предки –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восточные славяне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3" y="1142984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происходило крещение     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Руси?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0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175" cy="10112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Arial Black" pitchFamily="34" charset="0"/>
              </a:rPr>
              <a:t>Толковый словарь </a:t>
            </a:r>
            <a:br>
              <a:rPr lang="ru-RU" sz="4000" dirty="0" smtClean="0">
                <a:latin typeface="Arial Black" pitchFamily="34" charset="0"/>
              </a:rPr>
            </a:br>
            <a:r>
              <a:rPr lang="ru-RU" sz="4000" dirty="0" smtClean="0">
                <a:latin typeface="Arial Black" pitchFamily="34" charset="0"/>
              </a:rPr>
              <a:t>русского языка  (С.И.Ожегов)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50" y="1714500"/>
            <a:ext cx="85725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Крещение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принятие веры через окропление водой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hangingPunct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Принять крещение - это войти в воду, «смыть с себя старую веру» и очиститься. Затем священник брал в руки крест, читал молитву и крестил им тех, кто вошёл в воду.  А затем сам человек накладывал на себя крест.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Крест,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икона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– символы христианской веры.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2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3" descr="БРОННИКОВ Фёдор - Крещение князя Владимир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142875"/>
            <a:ext cx="8680450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0825" y="5643563"/>
            <a:ext cx="8680450" cy="120032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 закрепить свою связь с Византией, князь сам принял крещение и женился на дочери византийского императора Анне.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30188"/>
            <a:ext cx="6054725" cy="652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75" y="6091238"/>
            <a:ext cx="5981700" cy="649287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Фреска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«Крещение  князя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Владимира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М. Васнецов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Владимирский собор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7" descr="stambul27в ней крестили князя Владимира, от которого пошло крещение Руси Софи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8286750" cy="551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00113" y="6021388"/>
            <a:ext cx="7199312" cy="519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</a:rPr>
              <a:t>В этой чаше крестили князя Владимира. 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7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3"/>
            <a:ext cx="8715436" cy="6429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429264"/>
            <a:ext cx="9144000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Возвратившись в Киев, великий князь Владимир прежде всего крестил двенадцать своих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сыновей, а затем и жителей Киева. Произошло это в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988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году.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Показ на «ленте» век,  подсчёт.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6738" y="144463"/>
            <a:ext cx="53578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Утро крещения Руси</a:t>
            </a:r>
          </a:p>
        </p:txBody>
      </p:sp>
      <p:pic>
        <p:nvPicPr>
          <p:cNvPr id="36869" name="Рисунок 5" descr="001665b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025" y="857250"/>
            <a:ext cx="6894513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Рисунок 9" descr="001665b0.jpg"/>
          <p:cNvPicPr>
            <a:picLocks noChangeAspect="1"/>
          </p:cNvPicPr>
          <p:nvPr/>
        </p:nvPicPr>
        <p:blipFill>
          <a:blip r:embed="rId4" cstate="print"/>
          <a:srcRect t="91048"/>
          <a:stretch>
            <a:fillRect/>
          </a:stretch>
        </p:blipFill>
        <p:spPr bwMode="auto">
          <a:xfrm>
            <a:off x="1071563" y="5072063"/>
            <a:ext cx="4506912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5" descr="СВЯТОЙ РАВНОАПОСТОЛЬНЫЙ КНЯЗЬ ВЕЛИКИЙ ВЛАДИМИР КРАСНО СОЛНЫШКО (970-1025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14313"/>
            <a:ext cx="4302125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750" y="642938"/>
            <a:ext cx="3746500" cy="310854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charset="-52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Владимир послал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всему городу сказать: «Если не придет кто на реку — будь то богатый, или бедный, или нищий, или раб —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будет мне врагом».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0" y="4437112"/>
            <a:ext cx="9036496" cy="100811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V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VI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VII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42498" y="4149080"/>
            <a:ext cx="79339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2800" b="1" dirty="0" smtClean="0">
                <a:solidFill>
                  <a:prstClr val="black"/>
                </a:solidFill>
              </a:rPr>
              <a:t>VIII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26160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3200" b="1" dirty="0" smtClean="0">
                <a:solidFill>
                  <a:prstClr val="black"/>
                </a:solidFill>
              </a:rPr>
              <a:t>IX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4008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0112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34065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52320" y="4149080"/>
            <a:ext cx="79208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prstClr val="black"/>
                </a:solidFill>
              </a:rPr>
              <a:t>XIII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3" y="683404"/>
            <a:ext cx="8247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Отметьте на Ленте времени дату образования государства Киевская Русь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1919882"/>
            <a:ext cx="975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879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27317" y="1927939"/>
            <a:ext cx="965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912</a:t>
            </a:r>
            <a:r>
              <a:rPr lang="ru-RU" sz="2000" b="1" dirty="0" smtClean="0"/>
              <a:t> Г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388428" y="1772816"/>
            <a:ext cx="1158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1147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36209" y="188640"/>
            <a:ext cx="2990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 времени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95073" y="715895"/>
            <a:ext cx="288032" cy="225316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103457" y="1156533"/>
            <a:ext cx="288032" cy="225316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67544" y="1052736"/>
            <a:ext cx="565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Распределите другие даты на Ленте времени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ая выноска 1"/>
          <p:cNvSpPr/>
          <p:nvPr/>
        </p:nvSpPr>
        <p:spPr>
          <a:xfrm>
            <a:off x="247473" y="5589240"/>
            <a:ext cx="328083" cy="291082"/>
          </a:xfrm>
          <a:prstGeom prst="wedgeRect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48279" y="5550115"/>
            <a:ext cx="1921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Управляющая кнопка: домой 21">
            <a:hlinkClick r:id="rId2" action="ppaction://hlinksldjump" highlightClick="1"/>
          </p:cNvPr>
          <p:cNvSpPr/>
          <p:nvPr/>
        </p:nvSpPr>
        <p:spPr>
          <a:xfrm>
            <a:off x="8676456" y="6525344"/>
            <a:ext cx="360040" cy="288032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79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21441 0.2763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2" y="1381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0.06493 0.275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1375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0099 0.2979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" y="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1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8569325" cy="1884352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Как происходило крещение?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Работа по учебнику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76 (2 абзац сверху)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Работа по картине: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Почему люди зашли в воду? Покажите на картине символ христианской веры. Найдите на иллюстрации священника. Что он делает?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395288" y="6429396"/>
            <a:ext cx="8424862" cy="417492"/>
          </a:xfrm>
          <a:solidFill>
            <a:schemeClr val="bg1">
              <a:alpha val="65881"/>
            </a:schemeClr>
          </a:solidFill>
          <a:ln w="60325">
            <a:solidFill>
              <a:schemeClr val="bg1"/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Лебедев К.В. «Крещение киевлян на Днепре»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571612"/>
            <a:ext cx="7488238" cy="471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:\краеведение\Imag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0"/>
            <a:ext cx="842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Задание: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Отметить на контурной карте реку   Днеп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7" descr="Мартынов Н Крещение Рус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565150"/>
            <a:ext cx="7107237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500438" cy="120032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После Киева крещение стало совершаться и в других русских городах</a:t>
            </a:r>
            <a:r>
              <a:rPr lang="ru-RU" sz="2400" b="1" dirty="0">
                <a:latin typeface="Calibri" charset="-52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65675" y="0"/>
            <a:ext cx="4378325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Мартынов Н.У. Крещение Руси.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Рисунок 2" descr="Елена Доведова Свержение Перун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0"/>
            <a:ext cx="4714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3" descr="Ефошкин Сергей Николаевич Прощание с язычеством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392363"/>
            <a:ext cx="372903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824" y="188913"/>
            <a:ext cx="3463919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После крещения Владимир велел «опрокинуть идолы языческих богов — одних изрубить, а других — сжечь».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775" y="6007100"/>
            <a:ext cx="8785225" cy="8509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Приверженцы старой веры плакали, когда идолов жгли, рубили и валили на землю.</a:t>
            </a:r>
          </a:p>
        </p:txBody>
      </p:sp>
      <p:pic>
        <p:nvPicPr>
          <p:cNvPr id="54276" name="Рисунок 4" descr="В.М.Назарук. Часть диптиха Крещение Руси Проводы Перуна.jpg"/>
          <p:cNvPicPr>
            <a:picLocks noChangeAspect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611188" y="188913"/>
            <a:ext cx="787558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Рисунок 2" descr="Станислав бабюк Свержение Перуна 199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68834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08850" y="571500"/>
            <a:ext cx="1655763" cy="1187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</a:rPr>
              <a:t>С.Бабюк. Свержение Перуна.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4724400"/>
            <a:ext cx="8572500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Новгороде из-за крещения вышло целое военное столкновение. Язычники не хотели допустить истребления идолов. Начались волнения в народе. Но все волнения были подавлены и люди приняли новую веру.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071546"/>
            <a:ext cx="53610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Значение принятия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христианства.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7" descr="10. Крещение Руси=.jpg"/>
          <p:cNvPicPr>
            <a:picLocks noChangeAspect="1"/>
          </p:cNvPicPr>
          <p:nvPr/>
        </p:nvPicPr>
        <p:blipFill>
          <a:blip r:embed="rId2" cstate="print"/>
          <a:srcRect l="32813" t="3125" r="2344" b="11458"/>
          <a:stretch>
            <a:fillRect/>
          </a:stretch>
        </p:blipFill>
        <p:spPr bwMode="auto">
          <a:xfrm>
            <a:off x="2484438" y="214313"/>
            <a:ext cx="6445250" cy="636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3" y="500063"/>
            <a:ext cx="2428861" cy="3416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После крещения киевлян князь Владимир приказал тотчас воздвигать по всему городу церкви.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463" y="6400800"/>
            <a:ext cx="3005137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План Древнего Киева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38" y="5072063"/>
            <a:ext cx="6572250" cy="12001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Сразу же начали открываться школы, потому что христианской стране нельзя было без учения книжного.</a:t>
            </a:r>
          </a:p>
        </p:txBody>
      </p:sp>
      <p:pic>
        <p:nvPicPr>
          <p:cNvPr id="50179" name="Рисунок 6" descr="Школа Древней Рус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357188"/>
            <a:ext cx="63500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Рисунок 10" descr="Начало XIX век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288" y="785813"/>
            <a:ext cx="4019550" cy="584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7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3"/>
            <a:ext cx="8715436" cy="6429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3713" y="144463"/>
            <a:ext cx="56435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Перемена в жизни князя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1214438"/>
            <a:ext cx="4678362" cy="304698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Князь Владимир сильно изменился после крещения. Он продолжал оставаться победоносным полководцем и мудрым строителем государства, но в отношении к людям стал примером доброты, милосердия и сострадания.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7" y="5661025"/>
            <a:ext cx="4000528" cy="39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Bodoni MT" pitchFamily="18" charset="0"/>
              </a:rPr>
              <a:t>Икона начала </a:t>
            </a:r>
            <a:r>
              <a:rPr lang="en-US" sz="2000" dirty="0">
                <a:latin typeface="Bodoni MT" pitchFamily="18" charset="0"/>
              </a:rPr>
              <a:t>XIX </a:t>
            </a:r>
            <a:r>
              <a:rPr lang="ru-RU" sz="2000" dirty="0">
                <a:latin typeface="Bodoni MT" pitchFamily="18" charset="0"/>
              </a:rPr>
              <a:t>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75" t="6322" r="4368" b="10109"/>
          <a:stretch/>
        </p:blipFill>
        <p:spPr bwMode="auto">
          <a:xfrm>
            <a:off x="1187308" y="687689"/>
            <a:ext cx="5236693" cy="607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910" y="214290"/>
            <a:ext cx="63579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Контурная карта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"Древнерусское государство Киевская Русь"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5373216"/>
            <a:ext cx="22840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/>
              </a:rPr>
              <a:t>Задание: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Обозначьте маркером границы Киевской Руси. 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Укажите столицу Древнерусского государства.</a:t>
            </a:r>
          </a:p>
          <a:p>
            <a:pPr>
              <a:buFont typeface="Symbol"/>
              <a:buChar char="·"/>
            </a:pPr>
            <a:r>
              <a:rPr lang="ru-RU" sz="1200" dirty="0">
                <a:solidFill>
                  <a:srgbClr val="002060"/>
                </a:solidFill>
                <a:latin typeface="Times New Roman"/>
              </a:rPr>
              <a:t>Подпишите географические объекты.</a:t>
            </a:r>
          </a:p>
        </p:txBody>
      </p:sp>
      <p:sp>
        <p:nvSpPr>
          <p:cNvPr id="14" name="Управляющая кнопка: фильм 13">
            <a:hlinkClick r:id="rId3" action="ppaction://hlinkfile" highlightClick="1"/>
          </p:cNvPr>
          <p:cNvSpPr/>
          <p:nvPr/>
        </p:nvSpPr>
        <p:spPr>
          <a:xfrm>
            <a:off x="8568444" y="6345318"/>
            <a:ext cx="504056" cy="37688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568444" y="111237"/>
            <a:ext cx="396044" cy="50945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856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Рисунок 5" descr="10. Крещение Руси=.jpg"/>
          <p:cNvPicPr>
            <a:picLocks noChangeAspect="1"/>
          </p:cNvPicPr>
          <p:nvPr/>
        </p:nvPicPr>
        <p:blipFill>
          <a:blip r:embed="rId2" cstate="print"/>
          <a:srcRect l="48438" t="2083" r="2344" b="3125"/>
          <a:stretch>
            <a:fillRect/>
          </a:stretch>
        </p:blipFill>
        <p:spPr bwMode="auto">
          <a:xfrm>
            <a:off x="4429125" y="142875"/>
            <a:ext cx="4500563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714375"/>
            <a:ext cx="3997325" cy="267765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alibri" charset="-52"/>
              </a:rPr>
              <a:t>Одно время он не решался даже утверждать приговоры о справедливом наказании преступников</a:t>
            </a:r>
            <a:r>
              <a:rPr lang="ru-RU" sz="2400" b="1" dirty="0" smtClean="0">
                <a:latin typeface="Calibri" charset="-52"/>
              </a:rPr>
              <a:t>.</a:t>
            </a:r>
          </a:p>
          <a:p>
            <a:r>
              <a:rPr lang="ru-RU" sz="2400" b="1" dirty="0" smtClean="0">
                <a:latin typeface="Calibri" charset="-52"/>
              </a:rPr>
              <a:t> </a:t>
            </a:r>
            <a:r>
              <a:rPr lang="ru-RU" sz="2400" b="1" dirty="0">
                <a:latin typeface="Calibri" charset="-52"/>
              </a:rPr>
              <a:t>О перемене в жизни князя Владимира говорят такие его слова: «Боюсь греха!».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2988" y="4797425"/>
            <a:ext cx="3294062" cy="1187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</a:rPr>
              <a:t>Равноапостольный князь Владимир. Икона 19 века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Рисунок 5" descr="Князь Владимир. Дионисий. Иконы и Фрески Древней Руси.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11125"/>
            <a:ext cx="4495800" cy="66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0825" y="115888"/>
            <a:ext cx="4286250" cy="655564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 его милостыни бедным были огромны.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Владимир приказал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снарядить телеги, наложив на них хлеб, мясо, рыбу, различные плоды,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развозить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городу, спрашивая: «Где больной, нищий или кто не может ходить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?»  и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раздавали тем все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необходимое.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Такое свидетельство сохранила летопись 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милосердии Владимира.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424863" cy="6191250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     </a:t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      </a:t>
            </a:r>
            <a:r>
              <a:rPr lang="ru-RU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Заповеди (правила)                </a:t>
            </a:r>
            <a:br>
              <a:rPr lang="ru-RU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             </a:t>
            </a:r>
            <a:r>
              <a:rPr lang="ru-RU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христиан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Не убий.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2. Не будь завистлив.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3. Не укради.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4. Не обманывай.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5. Люби ближнего своего.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6. Просящему у тебя – дай.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7. Прощай людям ошибки и грехи их.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8. Почитай отца и мать своих.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9. Не веди распутную жизнь.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10. Не желай зла другим.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569325" cy="863600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Значение принятия христианства: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07950" y="1268413"/>
            <a:ext cx="8928100" cy="5400675"/>
          </a:xfrm>
          <a:solidFill>
            <a:schemeClr val="bg1">
              <a:alpha val="65881"/>
            </a:schemeClr>
          </a:solidFill>
          <a:ln w="60325">
            <a:solidFill>
              <a:schemeClr val="bg1"/>
            </a:solidFill>
          </a:ln>
        </p:spPr>
        <p:txBody>
          <a:bodyPr/>
          <a:lstStyle/>
          <a:p>
            <a:pPr marL="742950" indent="-742950" eaLnBrk="1" hangingPunct="1">
              <a:buFont typeface="Arial" charset="0"/>
              <a:buAutoNum type="arabicParenR"/>
            </a:pP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eaLnBrk="1" hangingPunct="1">
              <a:buFont typeface="Arial" charset="0"/>
              <a:buAutoNum type="arabicParenR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Все люди стали равны перед Богом , независимо от того были они бедные или богатые;</a:t>
            </a:r>
          </a:p>
          <a:p>
            <a:pPr marL="742950" indent="-742950" eaLnBrk="1" hangingPunct="1">
              <a:buFont typeface="Arial" charset="0"/>
              <a:buAutoNum type="arabicParenR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Принесло стране единство и примирение;</a:t>
            </a:r>
          </a:p>
          <a:p>
            <a:pPr marL="742950" indent="-742950" eaLnBrk="1" hangingPunct="1">
              <a:buFont typeface="Arial" charset="0"/>
              <a:buAutoNum type="arabicParenR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Была образована Русская Церковь;</a:t>
            </a:r>
          </a:p>
          <a:p>
            <a:pPr marL="742950" indent="-742950" eaLnBrk="1" hangingPunct="1">
              <a:buFont typeface="Arial" charset="0"/>
              <a:buAutoNum type="arabicParenR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Началось строительство храмов;</a:t>
            </a:r>
          </a:p>
          <a:p>
            <a:pPr marL="742950" indent="-742950" eaLnBrk="1" hangingPunct="1">
              <a:buFont typeface="Arial" charset="0"/>
              <a:buAutoNum type="arabicParenR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Развитие образования, культуры и искусства в Киевской Руси.</a:t>
            </a:r>
          </a:p>
          <a:p>
            <a:pPr marL="742950" indent="-742950" eaLnBrk="1" hangingPunct="1">
              <a:buFont typeface="Arial" charset="0"/>
              <a:buAutoNum type="arabicParenR"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А\Природоведение\Уроки по природоведению\4 класс\Страницы истории Отечества\Мой урок\Тема. Во времена Древней Руси\IconKnVladimira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857250"/>
            <a:ext cx="3500438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857625" y="1143000"/>
            <a:ext cx="5286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Историки называли князя Владимира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Великим.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9063" y="2428875"/>
            <a:ext cx="5000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Церковь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Святым.</a:t>
            </a:r>
            <a:endParaRPr lang="ru-RU" sz="4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9063" y="3714750"/>
            <a:ext cx="5000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Поэтическая память народа – Владимиром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Красным Солнышком.</a:t>
            </a:r>
            <a:endParaRPr lang="ru-RU" sz="44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1643050"/>
            <a:ext cx="87153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до правления князя Владимира на Руси не строили храмы?</a:t>
            </a:r>
          </a:p>
          <a:p>
            <a:pPr marL="514350" indent="-514350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а) Не умели строить   </a:t>
            </a:r>
          </a:p>
          <a:p>
            <a:pPr marL="514350" indent="-5143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б) Поклонялись идолам   </a:t>
            </a:r>
          </a:p>
          <a:p>
            <a:pPr marL="514350" indent="-5143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в) Не было нужды молиться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00063" y="1571625"/>
            <a:ext cx="7715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Из какой страны пришло христианство?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а) Византии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б) Венгрии  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Булгарии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2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642938" y="1571625"/>
            <a:ext cx="83581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При каком князе Русь приняла Крещение?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а)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б) Владимир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в) Олег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428625" y="1500174"/>
            <a:ext cx="87153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Кем приходился Владимир  Красное Солнышко княгине Ольге?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а) сыном 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б) внуком 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в) братом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4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4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714375" y="1643063"/>
            <a:ext cx="8001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742950" indent="-742950">
              <a:buFontTx/>
              <a:buAutoNum type="arabicPeriod" startAt="5"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каком году произошло Крещение Руси ?</a:t>
            </a:r>
          </a:p>
          <a:p>
            <a:pPr marL="742950" indent="-742950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 а) в 998 г </a:t>
            </a:r>
          </a:p>
          <a:p>
            <a:pPr marL="742950" indent="-7429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 б) в 988г</a:t>
            </a:r>
          </a:p>
          <a:p>
            <a:pPr marL="742950" indent="-742950"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 в)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1098 г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5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5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467544" y="1052736"/>
            <a:ext cx="432048" cy="360040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72355" y="1052736"/>
            <a:ext cx="758733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Ряд последовательно правящих князей из одного и того же рода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9354" y="116632"/>
            <a:ext cx="35734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32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5530" y="2866144"/>
            <a:ext cx="5148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2819354" y="2866144"/>
            <a:ext cx="51328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115917" y="2866144"/>
            <a:ext cx="50366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6882939" y="2866144"/>
            <a:ext cx="5071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96370" y="2866144"/>
            <a:ext cx="45878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С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3631896" y="2866144"/>
            <a:ext cx="43473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Т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4479552" y="2866144"/>
            <a:ext cx="51328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325181" y="2866144"/>
            <a:ext cx="4700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Я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40669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09844 -0.147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7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33241E-6 L -0.08819 -0.1478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-74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5382 -0.147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1" y="-74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35121 -0.147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-74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3599 -0.147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-73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0.18923 -0.147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-74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0.17118 -0.147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740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4444E-6 L 0.1677 -0.1479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143000" y="1785938"/>
            <a:ext cx="75723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На какой реке произошло Крещение Руси?</a:t>
            </a: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а) Дунай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б) Днепр     </a:t>
            </a: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в) Волга     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6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6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6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 Black" pitchFamily="34" charset="0"/>
              </a:rPr>
              <a:t>Тест </a:t>
            </a: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143000" y="1785938"/>
            <a:ext cx="75723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 Сколько христианских заповедей существует?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Девять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Десять 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Пять 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6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6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6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214422"/>
            <a:ext cx="8318529" cy="5000660"/>
          </a:xfrm>
          <a:solidFill>
            <a:schemeClr val="bg1">
              <a:alpha val="81000"/>
            </a:schemeClr>
          </a:solidFill>
          <a:ln w="85725"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gerius" pitchFamily="82" charset="-52"/>
              </a:rPr>
              <a:t>______________________________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вера в Бога Иисуса Христа. Чтобы стать христианином нужно принять  ___________________ - войти в воду и очиститься.  Крещение Руси  произошло при князе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__________________________в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_____________ году.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571744"/>
            <a:ext cx="23574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Христианство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3143249"/>
            <a:ext cx="2500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крещение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3" y="3857629"/>
            <a:ext cx="3164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Владимире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3857628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</a:rPr>
              <a:t>988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1428736"/>
            <a:ext cx="8565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Вставьте пропущенные в тексте слова и исторические даты,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используя слова для справок: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Владимире, 988, Христианство, крещение.</a:t>
            </a:r>
            <a:endParaRPr lang="ru-RU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Краеведческий материал.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Храм Покрова Пресвятой Богородицы в городе Кувандыке.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9224" y="1600200"/>
            <a:ext cx="6785552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428604"/>
            <a:ext cx="7215238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Храм  в с.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Зиянчурино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Кувандыкского района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архангела Михаила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000240"/>
            <a:ext cx="603743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июня 2017 года – освящение креста и установление его   на храме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778674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285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Мечеть в селе Зиянчурино. Религия – ислам.   Какой символ?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179694" y="1444824"/>
            <a:ext cx="487871" cy="400000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148291" y="2350621"/>
            <a:ext cx="519273" cy="432048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63991" y="3248110"/>
            <a:ext cx="524066" cy="471010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48291" y="5438891"/>
            <a:ext cx="539766" cy="461665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40046" y="4330637"/>
            <a:ext cx="535762" cy="432048"/>
          </a:xfrm>
          <a:prstGeom prst="wedgeRectCallou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98673" y="14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Родоначальник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династии Рюриковичей, первый древнерусский князь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74089" y="2243479"/>
            <a:ext cx="4734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 Рюрика, ему он перед смертью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власть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99118" y="42234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Жена князя Игоря, правила на Руси в период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малолетства сына  и во время его военных походов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31409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 Рюрика, убит древлянами при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сборе дани в 945 году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55641" y="5438891"/>
            <a:ext cx="5373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многих военных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походов. Сын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князя Игоря и княгини Ольги.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340780" y="1026079"/>
            <a:ext cx="1535698" cy="1540566"/>
            <a:chOff x="6539542" y="1380331"/>
            <a:chExt cx="2579687" cy="2828132"/>
          </a:xfrm>
        </p:grpSpPr>
        <p:sp>
          <p:nvSpPr>
            <p:cNvPr id="17" name="Oval 5" descr="рюрик2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826880" y="1752600"/>
              <a:ext cx="2005013" cy="2455863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9" name="AutoShape 6" descr="Гранит"/>
            <p:cNvSpPr>
              <a:spLocks noChangeArrowheads="1"/>
            </p:cNvSpPr>
            <p:nvPr/>
          </p:nvSpPr>
          <p:spPr bwMode="auto">
            <a:xfrm>
              <a:off x="6539542" y="1380331"/>
              <a:ext cx="2579687" cy="744537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>
                  <a:solidFill>
                    <a:srgbClr val="000000"/>
                  </a:solidFill>
                  <a:latin typeface="Arial" charset="0"/>
                </a:rPr>
                <a:t>Рюрик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70673" y="1719807"/>
            <a:ext cx="1496772" cy="1528303"/>
            <a:chOff x="6511925" y="2099446"/>
            <a:chExt cx="2427287" cy="2511448"/>
          </a:xfrm>
        </p:grpSpPr>
        <p:sp>
          <p:nvSpPr>
            <p:cNvPr id="21" name="Oval 9" descr="олег1">
              <a:hlinkClick r:id="rId5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781800" y="2399506"/>
              <a:ext cx="1887538" cy="2211388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AutoShape 10" descr="Гранит"/>
            <p:cNvSpPr>
              <a:spLocks noChangeArrowheads="1"/>
            </p:cNvSpPr>
            <p:nvPr/>
          </p:nvSpPr>
          <p:spPr bwMode="auto">
            <a:xfrm>
              <a:off x="6511925" y="2099446"/>
              <a:ext cx="2427287" cy="66992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Олег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236296" y="2782669"/>
            <a:ext cx="1469129" cy="1655110"/>
            <a:chOff x="5791200" y="447261"/>
            <a:chExt cx="2351087" cy="2334418"/>
          </a:xfrm>
        </p:grpSpPr>
        <p:sp>
          <p:nvSpPr>
            <p:cNvPr id="24" name="Oval 13" descr="игорь">
              <a:hlinkClick r:id="rId7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965825" y="754442"/>
              <a:ext cx="1827213" cy="2027237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AutoShape 14" descr="Гранит"/>
            <p:cNvSpPr>
              <a:spLocks noChangeArrowheads="1"/>
            </p:cNvSpPr>
            <p:nvPr/>
          </p:nvSpPr>
          <p:spPr bwMode="auto">
            <a:xfrm>
              <a:off x="5791200" y="447261"/>
              <a:ext cx="2351087" cy="614363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Игорь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156176" y="4031042"/>
            <a:ext cx="1355657" cy="1558197"/>
            <a:chOff x="6248400" y="304800"/>
            <a:chExt cx="2579688" cy="2686844"/>
          </a:xfrm>
        </p:grpSpPr>
        <p:sp>
          <p:nvSpPr>
            <p:cNvPr id="27" name="Oval 17" descr="ольга2">
              <a:hlinkClick r:id="rId9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35737" y="658019"/>
              <a:ext cx="2005013" cy="2333625"/>
            </a:xfrm>
            <a:prstGeom prst="ellipse">
              <a:avLst/>
            </a:prstGeom>
            <a:blipFill dpi="0" rotWithShape="1">
              <a:blip r:embed="rId10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AutoShape 18" descr="Гранит"/>
            <p:cNvSpPr>
              <a:spLocks noChangeArrowheads="1"/>
            </p:cNvSpPr>
            <p:nvPr/>
          </p:nvSpPr>
          <p:spPr bwMode="auto">
            <a:xfrm>
              <a:off x="6248400" y="304800"/>
              <a:ext cx="2579688" cy="706438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Ольга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481693" y="5101188"/>
            <a:ext cx="1533302" cy="1511501"/>
            <a:chOff x="6294437" y="290490"/>
            <a:chExt cx="2498725" cy="2617788"/>
          </a:xfrm>
        </p:grpSpPr>
        <p:sp>
          <p:nvSpPr>
            <p:cNvPr id="30" name="Oval 21" descr="святослав3">
              <a:hlinkClick r:id="rId11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73043" y="634978"/>
              <a:ext cx="1941513" cy="2273300"/>
            </a:xfrm>
            <a:prstGeom prst="ellipse">
              <a:avLst/>
            </a:prstGeom>
            <a:blipFill dpi="0" rotWithShape="1">
              <a:blip r:embed="rId12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AutoShape 22" descr="Гранит"/>
            <p:cNvSpPr>
              <a:spLocks noChangeArrowheads="1"/>
            </p:cNvSpPr>
            <p:nvPr/>
          </p:nvSpPr>
          <p:spPr bwMode="auto">
            <a:xfrm>
              <a:off x="6294437" y="290490"/>
              <a:ext cx="2498725" cy="68897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Святослав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28596" y="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Биографическая задача. Кто это?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40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Каждая религия призывает верующих к добру, любви, терпению, милосердию, умению понять другого человека, помочь ему в трудный час.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450" y="1628775"/>
            <a:ext cx="6697663" cy="12239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267" name="Содержимое 2"/>
          <p:cNvSpPr txBox="1">
            <a:spLocks/>
          </p:cNvSpPr>
          <p:nvPr/>
        </p:nvSpPr>
        <p:spPr bwMode="auto">
          <a:xfrm>
            <a:off x="1116013" y="2276475"/>
            <a:ext cx="6408737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403350" y="1916113"/>
            <a:ext cx="61372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buFontTx/>
              <a:buChar char="•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Сегодня я узнал(а)…</a:t>
            </a:r>
          </a:p>
          <a:p>
            <a:pPr algn="just" eaLnBrk="0" hangingPunct="0">
              <a:buFontTx/>
              <a:buChar char="•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уроке было интересно…</a:t>
            </a:r>
          </a:p>
          <a:p>
            <a:pPr algn="just" eaLnBrk="0" hangingPunct="0">
              <a:buFontTx/>
              <a:buChar char="•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Мне было трудно…</a:t>
            </a:r>
          </a:p>
          <a:p>
            <a:pPr algn="just" eaLnBrk="0" hangingPunct="0">
              <a:buFontTx/>
              <a:buChar char="•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Теперь я могу …</a:t>
            </a:r>
          </a:p>
          <a:p>
            <a:pPr algn="just" eaLnBrk="0" hangingPunct="0">
              <a:buFontTx/>
              <a:buChar char="•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</p:txBody>
      </p:sp>
      <p:sp>
        <p:nvSpPr>
          <p:cNvPr id="11269" name="Заголовок 4"/>
          <p:cNvSpPr>
            <a:spLocks noGrp="1"/>
          </p:cNvSpPr>
          <p:nvPr>
            <p:ph type="title"/>
          </p:nvPr>
        </p:nvSpPr>
        <p:spPr>
          <a:xfrm>
            <a:off x="914400" y="7651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Выберите и закончите одно из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предложений: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Оцени себя сам!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>
          <a:xfrm>
            <a:off x="250825" y="5072074"/>
            <a:ext cx="8229600" cy="1598601"/>
          </a:xfrm>
        </p:spPr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</a:pPr>
            <a:endParaRPr lang="en-US" sz="3600" b="1" i="1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sz="3600" b="1" i="1" smtClean="0">
                <a:latin typeface="Times New Roman" pitchFamily="18" charset="0"/>
              </a:rPr>
              <a:t>    </a:t>
            </a:r>
            <a:r>
              <a:rPr lang="ru-RU" sz="3600" b="1" i="1" smtClean="0">
                <a:latin typeface="Times New Roman" pitchFamily="18" charset="0"/>
              </a:rPr>
              <a:t>Учебник </a:t>
            </a:r>
            <a:r>
              <a:rPr lang="ru-RU" sz="3600" b="1" i="1" dirty="0" smtClean="0">
                <a:latin typeface="Times New Roman" pitchFamily="18" charset="0"/>
              </a:rPr>
              <a:t>стр. 75 - 77 прочитать. Вопросы и задания на стр78. (с 1 по 5). </a:t>
            </a:r>
            <a:endParaRPr lang="en-US" sz="3600" b="1" i="1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endParaRPr lang="en-US" sz="3600" b="1" i="1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3600" b="1" i="1" dirty="0" smtClean="0">
              <a:latin typeface="Times New Roman" pitchFamily="18" charset="0"/>
            </a:endParaRPr>
          </a:p>
        </p:txBody>
      </p:sp>
      <p:pic>
        <p:nvPicPr>
          <p:cNvPr id="149508" name="Picture 2" descr="Обои для рабочего стола: Князь Владими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6715172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/>
          </p:cNvSpPr>
          <p:nvPr/>
        </p:nvSpPr>
        <p:spPr bwMode="auto">
          <a:xfrm>
            <a:off x="2916238" y="0"/>
            <a:ext cx="52212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 dirty="0" smtClean="0">
                <a:solidFill>
                  <a:srgbClr val="993300"/>
                </a:solidFill>
                <a:latin typeface="Times New Roman" pitchFamily="18" charset="0"/>
              </a:rPr>
              <a:t>   Домашнее </a:t>
            </a:r>
            <a:r>
              <a:rPr lang="ru-RU" sz="4400" b="1" dirty="0">
                <a:solidFill>
                  <a:srgbClr val="993300"/>
                </a:solidFill>
                <a:latin typeface="Times New Roman" pitchFamily="18" charset="0"/>
              </a:rPr>
              <a:t>задание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982" y="432732"/>
            <a:ext cx="5510550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34" y="1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родословное древо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династии Рюриковичей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559055"/>
            <a:ext cx="1728192" cy="1728192"/>
            <a:chOff x="6539542" y="1380331"/>
            <a:chExt cx="2579687" cy="2828132"/>
          </a:xfrm>
        </p:grpSpPr>
        <p:sp>
          <p:nvSpPr>
            <p:cNvPr id="5" name="Oval 5" descr="рюрик2">
              <a:hlinkClick r:id="rId3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826880" y="1752600"/>
              <a:ext cx="2005013" cy="2455863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" name="AutoShape 6" descr="Гранит"/>
            <p:cNvSpPr>
              <a:spLocks noChangeArrowheads="1"/>
            </p:cNvSpPr>
            <p:nvPr/>
          </p:nvSpPr>
          <p:spPr bwMode="auto">
            <a:xfrm>
              <a:off x="6539542" y="1380331"/>
              <a:ext cx="2579687" cy="744537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>
                  <a:solidFill>
                    <a:srgbClr val="000000"/>
                  </a:solidFill>
                  <a:latin typeface="Arial" charset="0"/>
                </a:rPr>
                <a:t>Рюрик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848434" y="1828689"/>
            <a:ext cx="1684006" cy="1761602"/>
            <a:chOff x="6511925" y="2099446"/>
            <a:chExt cx="2427287" cy="2511448"/>
          </a:xfrm>
        </p:grpSpPr>
        <p:sp>
          <p:nvSpPr>
            <p:cNvPr id="8" name="Oval 9" descr="олег1">
              <a:hlinkClick r:id="rId6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781800" y="2399506"/>
              <a:ext cx="1887538" cy="2211388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AutoShape 10" descr="Гранит"/>
            <p:cNvSpPr>
              <a:spLocks noChangeArrowheads="1"/>
            </p:cNvSpPr>
            <p:nvPr/>
          </p:nvSpPr>
          <p:spPr bwMode="auto">
            <a:xfrm>
              <a:off x="6511925" y="2099446"/>
              <a:ext cx="2427287" cy="66992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Олег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2798" y="2937364"/>
            <a:ext cx="1656184" cy="1731721"/>
            <a:chOff x="5791200" y="447261"/>
            <a:chExt cx="2351087" cy="2334418"/>
          </a:xfrm>
        </p:grpSpPr>
        <p:sp>
          <p:nvSpPr>
            <p:cNvPr id="11" name="Oval 13" descr="игорь">
              <a:hlinkClick r:id="rId8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965825" y="754442"/>
              <a:ext cx="1827213" cy="2027237"/>
            </a:xfrm>
            <a:prstGeom prst="ellipse">
              <a:avLst/>
            </a:prstGeom>
            <a:blipFill dpi="0" rotWithShape="1">
              <a:blip r:embed="rId9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AutoShape 14" descr="Гранит"/>
            <p:cNvSpPr>
              <a:spLocks noChangeArrowheads="1"/>
            </p:cNvSpPr>
            <p:nvPr/>
          </p:nvSpPr>
          <p:spPr bwMode="auto">
            <a:xfrm>
              <a:off x="5791200" y="447261"/>
              <a:ext cx="2351087" cy="614363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Игорь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848434" y="4657063"/>
            <a:ext cx="1791139" cy="1717944"/>
            <a:chOff x="6248400" y="304800"/>
            <a:chExt cx="2579688" cy="2686844"/>
          </a:xfrm>
        </p:grpSpPr>
        <p:sp>
          <p:nvSpPr>
            <p:cNvPr id="14" name="Oval 17" descr="ольга2">
              <a:hlinkClick r:id="rId10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35737" y="658019"/>
              <a:ext cx="2005013" cy="2333625"/>
            </a:xfrm>
            <a:prstGeom prst="ellipse">
              <a:avLst/>
            </a:prstGeom>
            <a:blipFill dpi="0" rotWithShape="1">
              <a:blip r:embed="rId11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AutoShape 18" descr="Гранит"/>
            <p:cNvSpPr>
              <a:spLocks noChangeArrowheads="1"/>
            </p:cNvSpPr>
            <p:nvPr/>
          </p:nvSpPr>
          <p:spPr bwMode="auto">
            <a:xfrm>
              <a:off x="6248400" y="304800"/>
              <a:ext cx="2579688" cy="706438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Ольга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48652" y="5013387"/>
            <a:ext cx="1624296" cy="1687398"/>
            <a:chOff x="6294437" y="290490"/>
            <a:chExt cx="2498725" cy="2617788"/>
          </a:xfrm>
        </p:grpSpPr>
        <p:sp>
          <p:nvSpPr>
            <p:cNvPr id="17" name="Oval 21" descr="святослав3">
              <a:hlinkClick r:id="rId1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6573043" y="634978"/>
              <a:ext cx="1941513" cy="2273300"/>
            </a:xfrm>
            <a:prstGeom prst="ellipse">
              <a:avLst/>
            </a:prstGeom>
            <a:blipFill dpi="0" rotWithShape="1">
              <a:blip r:embed="rId13" cstate="print"/>
              <a:srcRect/>
              <a:stretch>
                <a:fillRect/>
              </a:stretch>
            </a:blipFill>
            <a:ln w="57150" cmpd="thinThick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AutoShape 22" descr="Гранит"/>
            <p:cNvSpPr>
              <a:spLocks noChangeArrowheads="1"/>
            </p:cNvSpPr>
            <p:nvPr/>
          </p:nvSpPr>
          <p:spPr bwMode="auto">
            <a:xfrm>
              <a:off x="6294437" y="290490"/>
              <a:ext cx="2498725" cy="688975"/>
            </a:xfrm>
            <a:prstGeom prst="ellipseRibbon2">
              <a:avLst>
                <a:gd name="adj1" fmla="val 25000"/>
                <a:gd name="adj2" fmla="val 73546"/>
                <a:gd name="adj3" fmla="val 12500"/>
              </a:avLst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18000" tIns="0" rIns="18000" bIns="0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Святослав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401048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40174 0.019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87" y="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-0.50642 0.010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3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56007 -0.05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3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-0.46494 -0.157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0.44271 -0.081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7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14282" y="142852"/>
            <a:ext cx="8715436" cy="1428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Первые русские князья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643050"/>
            <a:ext cx="1428760" cy="2043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127" r="-506" b="-109"/>
          <a:stretch>
            <a:fillRect/>
          </a:stretch>
        </p:blipFill>
        <p:spPr bwMode="auto">
          <a:xfrm>
            <a:off x="2357422" y="1643050"/>
            <a:ext cx="1685925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5" cstate="email">
            <a:clrChange>
              <a:clrFrom>
                <a:srgbClr val="FFF7D6"/>
              </a:clrFrom>
              <a:clrTo>
                <a:srgbClr val="FFF7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57686" y="1571612"/>
            <a:ext cx="192882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643050"/>
            <a:ext cx="171451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1538" y="4214818"/>
            <a:ext cx="1731050" cy="2066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68" y="4214818"/>
            <a:ext cx="1643074" cy="2074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14375" y="3643313"/>
            <a:ext cx="1138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Arial Black" pitchFamily="34" charset="0"/>
              </a:rPr>
              <a:t>Рюрик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786063" y="371475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Олег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786313" y="3714750"/>
            <a:ext cx="944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Игорь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858000" y="3714750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Ольга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071563" y="6143625"/>
            <a:ext cx="1538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Святослав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643313" y="6143625"/>
            <a:ext cx="151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itchFamily="34" charset="0"/>
              </a:rPr>
              <a:t>Владимир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1153</TotalTime>
  <Words>1629</Words>
  <Application>Microsoft Office PowerPoint</Application>
  <PresentationFormat>Экран (4:3)</PresentationFormat>
  <Paragraphs>276</Paragraphs>
  <Slides>73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Урок истории в 7 классе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Первые русские князья </vt:lpstr>
      <vt:lpstr>Слайд 10</vt:lpstr>
      <vt:lpstr>Тема: ???????????????</vt:lpstr>
      <vt:lpstr>Слайд 12</vt:lpstr>
      <vt:lpstr>План урока</vt:lpstr>
      <vt:lpstr>Слайд 14</vt:lpstr>
      <vt:lpstr>1. Причины принятия христианства на Руси.</vt:lpstr>
      <vt:lpstr>Слайд 16</vt:lpstr>
      <vt:lpstr>Слайд 17</vt:lpstr>
      <vt:lpstr> Своих богов  славяне изображали в виде……</vt:lpstr>
      <vt:lpstr> Своих богов  славяне изображали в виде идолов</vt:lpstr>
      <vt:lpstr>Слайд 20</vt:lpstr>
      <vt:lpstr>Причина принятия христианства:</vt:lpstr>
      <vt:lpstr>Слайд 22</vt:lpstr>
      <vt:lpstr>Слайд 23</vt:lpstr>
      <vt:lpstr>2. Почему князь Владимир выбрал христианскую веру?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Толковый словарь  русского языка  (С.И.Ожегов)</vt:lpstr>
      <vt:lpstr>Слайд 35</vt:lpstr>
      <vt:lpstr>Фреска  «Крещение  князя  Владимира» В. М. Васнецов  Владимирский собор</vt:lpstr>
      <vt:lpstr>Слайд 37</vt:lpstr>
      <vt:lpstr>Слайд 38</vt:lpstr>
      <vt:lpstr>Слайд 39</vt:lpstr>
      <vt:lpstr>                                      Как происходило крещение? 1. Работа по учебнику: стр 76 (2 абзац сверху) 2. Работа по картине: Почему люди зашли в воду? Покажите на картине символ христианской веры. Найдите на иллюстрации священника. Что он делает?  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                   Заповеди (правила)                                христиан    1. Не убий.        2. Не будь завистлив.        3. Не укради.        4. Не обманывай.        5. Люби ближнего своего.        6. Просящему у тебя – дай.        7. Прощай людям ошибки и грехи их.        8. Почитай отца и мать своих.        9. Не веди распутную жизнь.       10. Не желай зла другим.     </vt:lpstr>
      <vt:lpstr>Значение принятия христианства:</vt:lpstr>
      <vt:lpstr>Слайд 54</vt:lpstr>
      <vt:lpstr>Тест </vt:lpstr>
      <vt:lpstr>Тест </vt:lpstr>
      <vt:lpstr>Тест </vt:lpstr>
      <vt:lpstr>Тест </vt:lpstr>
      <vt:lpstr>Тест </vt:lpstr>
      <vt:lpstr>Тест </vt:lpstr>
      <vt:lpstr>Тест </vt:lpstr>
      <vt:lpstr>______________________________  - вера в Бога Иисуса Христа. Чтобы стать христианином нужно принять  ___________________ - войти в воду и очиститься.  Крещение Руси  произошло при князе __________________________в  _____________ году. </vt:lpstr>
      <vt:lpstr>Краеведческий материал.</vt:lpstr>
      <vt:lpstr>Храм Покрова Пресвятой Богородицы в городе Кувандыке.</vt:lpstr>
      <vt:lpstr>Слайд 65</vt:lpstr>
      <vt:lpstr>Храм  в с. Зиянчурино Кувандыкского района  архангела Михаила</vt:lpstr>
      <vt:lpstr>1 июня 2017 года – освящение креста и установление его   на храме</vt:lpstr>
      <vt:lpstr>Слайд 68</vt:lpstr>
      <vt:lpstr>Слайд 69</vt:lpstr>
      <vt:lpstr>Слайд 70</vt:lpstr>
      <vt:lpstr>Выберите и закончите одно из предложений: </vt:lpstr>
      <vt:lpstr>Оцени себя сам!</vt:lpstr>
      <vt:lpstr>Слайд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User</cp:lastModifiedBy>
  <cp:revision>134</cp:revision>
  <dcterms:created xsi:type="dcterms:W3CDTF">2015-11-23T12:30:19Z</dcterms:created>
  <dcterms:modified xsi:type="dcterms:W3CDTF">2020-11-22T12:13:05Z</dcterms:modified>
</cp:coreProperties>
</file>