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2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B843EF-6A00-4F8D-91F6-11238F677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5E260D-34A7-4C26-A514-69F8594E3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157F81-C94E-4DA0-A0C7-08F34C259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31EFF7-5DA0-4E04-AFDE-108843D89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546A5A-F55A-40E3-BF52-B0A5241B4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91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13104-CC6B-469B-975C-252283F89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AD9EF0-D661-4F4E-82FB-0094E1D448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B2933F-AF26-4DAB-B936-37ACB3EBF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76C958-AAE3-4512-8B00-C5C40A07E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AF1C90-F5BD-46D5-AEEC-5C6E4E31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86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5C61CD-0787-431A-990B-21D0C34AC2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1269CF-E1C4-431F-9836-904DEBA315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3ADB6B-D29A-47CB-9865-FB3C11DBA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1EDDD8-70D0-4B67-81C0-08A65A29D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07A8F8-AA54-49F2-8898-C91DE0476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605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9E11B7-5EA2-4B03-AC44-D8628DD8F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263EB-76E6-4A0B-88F3-420F29652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2FDE8D-F47E-43E3-8FC3-45D29296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00F509-1672-4544-8A89-5B3F7AB2C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47B30A-A49F-4DD3-9E8C-C245C02E9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333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C253D-2573-4399-8260-D5B05F3EC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8C304F-54D3-401E-AE59-5B3AB40CC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3F329E-7E66-4C3F-BC57-3738A2114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946955-FA13-443C-8244-BBB96F2B7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2655EE-FF8B-48D0-9FF9-47AE68920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19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1D568-9ABC-4198-8625-FF5775EEE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256366-7ABF-4C26-BBFE-EDEBB3259F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BF4E92E-2778-4B17-9B61-5E394A479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1EAC2C-200E-491D-84FE-F23AAC07A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4EE32D-6AF9-44C5-A4FF-C96D07DA9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F29FB5-C52B-4EB9-AB81-7FE967896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06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1D67E-A176-4CE1-868D-8B233E02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0D1158-6150-4031-BBBF-FDA981A88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031419-9107-4E3F-98F4-8242047A3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AAE1F8-D8AC-4426-A838-0B15526DA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C8A2FB-8866-44F1-9525-AD89CBF75C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3362EA-437F-4E74-8746-4C5C72209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CD3B6BF-ACCB-4647-9246-69686ECD0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4EE6C8-FC7A-4BEC-8051-F35858B92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5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3EF11-1A6D-4CFB-936C-12F550C72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EB6A66C-DC9E-4EA5-B2E4-948304D75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60A031F-F7D4-47AB-AA18-FFD31F877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F4BF0A-1331-4E89-8455-766965F68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252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99E89BB-BD6B-46A1-9C11-E6EF7DDC2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70A96D2-83F7-4E31-874D-0B5C11B7F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D3A394-A83B-4B62-96F3-2831A5C60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292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266AAC-13BF-493B-A152-68E7B2D12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72A664-7BD6-4082-9695-E713DADE8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32B84D-E94F-43BA-AE66-D60D0DDDD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C3D58D-D58F-4813-B288-EFE3D3321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270BB1-AF28-4F52-AC8B-733AB7299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4CB586-100F-42AB-ADDF-3D4326FB6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47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D6F7C-E6BC-4D6E-8950-1171EFE69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640A85E-0A0C-4F66-B73A-2D6A2C30E4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FF6B38-681D-4C40-A589-3CCC27E1F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AA2C8B-D817-420D-8BD6-24D64CD7A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00011C-AD74-450F-8020-507B76065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05BFB6-1559-4A2C-9FCF-E682B4B77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16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1B76C-E94E-4AC7-A4F3-0EA632704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A0078E-91AD-4E4D-A76E-23648E55C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855F05-26D7-4112-8847-FEFD82EB18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13A32-A41A-4BA9-A0FF-9EED5D8D5735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14AD99-6F11-480C-ADF8-1A7184CD0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C064A3-E53B-41F0-AFCE-6B85C7523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96AD6-5357-4606-A1FB-340B0E906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10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24E1A17-CB78-4D97-A72F-7FEFA5AFF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6" y="-20429"/>
            <a:ext cx="11526474" cy="68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890A0-A9B1-419B-A879-D5BBAC1AA0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442" y="-528506"/>
            <a:ext cx="9144000" cy="3090513"/>
          </a:xfrm>
        </p:spPr>
        <p:txBody>
          <a:bodyPr>
            <a:normAutofit/>
          </a:bodyPr>
          <a:lstStyle/>
          <a:p>
            <a:r>
              <a:rPr lang="ru-RU" b="1" dirty="0"/>
              <a:t> «Конкурс знатоков устройства насосов»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62436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B0A6B-08B8-43DF-8B55-9E80707023BC}"/>
              </a:ext>
            </a:extLst>
          </p:cNvPr>
          <p:cNvSpPr txBox="1">
            <a:spLocks/>
          </p:cNvSpPr>
          <p:nvPr/>
        </p:nvSpPr>
        <p:spPr>
          <a:xfrm>
            <a:off x="571792" y="232560"/>
            <a:ext cx="10515600" cy="47211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4 тур Технологическая карта пуска центробежного насоса</a:t>
            </a:r>
          </a:p>
          <a:p>
            <a:pPr algn="ctr"/>
            <a:endParaRPr lang="ru-RU" dirty="0"/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id="{55BE939B-5286-442D-AA46-A360BBDFE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5" y="1132514"/>
            <a:ext cx="5080759" cy="562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5469D9-4118-45E5-A35E-97CC62DB6275}"/>
              </a:ext>
            </a:extLst>
          </p:cNvPr>
          <p:cNvSpPr txBox="1"/>
          <p:nvPr/>
        </p:nvSpPr>
        <p:spPr>
          <a:xfrm>
            <a:off x="6484690" y="2692433"/>
            <a:ext cx="5226341" cy="203132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Укажите цифрами последовательность выполнения трудовых операций пуска центробежного насоса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Общее количество баллов -30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Время выполнения -30 мин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83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FFE4CA7-60D2-4B23-9AE1-9495357760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077167"/>
              </p:ext>
            </p:extLst>
          </p:nvPr>
        </p:nvGraphicFramePr>
        <p:xfrm>
          <a:off x="377505" y="251670"/>
          <a:ext cx="10595295" cy="6146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7192">
                  <a:extLst>
                    <a:ext uri="{9D8B030D-6E8A-4147-A177-3AD203B41FA5}">
                      <a16:colId xmlns:a16="http://schemas.microsoft.com/office/drawing/2014/main" val="628918644"/>
                    </a:ext>
                  </a:extLst>
                </a:gridCol>
                <a:gridCol w="9958103">
                  <a:extLst>
                    <a:ext uri="{9D8B030D-6E8A-4147-A177-3AD203B41FA5}">
                      <a16:colId xmlns:a16="http://schemas.microsoft.com/office/drawing/2014/main" val="3689837071"/>
                    </a:ext>
                  </a:extLst>
                </a:gridCol>
              </a:tblGrid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</a:rPr>
                        <a:t>сделать запись в журнале машиниста и вахтовом журнале о результатах осмотра и пуска насоса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329050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открыть кран у вакуумметра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454934215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плавно открыть задвижку на напорном трубопроводе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737700391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включить электродвигатель нажатием кнопки «пуск» на щите управления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675787062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закрыть краны мановакуумметра и манометра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700532514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насос считается заполненным, если из воздушника идет сплошной струей жидкость, без воздушных пузырей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148050802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открыть задвижку на напорном трубопрово­де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872116713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>
                          <a:effectLst/>
                        </a:rPr>
                        <a:t>проверить работоспособность трубопроводной арматуры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555009911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осмотреть сальники, которые должны быть плотно набиты, но не ту­го 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367503401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прочность крепление двигателя и насоса к фундаменту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516769498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убедиться, что насос работает нормально, без вибрации и металлического шума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668908199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наличие и исправность КИП 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52183075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наличие смазки в корпусе подшипников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416701182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герметичность всасывающего и нагнетательного трубопровода, степень затяжки резьбовых соединений фланцев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732416269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отсутствие посторонних предметов, утечек перекачиваемой жидкости и масла вокруг насосной установки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860284486"/>
                  </a:ext>
                </a:extLst>
              </a:tr>
              <a:tr h="13568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1050" b="1">
                          <a:effectLst/>
                        </a:rPr>
                        <a:t>проверить включена ли приточно-вытяжная вентиляция в насосной;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484044525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осмотреть наличие и исправность средств пожаротушения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92770758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применить СИЗ, спецодежду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065362166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визуально проверить соединение электродвигателя с сетью, отсутствие свисающих и оголенных проводов на установке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4128181612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наличие и исправность заземления насоса и электродвигателя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260233109"/>
                  </a:ext>
                </a:extLst>
              </a:tr>
              <a:tr h="265170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запись в вахтовом журнале о причинах последней остановки насоса и об устранении неисправности, по которой он был остановлен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486269740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открыть задвижку на всасывающем трубопрово­де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351726003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наличие и исправность ограждения полумуфты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963990621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>
                          <a:effectLst/>
                        </a:rPr>
                        <a:t>получить распоряжение на запуск насоса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497749261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направление вращения вала электродвигателя и насоса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1682344339"/>
                  </a:ext>
                </a:extLst>
              </a:tr>
              <a:tr h="275842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1050" b="1" dirty="0">
                          <a:effectLst/>
                        </a:rPr>
                        <a:t>при наличии охлаждающей уплотняющей воды торцового уплотнения отрегулировать ее пода­чу 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557915574"/>
                  </a:ext>
                </a:extLst>
              </a:tr>
              <a:tr h="245519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если все параметры насоса соответствуют режимным, его оставляют в работе, при этом на нем должна находиться табличка: «Агрегат в работе»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236922153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включить манометр и проверить давление, создаваемое насосом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807925957"/>
                  </a:ext>
                </a:extLst>
              </a:tr>
              <a:tr h="184247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закрыть задвижку на напорном трубопроводе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3487508534"/>
                  </a:ext>
                </a:extLst>
              </a:tr>
              <a:tr h="240796">
                <a:tc>
                  <a:txBody>
                    <a:bodyPr/>
                    <a:lstStyle/>
                    <a:p>
                      <a:pPr marL="142875" marR="238125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tc>
                  <a:txBody>
                    <a:bodyPr/>
                    <a:lstStyle/>
                    <a:p>
                      <a:pPr marL="142875" marR="238125" algn="just">
                        <a:lnSpc>
                          <a:spcPts val="1440"/>
                        </a:lnSpc>
                        <a:spcBef>
                          <a:spcPts val="1125"/>
                        </a:spcBef>
                      </a:pPr>
                      <a:r>
                        <a:rPr lang="ru-RU" sz="1050" b="1" dirty="0">
                          <a:effectLst/>
                        </a:rPr>
                        <a:t>проверить величину утечки через узлы уплотнения вала, температуру подшипников насоса, эл. двигателя, вибрации трубопроводов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33" marR="39533" marT="0" marB="0"/>
                </a:tc>
                <a:extLst>
                  <a:ext uri="{0D108BD9-81ED-4DB2-BD59-A6C34878D82A}">
                    <a16:rowId xmlns:a16="http://schemas.microsoft.com/office/drawing/2014/main" val="2318802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40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03C16-832F-4BD3-B404-9E30675B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58" y="365125"/>
            <a:ext cx="9194334" cy="2042515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/>
              <a:t>1 тур Спешите видеть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74A467DA-C30C-4499-8C8F-85FE5C6F4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738" y="127745"/>
            <a:ext cx="3305262" cy="660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5">
            <a:extLst>
              <a:ext uri="{FF2B5EF4-FFF2-40B4-BE49-F238E27FC236}">
                <a16:creationId xmlns:a16="http://schemas.microsoft.com/office/drawing/2014/main" id="{1B26041F-0CA8-4DD7-9402-54BB073D0060}"/>
              </a:ext>
            </a:extLst>
          </p:cNvPr>
          <p:cNvSpPr txBox="1">
            <a:spLocks/>
          </p:cNvSpPr>
          <p:nvPr/>
        </p:nvSpPr>
        <p:spPr>
          <a:xfrm>
            <a:off x="302004" y="3728908"/>
            <a:ext cx="6280557" cy="148065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Три задания по 6 вопросов</a:t>
            </a:r>
          </a:p>
          <a:p>
            <a:r>
              <a:rPr lang="ru-RU" dirty="0"/>
              <a:t>За каждый правильный ответ -1балл</a:t>
            </a:r>
          </a:p>
          <a:p>
            <a:r>
              <a:rPr lang="ru-RU" dirty="0"/>
              <a:t>Общее количество баллов -18</a:t>
            </a:r>
          </a:p>
          <a:p>
            <a:r>
              <a:rPr lang="ru-RU" dirty="0"/>
              <a:t>Время выполнения задания -20 мин</a:t>
            </a:r>
          </a:p>
        </p:txBody>
      </p:sp>
    </p:spTree>
    <p:extLst>
      <p:ext uri="{BB962C8B-B14F-4D97-AF65-F5344CB8AC3E}">
        <p14:creationId xmlns:p14="http://schemas.microsoft.com/office/powerpoint/2010/main" val="3810340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26641B-50D0-4D73-BBAC-37F97FEB7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E2CF3A-3116-4FE0-9C70-676A1A73C407}"/>
              </a:ext>
            </a:extLst>
          </p:cNvPr>
          <p:cNvPicPr/>
          <p:nvPr/>
        </p:nvPicPr>
        <p:blipFill rotWithShape="1">
          <a:blip r:embed="rId2"/>
          <a:srcRect l="22608" t="31811" r="51737" b="36377"/>
          <a:stretch/>
        </p:blipFill>
        <p:spPr bwMode="auto">
          <a:xfrm>
            <a:off x="0" y="0"/>
            <a:ext cx="3924300" cy="30410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://www.all-pumps.kz/uploaded/abd.jpg">
            <a:extLst>
              <a:ext uri="{FF2B5EF4-FFF2-40B4-BE49-F238E27FC236}">
                <a16:creationId xmlns:a16="http://schemas.microsoft.com/office/drawing/2014/main" id="{7330544D-0B22-49B2-82EB-29A1D53C2E7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69" y="0"/>
            <a:ext cx="3765386" cy="2740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de.all.biz/img/de/catalog/11699.png">
            <a:extLst>
              <a:ext uri="{FF2B5EF4-FFF2-40B4-BE49-F238E27FC236}">
                <a16:creationId xmlns:a16="http://schemas.microsoft.com/office/drawing/2014/main" id="{904C2438-C883-45D9-ACFC-8340B20C9FC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824" y="66159"/>
            <a:ext cx="3833870" cy="313520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9120608-8F54-4BDF-A31D-299B012B8C05}"/>
              </a:ext>
            </a:extLst>
          </p:cNvPr>
          <p:cNvSpPr/>
          <p:nvPr/>
        </p:nvSpPr>
        <p:spPr>
          <a:xfrm>
            <a:off x="0" y="2765593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1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7CC6798-E6B0-4D22-B1D3-DE2929F14930}"/>
              </a:ext>
            </a:extLst>
          </p:cNvPr>
          <p:cNvSpPr/>
          <p:nvPr/>
        </p:nvSpPr>
        <p:spPr>
          <a:xfrm>
            <a:off x="3924300" y="2765593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276DE31-5BD4-43FE-9C74-B38950EC1404}"/>
              </a:ext>
            </a:extLst>
          </p:cNvPr>
          <p:cNvSpPr/>
          <p:nvPr/>
        </p:nvSpPr>
        <p:spPr>
          <a:xfrm>
            <a:off x="9123682" y="2765593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3</a:t>
            </a:r>
          </a:p>
        </p:txBody>
      </p:sp>
      <p:pic>
        <p:nvPicPr>
          <p:cNvPr id="9" name="Рисунок 8" descr="консольный насос.">
            <a:extLst>
              <a:ext uri="{FF2B5EF4-FFF2-40B4-BE49-F238E27FC236}">
                <a16:creationId xmlns:a16="http://schemas.microsoft.com/office/drawing/2014/main" id="{0A61F8DB-B8FB-4FFC-9CF9-1476A31E8E4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43" y="3938117"/>
            <a:ext cx="4063129" cy="2278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FED59B-DF79-46FE-935D-A50E6CFF1D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448" t="25350" r="51897" b="30990"/>
          <a:stretch/>
        </p:blipFill>
        <p:spPr bwMode="auto">
          <a:xfrm>
            <a:off x="4815980" y="3316437"/>
            <a:ext cx="3143250" cy="3343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TSOP 3 F 15b">
            <a:extLst>
              <a:ext uri="{FF2B5EF4-FFF2-40B4-BE49-F238E27FC236}">
                <a16:creationId xmlns:a16="http://schemas.microsoft.com/office/drawing/2014/main" id="{4BB8FB8F-014A-4C90-B6B1-B059773EEF60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6" t="9726" r="4877" b="8301"/>
          <a:stretch/>
        </p:blipFill>
        <p:spPr bwMode="auto">
          <a:xfrm>
            <a:off x="8207562" y="3429000"/>
            <a:ext cx="3984438" cy="3383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828F74B-627E-47AF-9FDE-B5F7A8A8DEAA}"/>
              </a:ext>
            </a:extLst>
          </p:cNvPr>
          <p:cNvSpPr/>
          <p:nvPr/>
        </p:nvSpPr>
        <p:spPr>
          <a:xfrm>
            <a:off x="0" y="6206771"/>
            <a:ext cx="701457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0BB221D-0765-40D1-80FA-73027C3572C8}"/>
              </a:ext>
            </a:extLst>
          </p:cNvPr>
          <p:cNvSpPr/>
          <p:nvPr/>
        </p:nvSpPr>
        <p:spPr>
          <a:xfrm>
            <a:off x="3924300" y="6206771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30DCB53-090B-4B47-9606-1DD397855B20}"/>
              </a:ext>
            </a:extLst>
          </p:cNvPr>
          <p:cNvSpPr/>
          <p:nvPr/>
        </p:nvSpPr>
        <p:spPr>
          <a:xfrm>
            <a:off x="7650758" y="6221484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9258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B55A4D-2C42-4596-8A9C-EFE2BAB22F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34" t="29312" r="55264" b="37300"/>
          <a:stretch/>
        </p:blipFill>
        <p:spPr bwMode="auto">
          <a:xfrm>
            <a:off x="643971" y="48145"/>
            <a:ext cx="2633980" cy="26301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4B4D1E-2898-4C3B-B9E0-D530C979E168}"/>
              </a:ext>
            </a:extLst>
          </p:cNvPr>
          <p:cNvPicPr/>
          <p:nvPr/>
        </p:nvPicPr>
        <p:blipFill rotWithShape="1">
          <a:blip r:embed="rId3"/>
          <a:srcRect l="21326" t="32507" r="51929" b="31187"/>
          <a:stretch/>
        </p:blipFill>
        <p:spPr bwMode="auto">
          <a:xfrm>
            <a:off x="4783773" y="123532"/>
            <a:ext cx="2911953" cy="25338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TSOP 3 F 6 2">
            <a:extLst>
              <a:ext uri="{FF2B5EF4-FFF2-40B4-BE49-F238E27FC236}">
                <a16:creationId xmlns:a16="http://schemas.microsoft.com/office/drawing/2014/main" id="{397957B3-A1BC-4F70-83F1-CC39D894B59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162" y="260059"/>
            <a:ext cx="2877414" cy="2592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A2D1FC0-6C7B-40CE-AD21-FAEED275C0A5}"/>
              </a:ext>
            </a:extLst>
          </p:cNvPr>
          <p:cNvPicPr/>
          <p:nvPr/>
        </p:nvPicPr>
        <p:blipFill rotWithShape="1">
          <a:blip r:embed="rId5"/>
          <a:srcRect l="21934" t="26681" r="51998" b="27655"/>
          <a:stretch/>
        </p:blipFill>
        <p:spPr bwMode="auto">
          <a:xfrm>
            <a:off x="533977" y="3330329"/>
            <a:ext cx="3112315" cy="30285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16DE7B7-9C4D-4795-98CC-3128D5F1FE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" r="8550"/>
          <a:stretch/>
        </p:blipFill>
        <p:spPr bwMode="auto">
          <a:xfrm>
            <a:off x="4177717" y="3330329"/>
            <a:ext cx="3456264" cy="295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D3ECFD14-FF5B-4959-A13F-CB131B1C76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7" t="32126"/>
          <a:stretch/>
        </p:blipFill>
        <p:spPr bwMode="auto">
          <a:xfrm>
            <a:off x="8614162" y="3646745"/>
            <a:ext cx="3043861" cy="256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16B067-24F4-4FC6-8D19-7C70A97EB8DC}"/>
              </a:ext>
            </a:extLst>
          </p:cNvPr>
          <p:cNvSpPr/>
          <p:nvPr/>
        </p:nvSpPr>
        <p:spPr>
          <a:xfrm>
            <a:off x="159391" y="2302080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3CCD628-394B-439C-82A6-841205287A7A}"/>
              </a:ext>
            </a:extLst>
          </p:cNvPr>
          <p:cNvSpPr/>
          <p:nvPr/>
        </p:nvSpPr>
        <p:spPr>
          <a:xfrm>
            <a:off x="3890609" y="2277580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F677426-DF2C-4527-ACBB-2F113C853917}"/>
              </a:ext>
            </a:extLst>
          </p:cNvPr>
          <p:cNvSpPr/>
          <p:nvPr/>
        </p:nvSpPr>
        <p:spPr>
          <a:xfrm>
            <a:off x="8081395" y="2367149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F058278-81BE-4945-9D03-4093B66180A4}"/>
              </a:ext>
            </a:extLst>
          </p:cNvPr>
          <p:cNvSpPr/>
          <p:nvPr/>
        </p:nvSpPr>
        <p:spPr>
          <a:xfrm>
            <a:off x="159391" y="5936725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257AA3-2182-4FEA-BAA4-0C4A233B3AE0}"/>
              </a:ext>
            </a:extLst>
          </p:cNvPr>
          <p:cNvSpPr/>
          <p:nvPr/>
        </p:nvSpPr>
        <p:spPr>
          <a:xfrm>
            <a:off x="3890609" y="5936725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25BABA1-C164-482C-9FE6-47EDB7D12BB1}"/>
              </a:ext>
            </a:extLst>
          </p:cNvPr>
          <p:cNvSpPr/>
          <p:nvPr/>
        </p:nvSpPr>
        <p:spPr>
          <a:xfrm>
            <a:off x="8081395" y="5936725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7323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8341F8-837B-4EAB-93B5-4FE0854A0D14}"/>
              </a:ext>
            </a:extLst>
          </p:cNvPr>
          <p:cNvPicPr/>
          <p:nvPr/>
        </p:nvPicPr>
        <p:blipFill rotWithShape="1">
          <a:blip r:embed="rId2"/>
          <a:srcRect l="35317" t="36774" r="52771" b="49324"/>
          <a:stretch/>
        </p:blipFill>
        <p:spPr bwMode="auto">
          <a:xfrm>
            <a:off x="0" y="0"/>
            <a:ext cx="3380763" cy="3161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F9691E-36C1-49A1-962C-F5DC0DB9F8A3}"/>
              </a:ext>
            </a:extLst>
          </p:cNvPr>
          <p:cNvPicPr/>
          <p:nvPr/>
        </p:nvPicPr>
        <p:blipFill rotWithShape="1">
          <a:blip r:embed="rId3"/>
          <a:srcRect l="20896" t="34890" r="50775" b="35351"/>
          <a:stretch/>
        </p:blipFill>
        <p:spPr bwMode="auto">
          <a:xfrm>
            <a:off x="4001549" y="0"/>
            <a:ext cx="3632523" cy="3011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87BABF-64F8-4F3F-A8FB-C409017CCB96}"/>
              </a:ext>
            </a:extLst>
          </p:cNvPr>
          <p:cNvPicPr/>
          <p:nvPr/>
        </p:nvPicPr>
        <p:blipFill rotWithShape="1">
          <a:blip r:embed="rId4"/>
          <a:srcRect l="24532" t="33094" r="55104" b="33826"/>
          <a:stretch/>
        </p:blipFill>
        <p:spPr bwMode="auto">
          <a:xfrm>
            <a:off x="8545417" y="3571836"/>
            <a:ext cx="3646583" cy="31728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CCE265C9-B447-4DC8-BD4F-D783B9EE6F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1" t="6895" r="6255" b="7263"/>
          <a:stretch/>
        </p:blipFill>
        <p:spPr bwMode="auto">
          <a:xfrm>
            <a:off x="4134863" y="3286164"/>
            <a:ext cx="4303553" cy="317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C15037BB-D7C9-49AB-B15E-57049B9845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" t="5411" r="59084" b="18003"/>
          <a:stretch/>
        </p:blipFill>
        <p:spPr bwMode="auto">
          <a:xfrm>
            <a:off x="200307" y="3512890"/>
            <a:ext cx="2980147" cy="308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38611FDD-30B2-48B9-BE52-5A04960370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" t="2569" r="8644" b="4954"/>
          <a:stretch/>
        </p:blipFill>
        <p:spPr bwMode="auto">
          <a:xfrm>
            <a:off x="8162488" y="61778"/>
            <a:ext cx="3713657" cy="30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26ED95E-1026-4069-8241-485A1C33DF84}"/>
              </a:ext>
            </a:extLst>
          </p:cNvPr>
          <p:cNvSpPr/>
          <p:nvPr/>
        </p:nvSpPr>
        <p:spPr>
          <a:xfrm>
            <a:off x="7383" y="3071303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D3B5EE-4905-441B-9553-D68B2CC7C781}"/>
              </a:ext>
            </a:extLst>
          </p:cNvPr>
          <p:cNvSpPr/>
          <p:nvPr/>
        </p:nvSpPr>
        <p:spPr>
          <a:xfrm>
            <a:off x="3770508" y="3071303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001A14C-FD13-4252-9325-E70E6050AE2B}"/>
              </a:ext>
            </a:extLst>
          </p:cNvPr>
          <p:cNvSpPr/>
          <p:nvPr/>
        </p:nvSpPr>
        <p:spPr>
          <a:xfrm>
            <a:off x="8330268" y="2209632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C5226FD-28C9-4FFA-A785-3F08F073CBA5}"/>
              </a:ext>
            </a:extLst>
          </p:cNvPr>
          <p:cNvSpPr/>
          <p:nvPr/>
        </p:nvSpPr>
        <p:spPr>
          <a:xfrm>
            <a:off x="168726" y="6049717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17D8E05-4008-4B11-A7DC-BBC948B23282}"/>
              </a:ext>
            </a:extLst>
          </p:cNvPr>
          <p:cNvSpPr/>
          <p:nvPr/>
        </p:nvSpPr>
        <p:spPr>
          <a:xfrm>
            <a:off x="3770508" y="6051782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4CBAAF4-9A18-4A57-B131-830B8E32CEAA}"/>
              </a:ext>
            </a:extLst>
          </p:cNvPr>
          <p:cNvSpPr/>
          <p:nvPr/>
        </p:nvSpPr>
        <p:spPr>
          <a:xfrm>
            <a:off x="8494299" y="6058051"/>
            <a:ext cx="616944" cy="55084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44972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2F714-8953-428C-8211-152070AA450A}"/>
              </a:ext>
            </a:extLst>
          </p:cNvPr>
          <p:cNvSpPr txBox="1">
            <a:spLocks/>
          </p:cNvSpPr>
          <p:nvPr/>
        </p:nvSpPr>
        <p:spPr>
          <a:xfrm>
            <a:off x="615607" y="336193"/>
            <a:ext cx="10948086" cy="18020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/>
              <a:t>2 тур Контрольно-измерительные приборы</a:t>
            </a:r>
            <a:endParaRPr lang="ru-RU" b="1" dirty="0"/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8D6F9C12-47A7-4ED3-8516-1AE1B38BD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433" y="1034545"/>
            <a:ext cx="3402260" cy="567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E18717-FF99-48B1-A39C-2E0EE8A32C94}"/>
              </a:ext>
            </a:extLst>
          </p:cNvPr>
          <p:cNvSpPr txBox="1"/>
          <p:nvPr/>
        </p:nvSpPr>
        <p:spPr>
          <a:xfrm>
            <a:off x="109057" y="2868602"/>
            <a:ext cx="890071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указать КИП, изображенные на схеме и регулируемый параметр; 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выполнения – 10мин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баллов -9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982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38F690-EA13-47BE-B9C5-F3F5A4C863A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8" r="16786" b="15389"/>
          <a:stretch/>
        </p:blipFill>
        <p:spPr bwMode="auto">
          <a:xfrm>
            <a:off x="1749454" y="77983"/>
            <a:ext cx="7990164" cy="663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icture background">
            <a:extLst>
              <a:ext uri="{FF2B5EF4-FFF2-40B4-BE49-F238E27FC236}">
                <a16:creationId xmlns:a16="http://schemas.microsoft.com/office/drawing/2014/main" id="{B08E9EFE-9E7E-4F68-AD99-3A5604B6613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5" t="32691" r="81240" b="53182"/>
          <a:stretch/>
        </p:blipFill>
        <p:spPr bwMode="auto">
          <a:xfrm>
            <a:off x="9605394" y="239086"/>
            <a:ext cx="507884" cy="5998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Picture background">
            <a:extLst>
              <a:ext uri="{FF2B5EF4-FFF2-40B4-BE49-F238E27FC236}">
                <a16:creationId xmlns:a16="http://schemas.microsoft.com/office/drawing/2014/main" id="{76C9DBF7-0694-4646-B997-557DA5EA0D4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5" t="32691" r="81240" b="53182"/>
          <a:stretch/>
        </p:blipFill>
        <p:spPr bwMode="auto">
          <a:xfrm>
            <a:off x="1241570" y="1733724"/>
            <a:ext cx="507884" cy="631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Picture background">
            <a:extLst>
              <a:ext uri="{FF2B5EF4-FFF2-40B4-BE49-F238E27FC236}">
                <a16:creationId xmlns:a16="http://schemas.microsoft.com/office/drawing/2014/main" id="{B152EF3C-E9AB-421D-A01A-A0B02AC086B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8" t="32855" r="67611" b="54331"/>
          <a:stretch/>
        </p:blipFill>
        <p:spPr bwMode="auto">
          <a:xfrm>
            <a:off x="4789284" y="980288"/>
            <a:ext cx="453835" cy="5129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Picture background">
            <a:extLst>
              <a:ext uri="{FF2B5EF4-FFF2-40B4-BE49-F238E27FC236}">
                <a16:creationId xmlns:a16="http://schemas.microsoft.com/office/drawing/2014/main" id="{7725D020-6E6E-4A84-946B-DE76E47A1F01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6" t="48780" r="57990" b="30386"/>
          <a:stretch/>
        </p:blipFill>
        <p:spPr bwMode="auto">
          <a:xfrm>
            <a:off x="8119058" y="4332695"/>
            <a:ext cx="400050" cy="3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Picture background">
            <a:extLst>
              <a:ext uri="{FF2B5EF4-FFF2-40B4-BE49-F238E27FC236}">
                <a16:creationId xmlns:a16="http://schemas.microsoft.com/office/drawing/2014/main" id="{B9566519-27FC-45BA-A18B-59FECE9C7CA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6" t="69614" r="57990" b="4980"/>
          <a:stretch/>
        </p:blipFill>
        <p:spPr bwMode="auto">
          <a:xfrm>
            <a:off x="8534881" y="4332695"/>
            <a:ext cx="315504" cy="3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Picture background">
            <a:extLst>
              <a:ext uri="{FF2B5EF4-FFF2-40B4-BE49-F238E27FC236}">
                <a16:creationId xmlns:a16="http://schemas.microsoft.com/office/drawing/2014/main" id="{38E50B8F-2456-4097-A887-84B869A5EC6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0" t="21849" r="5398" b="51728"/>
          <a:stretch/>
        </p:blipFill>
        <p:spPr bwMode="auto">
          <a:xfrm>
            <a:off x="8784912" y="2585732"/>
            <a:ext cx="600075" cy="495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Picture background">
            <a:extLst>
              <a:ext uri="{FF2B5EF4-FFF2-40B4-BE49-F238E27FC236}">
                <a16:creationId xmlns:a16="http://schemas.microsoft.com/office/drawing/2014/main" id="{B52382F7-2C5B-4196-AA73-4A76A03701A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0" t="21849" r="5398" b="51728"/>
          <a:stretch/>
        </p:blipFill>
        <p:spPr bwMode="auto">
          <a:xfrm>
            <a:off x="6537820" y="4586680"/>
            <a:ext cx="600075" cy="495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BD31467-BAA8-45A6-83AF-210031F8ED1D}"/>
              </a:ext>
            </a:extLst>
          </p:cNvPr>
          <p:cNvCxnSpPr>
            <a:stCxn id="9" idx="2"/>
          </p:cNvCxnSpPr>
          <p:nvPr/>
        </p:nvCxnSpPr>
        <p:spPr>
          <a:xfrm flipH="1">
            <a:off x="9084949" y="3081032"/>
            <a:ext cx="1" cy="2632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4F91B82-9083-438D-8B14-C5997170207E}"/>
              </a:ext>
            </a:extLst>
          </p:cNvPr>
          <p:cNvCxnSpPr>
            <a:cxnSpLocks/>
          </p:cNvCxnSpPr>
          <p:nvPr/>
        </p:nvCxnSpPr>
        <p:spPr>
          <a:xfrm flipH="1">
            <a:off x="6720653" y="3963274"/>
            <a:ext cx="1" cy="69261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DE6C3A3-4456-48A5-856E-0D089B180BFA}"/>
              </a:ext>
            </a:extLst>
          </p:cNvPr>
          <p:cNvSpPr txBox="1"/>
          <p:nvPr/>
        </p:nvSpPr>
        <p:spPr>
          <a:xfrm>
            <a:off x="3047301" y="3235755"/>
            <a:ext cx="6094602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780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C9C047-E152-41B3-BD57-2DC770CB88F8}"/>
              </a:ext>
            </a:extLst>
          </p:cNvPr>
          <p:cNvSpPr txBox="1">
            <a:spLocks/>
          </p:cNvSpPr>
          <p:nvPr/>
        </p:nvSpPr>
        <p:spPr>
          <a:xfrm>
            <a:off x="125835" y="194389"/>
            <a:ext cx="11929145" cy="117607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 тур </a:t>
            </a:r>
            <a:r>
              <a:rPr lang="ru-RU" sz="41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Устройство консольного динамического насоса</a:t>
            </a:r>
            <a:endParaRPr lang="ru-RU" sz="4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" name="Picture 2" descr="150 анимаций для презентаций в Powerpoint">
            <a:extLst>
              <a:ext uri="{FF2B5EF4-FFF2-40B4-BE49-F238E27FC236}">
                <a16:creationId xmlns:a16="http://schemas.microsoft.com/office/drawing/2014/main" id="{016C9721-6655-4E0E-9F11-2218EBD61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92" y="855178"/>
            <a:ext cx="4211273" cy="589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1B256E-ED73-44B1-A577-BF91C6D1ACB2}"/>
              </a:ext>
            </a:extLst>
          </p:cNvPr>
          <p:cNvSpPr txBox="1"/>
          <p:nvPr/>
        </p:nvSpPr>
        <p:spPr>
          <a:xfrm>
            <a:off x="5960378" y="2520446"/>
            <a:ext cx="6094602" cy="158896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-1 балл. 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количество баллов -13. 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выполнения -15 мин.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174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E516D1-5B4A-4A08-9FE7-E7897EAE1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31" y="92279"/>
            <a:ext cx="10246033" cy="6765722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4139B70-8CD3-487B-BAE2-7A2BFAC88955}"/>
              </a:ext>
            </a:extLst>
          </p:cNvPr>
          <p:cNvCxnSpPr>
            <a:cxnSpLocks/>
          </p:cNvCxnSpPr>
          <p:nvPr/>
        </p:nvCxnSpPr>
        <p:spPr>
          <a:xfrm>
            <a:off x="2978092" y="486561"/>
            <a:ext cx="872455" cy="85567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497A45D-2A5A-440D-8C26-27F0520F227D}"/>
              </a:ext>
            </a:extLst>
          </p:cNvPr>
          <p:cNvSpPr/>
          <p:nvPr/>
        </p:nvSpPr>
        <p:spPr>
          <a:xfrm>
            <a:off x="2424418" y="234892"/>
            <a:ext cx="486562" cy="36072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083D68-F267-476B-AD39-23D93AE7BC30}"/>
              </a:ext>
            </a:extLst>
          </p:cNvPr>
          <p:cNvSpPr/>
          <p:nvPr/>
        </p:nvSpPr>
        <p:spPr>
          <a:xfrm>
            <a:off x="295012" y="5840135"/>
            <a:ext cx="436228" cy="3187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10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3AD6C6E-884D-4081-9F87-6F9EA9A556E1}"/>
              </a:ext>
            </a:extLst>
          </p:cNvPr>
          <p:cNvCxnSpPr>
            <a:cxnSpLocks/>
          </p:cNvCxnSpPr>
          <p:nvPr/>
        </p:nvCxnSpPr>
        <p:spPr>
          <a:xfrm flipV="1">
            <a:off x="701808" y="5075339"/>
            <a:ext cx="3450742" cy="9241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54FD0F1-C831-4134-905F-6808F75459D7}"/>
              </a:ext>
            </a:extLst>
          </p:cNvPr>
          <p:cNvSpPr/>
          <p:nvPr/>
        </p:nvSpPr>
        <p:spPr>
          <a:xfrm>
            <a:off x="1747706" y="6244026"/>
            <a:ext cx="436228" cy="3187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11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3D6A8F0-33F7-4384-A4B8-5AD4D5B313D5}"/>
              </a:ext>
            </a:extLst>
          </p:cNvPr>
          <p:cNvCxnSpPr>
            <a:cxnSpLocks/>
          </p:cNvCxnSpPr>
          <p:nvPr/>
        </p:nvCxnSpPr>
        <p:spPr>
          <a:xfrm>
            <a:off x="2125176" y="6435057"/>
            <a:ext cx="1901540" cy="10844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715A3E1-7460-4A60-8349-05DB5A7EF056}"/>
              </a:ext>
            </a:extLst>
          </p:cNvPr>
          <p:cNvCxnSpPr>
            <a:cxnSpLocks/>
          </p:cNvCxnSpPr>
          <p:nvPr/>
        </p:nvCxnSpPr>
        <p:spPr>
          <a:xfrm flipH="1" flipV="1">
            <a:off x="5368954" y="3429000"/>
            <a:ext cx="1006680" cy="272991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CE308B2-B165-4B5C-8B3F-317796CB624E}"/>
              </a:ext>
            </a:extLst>
          </p:cNvPr>
          <p:cNvSpPr/>
          <p:nvPr/>
        </p:nvSpPr>
        <p:spPr>
          <a:xfrm>
            <a:off x="6182721" y="6158917"/>
            <a:ext cx="436228" cy="3187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12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22AA782-D11E-44D8-A8F0-B25A7E6DF386}"/>
              </a:ext>
            </a:extLst>
          </p:cNvPr>
          <p:cNvSpPr/>
          <p:nvPr/>
        </p:nvSpPr>
        <p:spPr>
          <a:xfrm>
            <a:off x="11053964" y="4602409"/>
            <a:ext cx="436228" cy="3187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13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CE3A4C5C-12CF-4584-8526-C9F81C20CB36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10073693" y="4761800"/>
            <a:ext cx="980271" cy="64071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1253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454</Words>
  <Application>Microsoft Office PowerPoint</Application>
  <PresentationFormat>Широкоэкранный</PresentationFormat>
  <Paragraphs>105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«Конкурс знатоков устройства насосов» </vt:lpstr>
      <vt:lpstr>1 тур Спешите видеть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профессионального мастерства по профессии «Машинист технологических насосов и компрессоров»</dc:title>
  <dc:creator>Галина Анатольевна</dc:creator>
  <cp:lastModifiedBy>Галина Анатольевна</cp:lastModifiedBy>
  <cp:revision>15</cp:revision>
  <dcterms:created xsi:type="dcterms:W3CDTF">2024-12-03T12:16:47Z</dcterms:created>
  <dcterms:modified xsi:type="dcterms:W3CDTF">2026-01-19T15:25:14Z</dcterms:modified>
</cp:coreProperties>
</file>