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258" r:id="rId3"/>
    <p:sldId id="259" r:id="rId4"/>
    <p:sldId id="260" r:id="rId5"/>
    <p:sldId id="304" r:id="rId6"/>
    <p:sldId id="263" r:id="rId7"/>
    <p:sldId id="268" r:id="rId8"/>
    <p:sldId id="271" r:id="rId9"/>
    <p:sldId id="264" r:id="rId10"/>
    <p:sldId id="306" r:id="rId11"/>
    <p:sldId id="272" r:id="rId12"/>
    <p:sldId id="273" r:id="rId13"/>
    <p:sldId id="274" r:id="rId14"/>
    <p:sldId id="275" r:id="rId15"/>
    <p:sldId id="278" r:id="rId16"/>
    <p:sldId id="277" r:id="rId17"/>
    <p:sldId id="285" r:id="rId18"/>
    <p:sldId id="280" r:id="rId19"/>
    <p:sldId id="281" r:id="rId20"/>
    <p:sldId id="283" r:id="rId21"/>
    <p:sldId id="282" r:id="rId22"/>
    <p:sldId id="284" r:id="rId23"/>
    <p:sldId id="286" r:id="rId24"/>
    <p:sldId id="287" r:id="rId25"/>
    <p:sldId id="309" r:id="rId26"/>
    <p:sldId id="310" r:id="rId27"/>
    <p:sldId id="288" r:id="rId28"/>
    <p:sldId id="289" r:id="rId29"/>
    <p:sldId id="290" r:id="rId30"/>
    <p:sldId id="291" r:id="rId31"/>
    <p:sldId id="292" r:id="rId32"/>
    <p:sldId id="298" r:id="rId33"/>
    <p:sldId id="293" r:id="rId34"/>
    <p:sldId id="300" r:id="rId35"/>
    <p:sldId id="294" r:id="rId36"/>
    <p:sldId id="295" r:id="rId37"/>
    <p:sldId id="296" r:id="rId38"/>
    <p:sldId id="299" r:id="rId39"/>
    <p:sldId id="301" r:id="rId40"/>
    <p:sldId id="303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09f824ac2575fceddf36cc2a93b043c1_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570" y="692696"/>
            <a:ext cx="710674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6200000">
            <a:off x="2399187" y="705267"/>
            <a:ext cx="5569765" cy="554461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prstTxWarp prst="textCircle">
              <a:avLst/>
            </a:prstTxWarp>
          </a:bodyPr>
          <a:lstStyle/>
          <a:p>
            <a:pPr algn="ctr"/>
            <a:endParaRPr lang="ru-RU" sz="32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09570" y="260648"/>
            <a:ext cx="6502790" cy="5256584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Pour">
              <a:avLst/>
            </a:prstTxWarp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Историко – литературная гостиная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Учитель\Desktop\09f824ac2575fceddf36cc2a93b043c1_big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0" t="-155" r="4700" b="155"/>
          <a:stretch/>
        </p:blipFill>
        <p:spPr bwMode="auto">
          <a:xfrm>
            <a:off x="2627784" y="1622676"/>
            <a:ext cx="3816423" cy="37097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94475" y="3966801"/>
            <a:ext cx="1008111" cy="1202432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635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ГПОУ «СЛТ»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90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620688"/>
            <a:ext cx="3672408" cy="5505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/>
          </a:p>
        </p:txBody>
      </p:sp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Учитель\Desktop\3-Г.И.Бенеманский-с-сестрами-милосердия-768x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6984776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5229200"/>
            <a:ext cx="6912768" cy="1274440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6350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Санитарный поезд «Красные орлы»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628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1340768"/>
            <a:ext cx="3600400" cy="38164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2800" b="1" dirty="0" smtClean="0">
                <a:latin typeface="+mj-lt"/>
              </a:rPr>
              <a:t>1918 год. Революция.</a:t>
            </a:r>
          </a:p>
          <a:p>
            <a:pPr marL="0" indent="0" algn="ctr">
              <a:buNone/>
            </a:pPr>
            <a:r>
              <a:rPr lang="ru-RU" sz="2800" b="1" dirty="0" smtClean="0">
                <a:latin typeface="+mj-lt"/>
              </a:rPr>
              <a:t>Голод, разруха…..</a:t>
            </a:r>
            <a:endParaRPr lang="ru-RU" sz="2800" b="1" dirty="0">
              <a:latin typeface="+mj-lt"/>
            </a:endParaRPr>
          </a:p>
        </p:txBody>
      </p:sp>
      <p:pic>
        <p:nvPicPr>
          <p:cNvPr id="11266" name="Picture 2" descr="C:\Users\Учитель\Desktop\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3960440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99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Учитель\Desktop\666ec459a768d1a7dde40d59445ac8dd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910" y="188640"/>
            <a:ext cx="499857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Учитель\Desktop\xvf1o4m97okv60qww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676212"/>
            <a:ext cx="4261290" cy="271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40152" y="5035608"/>
            <a:ext cx="2880320" cy="1359396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Богоявленский Девичий монастырь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12776"/>
            <a:ext cx="3384376" cy="18002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Углич. Набережная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93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1921 г. Петроград </a:t>
            </a:r>
            <a:br>
              <a:rPr lang="ru-RU" sz="2800" b="1" dirty="0" smtClean="0"/>
            </a:br>
            <a:r>
              <a:rPr lang="ru-RU" sz="2800" b="1" dirty="0" smtClean="0"/>
              <a:t>( Санкт – Петербург)</a:t>
            </a:r>
            <a:endParaRPr lang="ru-RU" sz="2800" b="1" dirty="0"/>
          </a:p>
        </p:txBody>
      </p:sp>
      <p:pic>
        <p:nvPicPr>
          <p:cNvPr id="14338" name="Picture 2" descr="C:\Users\Учитель\Desktop\04.08.18-336-1024x73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626" y="1600200"/>
            <a:ext cx="6918790" cy="4637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62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835119"/>
            <a:ext cx="5184576" cy="139408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/>
              <a:t>Ольга </a:t>
            </a:r>
            <a:r>
              <a:rPr lang="ru-RU" sz="3100" b="1" dirty="0" err="1" smtClean="0"/>
              <a:t>Берггольц</a:t>
            </a:r>
            <a:r>
              <a:rPr lang="ru-RU" sz="3100" b="1" dirty="0" smtClean="0"/>
              <a:t> (во втором ряду 3-я справа)</a:t>
            </a:r>
            <a:br>
              <a:rPr lang="ru-RU" sz="3100" b="1" dirty="0" smtClean="0"/>
            </a:br>
            <a:r>
              <a:rPr lang="ru-RU" sz="3100" b="1" dirty="0" smtClean="0"/>
              <a:t>1924 год</a:t>
            </a:r>
            <a:endParaRPr lang="ru-RU" sz="3100" b="1" dirty="0"/>
          </a:p>
        </p:txBody>
      </p:sp>
      <p:pic>
        <p:nvPicPr>
          <p:cNvPr id="13314" name="Picture 2" descr="C:\Users\Учитель\Desktop\3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2929" r="38484" b="14949"/>
          <a:stretch/>
        </p:blipFill>
        <p:spPr bwMode="auto">
          <a:xfrm>
            <a:off x="1187624" y="404664"/>
            <a:ext cx="5624945" cy="357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Учитель\Desktop\3 (1)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36" t="3783" r="3388" b="14949"/>
          <a:stretch/>
        </p:blipFill>
        <p:spPr bwMode="auto">
          <a:xfrm>
            <a:off x="6300192" y="2852936"/>
            <a:ext cx="2304256" cy="349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92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0112" y="1052736"/>
            <a:ext cx="3096344" cy="46085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b="1" dirty="0" smtClean="0"/>
              <a:t>    </a:t>
            </a:r>
            <a:r>
              <a:rPr lang="ru-RU" sz="3000" b="1" dirty="0" smtClean="0"/>
              <a:t>Январь 1924 г.</a:t>
            </a:r>
            <a:endParaRPr lang="ru-RU" sz="3000" b="1" dirty="0"/>
          </a:p>
          <a:p>
            <a:pPr marL="0" indent="0" algn="ctr">
              <a:buNone/>
            </a:pPr>
            <a:r>
              <a:rPr lang="ru-RU" sz="3000" b="1" dirty="0" smtClean="0"/>
              <a:t>Первое стихотворение 14 – летней Ольги </a:t>
            </a:r>
            <a:r>
              <a:rPr lang="ru-RU" sz="3000" b="1" dirty="0" err="1" smtClean="0"/>
              <a:t>Берггольц</a:t>
            </a:r>
            <a:r>
              <a:rPr lang="ru-RU" sz="3000" b="1" dirty="0" smtClean="0"/>
              <a:t>  </a:t>
            </a:r>
            <a:r>
              <a:rPr lang="ru-RU" sz="3000" b="1" dirty="0" smtClean="0"/>
              <a:t>«Ленин»  опубликовала стенгазета фабрики </a:t>
            </a:r>
          </a:p>
          <a:p>
            <a:pPr marL="0" indent="0" algn="ctr">
              <a:buNone/>
            </a:pPr>
            <a:r>
              <a:rPr lang="ru-RU" sz="3000" b="1" dirty="0" smtClean="0"/>
              <a:t>«Красный ткач»</a:t>
            </a:r>
            <a:r>
              <a:rPr lang="ru-RU" b="1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C:\Users\Учитель\Desktop\8793223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3" t="5698" r="17949" b="7408"/>
          <a:stretch/>
        </p:blipFill>
        <p:spPr bwMode="auto">
          <a:xfrm>
            <a:off x="1691680" y="288057"/>
            <a:ext cx="3960440" cy="3816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2" descr="C:\Users\Учитель\Desktop\7ad1e06d37bedd7993c0afc084d5da13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59" y="2852936"/>
            <a:ext cx="2402477" cy="360899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09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Ольга </a:t>
            </a:r>
            <a:r>
              <a:rPr lang="ru-RU" sz="2800" b="1" dirty="0" err="1" smtClean="0"/>
              <a:t>Берггольц</a:t>
            </a:r>
            <a:r>
              <a:rPr lang="ru-RU" sz="2800" b="1" dirty="0" smtClean="0"/>
              <a:t> и Борис Корнилов</a:t>
            </a:r>
            <a:br>
              <a:rPr lang="ru-RU" sz="2800" b="1" dirty="0" smtClean="0"/>
            </a:br>
            <a:r>
              <a:rPr lang="ru-RU" sz="2800" b="1" dirty="0" smtClean="0"/>
              <a:t>1929 г.</a:t>
            </a:r>
            <a:endParaRPr lang="ru-RU" sz="2800" b="1" dirty="0"/>
          </a:p>
        </p:txBody>
      </p:sp>
      <p:pic>
        <p:nvPicPr>
          <p:cNvPr id="15362" name="Picture 2" descr="C:\Users\Учитель\Desktop\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1" t="22831" r="10715" b="7972"/>
          <a:stretch/>
        </p:blipFill>
        <p:spPr bwMode="auto">
          <a:xfrm>
            <a:off x="1043608" y="1658711"/>
            <a:ext cx="7749434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54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6056" y="692696"/>
            <a:ext cx="3610744" cy="5433467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sz="2800" b="1" dirty="0" smtClean="0"/>
              <a:t>В октябре 1928 г. Ольга </a:t>
            </a:r>
            <a:r>
              <a:rPr lang="ru-RU" sz="2800" b="1" dirty="0" err="1" smtClean="0"/>
              <a:t>Берггольц</a:t>
            </a:r>
            <a:r>
              <a:rPr lang="ru-RU" sz="2800" b="1" dirty="0" smtClean="0"/>
              <a:t> родила дочь Ирочку</a:t>
            </a:r>
            <a:endParaRPr lang="ru-RU" sz="2800" b="1" dirty="0"/>
          </a:p>
        </p:txBody>
      </p:sp>
      <p:pic>
        <p:nvPicPr>
          <p:cNvPr id="4" name="Picture 2" descr="C:\Users\Учитель\Desktop\5bafac0bfc56fce162073f6e0b911e1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3672408" cy="51845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Учитель\Desktop\91c67385c4794ac3d3c753a3ab19a3a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270" y="4797152"/>
            <a:ext cx="2286895" cy="162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08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229200"/>
            <a:ext cx="6984776" cy="129614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Казахстан.  Ольга </a:t>
            </a:r>
            <a:r>
              <a:rPr lang="ru-RU" sz="2800" b="1" dirty="0" err="1" smtClean="0"/>
              <a:t>Берггольц</a:t>
            </a:r>
            <a:r>
              <a:rPr lang="ru-RU" sz="2800" b="1" dirty="0" smtClean="0"/>
              <a:t> – корреспондент </a:t>
            </a:r>
            <a:r>
              <a:rPr lang="ru-RU" sz="2800" b="1" dirty="0"/>
              <a:t>алма-атинской газеты «Советская степь</a:t>
            </a:r>
            <a:r>
              <a:rPr lang="ru-RU" sz="2800" b="1" dirty="0" smtClean="0"/>
              <a:t>»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1026" name="Picture 2" descr="C:\Users\Учитель\Desktop\4f1e103a967143443b7f89ca5bc06522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4664"/>
            <a:ext cx="6408712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8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-603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Учитель\Desktop\olga-bergolc-zima-leto-popugaj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78915"/>
            <a:ext cx="5040560" cy="52474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72200" y="3105835"/>
            <a:ext cx="21602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1930 год.</a:t>
            </a:r>
          </a:p>
          <a:p>
            <a:pPr algn="ctr"/>
            <a:r>
              <a:rPr lang="ru-RU" sz="2800" b="1" dirty="0" smtClean="0"/>
              <a:t>Сборник </a:t>
            </a:r>
            <a:r>
              <a:rPr lang="ru-RU" sz="2800" b="1" dirty="0"/>
              <a:t>детских стихов «Зима-лето-попугай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10347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N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b="1" i="1" dirty="0" smtClean="0"/>
              <a:t>«Никто не забыт и ничто не забыто…»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7862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-6036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Ольга </a:t>
            </a:r>
            <a:r>
              <a:rPr lang="ru-RU" sz="2800" b="1" dirty="0" err="1" smtClean="0"/>
              <a:t>Берггольц</a:t>
            </a:r>
            <a:r>
              <a:rPr lang="ru-RU" sz="2800" b="1" dirty="0" smtClean="0"/>
              <a:t> и Николай Молчанов</a:t>
            </a:r>
            <a:endParaRPr lang="ru-RU" sz="2800" b="1" dirty="0"/>
          </a:p>
        </p:txBody>
      </p:sp>
      <p:pic>
        <p:nvPicPr>
          <p:cNvPr id="4098" name="Picture 2" descr="C:\Users\Учитель\Desktop\1485369787_berggolt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6408712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78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-603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74638"/>
            <a:ext cx="3826768" cy="509857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1932 г.</a:t>
            </a:r>
            <a:br>
              <a:rPr lang="ru-RU" sz="2800" b="1" dirty="0" smtClean="0"/>
            </a:br>
            <a:r>
              <a:rPr lang="ru-RU" sz="2800" b="1" dirty="0" smtClean="0"/>
              <a:t>Родилась дочь Майя.</a:t>
            </a:r>
            <a:br>
              <a:rPr lang="ru-RU" sz="2800" b="1" dirty="0" smtClean="0"/>
            </a:br>
            <a:r>
              <a:rPr lang="ru-RU" sz="2800" b="1" dirty="0" smtClean="0"/>
              <a:t>Николай и Ольга наслаждались счастьем</a:t>
            </a:r>
            <a:endParaRPr lang="ru-RU" sz="2800" b="1" dirty="0"/>
          </a:p>
        </p:txBody>
      </p:sp>
      <p:pic>
        <p:nvPicPr>
          <p:cNvPr id="3075" name="Picture 3" descr="C:\Users\Учитель\Desktop\09_eCVjLSg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4536504" cy="53285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Учитель\Desktop\91c67385c4794ac3d3c753a3ab19a3a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646926"/>
            <a:ext cx="3095625" cy="220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98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00200"/>
            <a:ext cx="410445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+mj-lt"/>
              </a:rPr>
              <a:t>Семья поселилась в доме – коммуне на улице Рубинштейна, 7 – в доме, называвшемся «слезой социализма»</a:t>
            </a:r>
            <a:endParaRPr lang="ru-RU" sz="2800" b="1" dirty="0">
              <a:latin typeface="+mj-lt"/>
            </a:endParaRPr>
          </a:p>
        </p:txBody>
      </p:sp>
      <p:pic>
        <p:nvPicPr>
          <p:cNvPr id="5123" name="Picture 3" descr="C:\Users\Учитель\Desktop\fi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48680"/>
            <a:ext cx="3600400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56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499176" cy="1012974"/>
          </a:xfrm>
        </p:spPr>
        <p:txBody>
          <a:bodyPr>
            <a:noAutofit/>
          </a:bodyPr>
          <a:lstStyle/>
          <a:p>
            <a:r>
              <a:rPr lang="ru-RU" sz="2800" b="1" dirty="0"/>
              <a:t>Майя прожила на свете очень недолго  - умерла в </a:t>
            </a:r>
            <a:r>
              <a:rPr lang="ru-RU" sz="2800" b="1" dirty="0" smtClean="0"/>
              <a:t>1933 г., </a:t>
            </a:r>
            <a:r>
              <a:rPr lang="ru-RU" sz="2800" b="1" dirty="0"/>
              <a:t>не дожив до </a:t>
            </a:r>
            <a:r>
              <a:rPr lang="ru-RU" sz="2800" b="1" dirty="0" smtClean="0"/>
              <a:t>года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i="1" dirty="0"/>
              <a:t>А по кустам играли в прятки дети, </a:t>
            </a:r>
            <a:endParaRPr lang="ru-RU" sz="2400" b="1" i="1" dirty="0" smtClean="0"/>
          </a:p>
          <a:p>
            <a:pPr marL="0" indent="0" algn="ctr">
              <a:buNone/>
            </a:pPr>
            <a:r>
              <a:rPr lang="ru-RU" sz="2400" b="1" i="1" dirty="0" smtClean="0"/>
              <a:t>парашютисты </a:t>
            </a:r>
            <a:r>
              <a:rPr lang="ru-RU" sz="2400" b="1" i="1" dirty="0"/>
              <a:t>прыгали с небес, </a:t>
            </a:r>
            <a:endParaRPr lang="ru-RU" sz="2400" b="1" i="1" dirty="0" smtClean="0"/>
          </a:p>
          <a:p>
            <a:pPr marL="0" indent="0" algn="ctr">
              <a:buNone/>
            </a:pPr>
            <a:r>
              <a:rPr lang="ru-RU" sz="2400" b="1" i="1" dirty="0" smtClean="0"/>
              <a:t>фанфары </a:t>
            </a:r>
            <a:r>
              <a:rPr lang="ru-RU" sz="2400" b="1" i="1" dirty="0"/>
              <a:t>ликовали на рассвете, </a:t>
            </a:r>
            <a:endParaRPr lang="ru-RU" sz="2400" b="1" i="1" dirty="0" smtClean="0"/>
          </a:p>
          <a:p>
            <a:pPr marL="0" indent="0" algn="ctr">
              <a:buNone/>
            </a:pPr>
            <a:r>
              <a:rPr lang="ru-RU" sz="2400" b="1" i="1" dirty="0" smtClean="0"/>
              <a:t>грибным </a:t>
            </a:r>
            <a:r>
              <a:rPr lang="ru-RU" sz="2400" b="1" i="1" dirty="0"/>
              <a:t>дождем затягивало лес, </a:t>
            </a:r>
          </a:p>
          <a:p>
            <a:pPr marL="0" indent="0" algn="ctr">
              <a:buNone/>
            </a:pPr>
            <a:r>
              <a:rPr lang="ru-RU" sz="2400" b="1" i="1" dirty="0" smtClean="0"/>
              <a:t>и </a:t>
            </a:r>
            <a:r>
              <a:rPr lang="ru-RU" sz="2400" b="1" i="1" dirty="0"/>
              <a:t>кто-то маленький, </a:t>
            </a:r>
            <a:r>
              <a:rPr lang="ru-RU" sz="2400" b="1" i="1" dirty="0" smtClean="0"/>
              <a:t>не </a:t>
            </a:r>
            <a:r>
              <a:rPr lang="ru-RU" sz="2400" b="1" i="1" dirty="0"/>
              <a:t>уставая, </a:t>
            </a:r>
            <a:endParaRPr lang="ru-RU" sz="2400" b="1" i="1" dirty="0" smtClean="0"/>
          </a:p>
          <a:p>
            <a:pPr marL="0" indent="0" algn="ctr">
              <a:buNone/>
            </a:pPr>
            <a:r>
              <a:rPr lang="ru-RU" sz="2400" b="1" i="1" dirty="0" smtClean="0"/>
              <a:t>кричал </a:t>
            </a:r>
            <a:r>
              <a:rPr lang="ru-RU" sz="2400" b="1" i="1" dirty="0"/>
              <a:t>в соседнем молодом саду </a:t>
            </a:r>
            <a:endParaRPr lang="ru-RU" sz="2400" b="1" i="1" dirty="0" smtClean="0"/>
          </a:p>
          <a:p>
            <a:pPr marL="0" indent="0" algn="ctr">
              <a:buNone/>
            </a:pPr>
            <a:r>
              <a:rPr lang="ru-RU" sz="2400" b="1" i="1" dirty="0" smtClean="0"/>
              <a:t>баском</a:t>
            </a:r>
            <a:r>
              <a:rPr lang="ru-RU" sz="2400" b="1" i="1" dirty="0"/>
              <a:t>, в ладошки: «Майя, Майя! Майя</a:t>
            </a:r>
            <a:r>
              <a:rPr lang="ru-RU" sz="2400" b="1" i="1" dirty="0" smtClean="0"/>
              <a:t>!..»</a:t>
            </a:r>
          </a:p>
          <a:p>
            <a:pPr marL="0" indent="0" algn="ctr">
              <a:buNone/>
            </a:pPr>
            <a:r>
              <a:rPr lang="ru-RU" sz="2400" b="1" i="1" dirty="0" smtClean="0"/>
              <a:t> </a:t>
            </a:r>
            <a:r>
              <a:rPr lang="ru-RU" sz="2400" b="1" i="1" dirty="0"/>
              <a:t>И </a:t>
            </a:r>
            <a:r>
              <a:rPr lang="ru-RU" sz="2400" b="1" i="1" dirty="0" smtClean="0"/>
              <a:t>отзывалась </a:t>
            </a:r>
            <a:r>
              <a:rPr lang="ru-RU" sz="2400" b="1" i="1" dirty="0"/>
              <a:t>девочка: «Иду</a:t>
            </a:r>
            <a:r>
              <a:rPr lang="ru-RU" sz="2400" b="1" i="1" dirty="0" smtClean="0"/>
              <a:t>...»</a:t>
            </a:r>
          </a:p>
          <a:p>
            <a:pPr marL="0" indent="0" algn="r">
              <a:buNone/>
            </a:pPr>
            <a:endParaRPr lang="ru-RU" sz="2400" b="1" dirty="0" smtClean="0"/>
          </a:p>
          <a:p>
            <a:pPr marL="0" indent="0" algn="r">
              <a:buNone/>
            </a:pPr>
            <a:r>
              <a:rPr lang="ru-RU" sz="2000" dirty="0" smtClean="0"/>
              <a:t>О. </a:t>
            </a:r>
            <a:r>
              <a:rPr lang="ru-RU" sz="2000" dirty="0" err="1" smtClean="0"/>
              <a:t>Берггольц</a:t>
            </a:r>
            <a:r>
              <a:rPr lang="ru-RU" sz="2000" dirty="0" smtClean="0"/>
              <a:t>  «Два </a:t>
            </a:r>
            <a:r>
              <a:rPr lang="ru-RU" sz="2000" dirty="0"/>
              <a:t>стихотворения </a:t>
            </a:r>
            <a:r>
              <a:rPr lang="ru-RU" sz="2000" dirty="0" smtClean="0"/>
              <a:t>дочерям»</a:t>
            </a:r>
          </a:p>
          <a:p>
            <a:pPr marL="0" indent="0" algn="r">
              <a:buNone/>
            </a:pPr>
            <a:r>
              <a:rPr lang="ru-RU" sz="2000" dirty="0" smtClean="0"/>
              <a:t>1935</a:t>
            </a:r>
            <a:endParaRPr lang="ru-RU" sz="2000" dirty="0"/>
          </a:p>
          <a:p>
            <a:pPr marL="0" indent="0" algn="ctr">
              <a:buNone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66235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404664"/>
            <a:ext cx="7920880" cy="572149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/>
              <a:t>В марте </a:t>
            </a:r>
            <a:r>
              <a:rPr lang="ru-RU" b="1" dirty="0"/>
              <a:t>1936 </a:t>
            </a:r>
            <a:r>
              <a:rPr lang="ru-RU" b="1" dirty="0" smtClean="0"/>
              <a:t>г.  умерла и дочь Ирочка. Ей было 7 лет. Девочка </a:t>
            </a:r>
            <a:r>
              <a:rPr lang="ru-RU" b="1" dirty="0"/>
              <a:t>очень мучилась. У нее болело сердце, она просила камфары, умоляла дать </a:t>
            </a:r>
            <a:r>
              <a:rPr lang="ru-RU" b="1" dirty="0" smtClean="0"/>
              <a:t>еще…</a:t>
            </a:r>
          </a:p>
          <a:p>
            <a:pPr marL="0" indent="0" algn="just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sz="2800" b="1" i="1" dirty="0"/>
              <a:t>Сама я тебя отпустила, </a:t>
            </a:r>
            <a:endParaRPr lang="ru-RU" sz="2800" b="1" i="1" dirty="0" smtClean="0"/>
          </a:p>
          <a:p>
            <a:pPr marL="0" indent="0" algn="ctr">
              <a:buNone/>
            </a:pPr>
            <a:r>
              <a:rPr lang="ru-RU" sz="2800" b="1" i="1" dirty="0" smtClean="0"/>
              <a:t>сама </a:t>
            </a:r>
            <a:r>
              <a:rPr lang="ru-RU" sz="2800" b="1" i="1" dirty="0"/>
              <a:t>угадала конец, </a:t>
            </a:r>
            <a:endParaRPr lang="ru-RU" sz="2800" b="1" i="1" dirty="0" smtClean="0"/>
          </a:p>
          <a:p>
            <a:pPr marL="0" indent="0" algn="ctr">
              <a:buNone/>
            </a:pPr>
            <a:r>
              <a:rPr lang="ru-RU" sz="2800" b="1" i="1" dirty="0" smtClean="0"/>
              <a:t>мой </a:t>
            </a:r>
            <a:r>
              <a:rPr lang="ru-RU" sz="2800" b="1" i="1" dirty="0"/>
              <a:t>ласковый, рыженький, </a:t>
            </a:r>
            <a:r>
              <a:rPr lang="ru-RU" sz="2800" b="1" i="1" dirty="0" smtClean="0"/>
              <a:t>милый</a:t>
            </a:r>
            <a:r>
              <a:rPr lang="ru-RU" sz="2800" b="1" i="1" dirty="0"/>
              <a:t>, </a:t>
            </a:r>
            <a:endParaRPr lang="ru-RU" sz="2800" b="1" i="1" dirty="0" smtClean="0"/>
          </a:p>
          <a:p>
            <a:pPr marL="0" indent="0" algn="ctr">
              <a:buNone/>
            </a:pPr>
            <a:r>
              <a:rPr lang="ru-RU" sz="2800" b="1" i="1" dirty="0" smtClean="0"/>
              <a:t>мой </a:t>
            </a:r>
            <a:r>
              <a:rPr lang="ru-RU" sz="2800" b="1" i="1" dirty="0"/>
              <a:t>первый, мой лучший птенец</a:t>
            </a:r>
            <a:r>
              <a:rPr lang="ru-RU" sz="2800" b="1" i="1" dirty="0" smtClean="0"/>
              <a:t>...</a:t>
            </a:r>
          </a:p>
          <a:p>
            <a:pPr marL="0" indent="0" algn="r">
              <a:buNone/>
            </a:pPr>
            <a:r>
              <a:rPr lang="ru-RU" sz="2000" dirty="0"/>
              <a:t>О. </a:t>
            </a:r>
            <a:r>
              <a:rPr lang="ru-RU" sz="2000" dirty="0" err="1"/>
              <a:t>Берггольц</a:t>
            </a:r>
            <a:r>
              <a:rPr lang="ru-RU" sz="2000" dirty="0"/>
              <a:t>  </a:t>
            </a:r>
            <a:endParaRPr lang="ru-RU" sz="2000" dirty="0" smtClean="0"/>
          </a:p>
          <a:p>
            <a:pPr marL="0" indent="0" algn="r">
              <a:buNone/>
            </a:pPr>
            <a:r>
              <a:rPr lang="ru-RU" sz="2000" dirty="0" smtClean="0"/>
              <a:t>«</a:t>
            </a:r>
            <a:r>
              <a:rPr lang="ru-RU" sz="2000" dirty="0"/>
              <a:t>Два стихотворения дочерям»</a:t>
            </a:r>
          </a:p>
          <a:p>
            <a:pPr marL="0" indent="0" algn="r">
              <a:buNone/>
            </a:pPr>
            <a:r>
              <a:rPr lang="ru-RU" sz="2000" dirty="0" smtClean="0"/>
              <a:t>1937 г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3671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404664"/>
            <a:ext cx="4968552" cy="59766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+mj-lt"/>
              </a:rPr>
              <a:t>20 февраля 1938 </a:t>
            </a:r>
            <a:r>
              <a:rPr lang="ru-RU" sz="2400" b="1" dirty="0" smtClean="0">
                <a:latin typeface="+mj-lt"/>
              </a:rPr>
              <a:t>Борис </a:t>
            </a:r>
            <a:r>
              <a:rPr lang="ru-RU" sz="2400" b="1" dirty="0">
                <a:latin typeface="+mj-lt"/>
              </a:rPr>
              <a:t> Корнилов был приговорён к </a:t>
            </a:r>
            <a:r>
              <a:rPr lang="ru-RU" sz="2400" b="1" dirty="0" smtClean="0">
                <a:latin typeface="+mj-lt"/>
              </a:rPr>
              <a:t>  исключительной </a:t>
            </a:r>
            <a:r>
              <a:rPr lang="ru-RU" sz="2400" b="1" dirty="0">
                <a:latin typeface="+mj-lt"/>
              </a:rPr>
              <a:t>мере наказания. В приговоре содержится следующая формулировка: «Корнилов с 1930 г. являлся активным участником антисоветской, троцкистской организации, ставившей своей задачей террористические методы борьбы против руководителей партии и правительства». Приговор приведён в исполнение 20 февраля 1938 г. в Ленинграде</a:t>
            </a:r>
            <a:r>
              <a:rPr lang="ru-RU" sz="2400" dirty="0">
                <a:latin typeface="+mj-lt"/>
              </a:rPr>
              <a:t>.</a:t>
            </a:r>
          </a:p>
        </p:txBody>
      </p:sp>
      <p:pic>
        <p:nvPicPr>
          <p:cNvPr id="1026" name="Picture 2" descr="C:\Users\Учитель\Desktop\123762906.208x20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" r="9573" b="4546"/>
          <a:stretch/>
        </p:blipFill>
        <p:spPr bwMode="auto">
          <a:xfrm>
            <a:off x="1115616" y="860585"/>
            <a:ext cx="2804150" cy="43204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57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836712"/>
            <a:ext cx="4186808" cy="52894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Май 1937 г. </a:t>
            </a:r>
          </a:p>
          <a:p>
            <a:pPr marL="0" indent="0" algn="ctr">
              <a:buNone/>
            </a:pPr>
            <a:r>
              <a:rPr lang="ru-RU" sz="2800" b="1" dirty="0" smtClean="0"/>
              <a:t>Ольга </a:t>
            </a:r>
            <a:r>
              <a:rPr lang="ru-RU" sz="2800" b="1" dirty="0" err="1" smtClean="0"/>
              <a:t>Берггольц</a:t>
            </a:r>
            <a:r>
              <a:rPr lang="ru-RU" sz="2800" b="1" dirty="0" smtClean="0"/>
              <a:t> исключена из партии и Союза писателей с формулировкой  «связь с врагом народа»</a:t>
            </a:r>
            <a:endParaRPr lang="ru-RU" sz="2800" b="1" dirty="0"/>
          </a:p>
        </p:txBody>
      </p:sp>
      <p:pic>
        <p:nvPicPr>
          <p:cNvPr id="2050" name="Picture 2" descr="C:\Users\Учитель\Desktop\2015-june-berggol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3312368" cy="49685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97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76672"/>
            <a:ext cx="7427168" cy="564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/>
              <a:t>В 1937 году </a:t>
            </a:r>
            <a:r>
              <a:rPr lang="ru-RU" sz="2800" b="1" dirty="0" smtClean="0"/>
              <a:t>Ольгу </a:t>
            </a:r>
            <a:r>
              <a:rPr lang="ru-RU" sz="2800" b="1" dirty="0" err="1" smtClean="0"/>
              <a:t>Берггольц</a:t>
            </a:r>
            <a:r>
              <a:rPr lang="ru-RU" sz="2800" b="1" dirty="0" smtClean="0"/>
              <a:t> исключили </a:t>
            </a:r>
            <a:r>
              <a:rPr lang="ru-RU" sz="2800" b="1" dirty="0"/>
              <a:t>из партии, </a:t>
            </a:r>
            <a:r>
              <a:rPr lang="ru-RU" sz="2800" b="1" dirty="0" smtClean="0"/>
              <a:t>а 13 </a:t>
            </a:r>
            <a:r>
              <a:rPr lang="ru-RU" sz="2800" b="1" dirty="0"/>
              <a:t>декабря 1938 года </a:t>
            </a:r>
            <a:r>
              <a:rPr lang="ru-RU" sz="2800" b="1" dirty="0" smtClean="0"/>
              <a:t>и ее </a:t>
            </a:r>
            <a:r>
              <a:rPr lang="ru-RU" sz="2800" b="1" dirty="0"/>
              <a:t>обвинили "в связи с врагами народа" и заключили в </a:t>
            </a:r>
            <a:r>
              <a:rPr lang="ru-RU" sz="2800" b="1" dirty="0" smtClean="0"/>
              <a:t>тюрьму….</a:t>
            </a:r>
            <a:endParaRPr lang="ru-RU" sz="2800" dirty="0"/>
          </a:p>
        </p:txBody>
      </p:sp>
      <p:pic>
        <p:nvPicPr>
          <p:cNvPr id="6146" name="Picture 2" descr="C:\Users\Учитель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7200800" cy="4320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836712"/>
            <a:ext cx="4114800" cy="528945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+mj-lt"/>
              </a:rPr>
              <a:t>В годы блокады Ольга </a:t>
            </a:r>
            <a:r>
              <a:rPr lang="ru-RU" sz="2800" b="1" dirty="0" err="1" smtClean="0">
                <a:latin typeface="+mj-lt"/>
              </a:rPr>
              <a:t>Берггольц</a:t>
            </a:r>
            <a:r>
              <a:rPr lang="ru-RU" sz="2800" b="1" dirty="0" smtClean="0">
                <a:latin typeface="+mj-lt"/>
              </a:rPr>
              <a:t> находилась в осажденном Ленинграде.</a:t>
            </a:r>
          </a:p>
          <a:p>
            <a:pPr marL="0" indent="0" algn="ctr">
              <a:buNone/>
            </a:pPr>
            <a:endParaRPr lang="ru-RU" sz="2800" b="1" dirty="0" smtClean="0">
              <a:latin typeface="+mj-lt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+mj-lt"/>
              </a:rPr>
              <a:t>Тихий голос </a:t>
            </a:r>
            <a:r>
              <a:rPr lang="ru-RU" sz="2800" b="1" dirty="0" err="1" smtClean="0">
                <a:latin typeface="+mj-lt"/>
              </a:rPr>
              <a:t>Берггольц</a:t>
            </a:r>
            <a:r>
              <a:rPr lang="ru-RU" sz="2800" b="1" dirty="0" smtClean="0">
                <a:latin typeface="+mj-lt"/>
              </a:rPr>
              <a:t> стал голосом самого Ленинграда.</a:t>
            </a:r>
          </a:p>
          <a:p>
            <a:pPr marL="0" indent="0" algn="ctr">
              <a:buNone/>
            </a:pPr>
            <a:endParaRPr lang="ru-RU" sz="2800" b="1" dirty="0" smtClean="0">
              <a:latin typeface="+mj-lt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+mj-lt"/>
              </a:rPr>
              <a:t>В Доме </a:t>
            </a:r>
            <a:r>
              <a:rPr lang="ru-RU" sz="2800" b="1" dirty="0">
                <a:latin typeface="+mj-lt"/>
              </a:rPr>
              <a:t>Р</a:t>
            </a:r>
            <a:r>
              <a:rPr lang="ru-RU" sz="2800" b="1" dirty="0" smtClean="0">
                <a:latin typeface="+mj-lt"/>
              </a:rPr>
              <a:t>адио она работала все дни блокады, ежедневно проводя радиопередачи.</a:t>
            </a:r>
            <a:endParaRPr lang="ru-RU" sz="2800" b="1" dirty="0">
              <a:latin typeface="+mj-lt"/>
            </a:endParaRPr>
          </a:p>
        </p:txBody>
      </p:sp>
      <p:pic>
        <p:nvPicPr>
          <p:cNvPr id="7170" name="Picture 2" descr="C:\Users\Учитель\Desktop\99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91822"/>
            <a:ext cx="3697560" cy="48743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3888" y="1196752"/>
            <a:ext cx="457200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84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0" y="764704"/>
            <a:ext cx="3394720" cy="5361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1942 год.</a:t>
            </a:r>
          </a:p>
          <a:p>
            <a:pPr marL="0" indent="0" algn="ctr">
              <a:buNone/>
            </a:pPr>
            <a:r>
              <a:rPr lang="ru-RU" b="1" dirty="0" smtClean="0"/>
              <a:t>Поэмы:  «Февральский дневник» и «Ленинградская поэма»</a:t>
            </a:r>
            <a:endParaRPr lang="ru-RU" dirty="0"/>
          </a:p>
        </p:txBody>
      </p:sp>
      <p:pic>
        <p:nvPicPr>
          <p:cNvPr id="8195" name="Picture 3" descr="C:\Users\Учитель\Desktop\img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2" t="8384" r="12273" b="5151"/>
          <a:stretch/>
        </p:blipFill>
        <p:spPr bwMode="auto">
          <a:xfrm>
            <a:off x="845866" y="404664"/>
            <a:ext cx="3338946" cy="44473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Учитель\Desktop\C00008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361" y="2780928"/>
            <a:ext cx="3090816" cy="34654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11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Я буду сегодня с тобой говорить …..</a:t>
            </a:r>
            <a:endParaRPr lang="ru-RU" dirty="0"/>
          </a:p>
        </p:txBody>
      </p:sp>
      <p:pic>
        <p:nvPicPr>
          <p:cNvPr id="4" name="Рисунок 3" descr="H:\102229055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69" b="825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403648" y="1772816"/>
            <a:ext cx="6768752" cy="165618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Я буду сегодня с тобой говорить…  </a:t>
            </a:r>
            <a:endParaRPr lang="ru-RU" sz="3200" b="1" i="1" dirty="0">
              <a:latin typeface="Times New Roman" pitchFamily="18" charset="0"/>
              <a:ea typeface="BatangChe" pitchFamily="49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00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Ольга </a:t>
            </a:r>
            <a:r>
              <a:rPr lang="ru-RU" b="1" dirty="0" err="1" smtClean="0"/>
              <a:t>Берггольц</a:t>
            </a:r>
            <a:r>
              <a:rPr lang="ru-RU" b="1" dirty="0" smtClean="0"/>
              <a:t> и Георгий Макогоненко </a:t>
            </a:r>
            <a:endParaRPr lang="ru-RU" b="1" dirty="0"/>
          </a:p>
        </p:txBody>
      </p:sp>
      <p:pic>
        <p:nvPicPr>
          <p:cNvPr id="9218" name="Picture 2" descr="C:\Users\Учитель\Desktop\Olga-Berggolc-Georgiy-Makogonenko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7488832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06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643192" cy="86895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«В ночь на 18 января 1944 г. наши войска прорвали кольцо блокады»</a:t>
            </a:r>
            <a:endParaRPr lang="ru-RU" sz="2800" b="1" dirty="0"/>
          </a:p>
        </p:txBody>
      </p:sp>
      <p:pic>
        <p:nvPicPr>
          <p:cNvPr id="10242" name="Picture 2" descr="C:\Users\Учитель\Desktop\6588b7a33125bb52cf556863dbb70682993f820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1" b="54"/>
          <a:stretch/>
        </p:blipFill>
        <p:spPr bwMode="auto">
          <a:xfrm>
            <a:off x="1187624" y="1556792"/>
            <a:ext cx="7704856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48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1196752"/>
            <a:ext cx="5266928" cy="439248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i="1" dirty="0" smtClean="0"/>
              <a:t>Война еще идет, ещё – осада. </a:t>
            </a:r>
          </a:p>
          <a:p>
            <a:pPr marL="0" indent="0" algn="just">
              <a:buNone/>
            </a:pPr>
            <a:r>
              <a:rPr lang="ru-RU" sz="2800" i="1" dirty="0" smtClean="0"/>
              <a:t>И, как оружье новое в войне, </a:t>
            </a:r>
          </a:p>
          <a:p>
            <a:pPr marL="0" indent="0" algn="just">
              <a:buNone/>
            </a:pPr>
            <a:r>
              <a:rPr lang="ru-RU" sz="2800" i="1" dirty="0" smtClean="0"/>
              <a:t>Сегодня Родина вручила мне</a:t>
            </a:r>
          </a:p>
          <a:p>
            <a:pPr marL="0" indent="0" algn="just">
              <a:buNone/>
            </a:pPr>
            <a:r>
              <a:rPr lang="ru-RU" sz="2800" i="1" dirty="0" smtClean="0"/>
              <a:t> Медаль «За оборону  Ленинграда»</a:t>
            </a:r>
          </a:p>
          <a:p>
            <a:pPr marL="0" indent="0" algn="r">
              <a:buNone/>
            </a:pPr>
            <a:r>
              <a:rPr lang="ru-RU" dirty="0"/>
              <a:t> </a:t>
            </a:r>
            <a:endParaRPr lang="ru-RU" dirty="0" smtClean="0"/>
          </a:p>
          <a:p>
            <a:pPr marL="0" indent="0" algn="r">
              <a:buNone/>
            </a:pPr>
            <a:endParaRPr lang="ru-RU" sz="1700" dirty="0"/>
          </a:p>
          <a:p>
            <a:pPr marL="0" indent="0" algn="r">
              <a:buNone/>
            </a:pPr>
            <a:endParaRPr lang="ru-RU" sz="1700" dirty="0" smtClean="0"/>
          </a:p>
          <a:p>
            <a:pPr marL="0" indent="0" algn="r">
              <a:buNone/>
            </a:pPr>
            <a:r>
              <a:rPr lang="ru-RU" sz="1700" dirty="0" smtClean="0"/>
              <a:t>Ольга </a:t>
            </a:r>
            <a:r>
              <a:rPr lang="ru-RU" sz="1700" dirty="0" err="1" smtClean="0"/>
              <a:t>Берггольц</a:t>
            </a:r>
            <a:r>
              <a:rPr lang="ru-RU" sz="1700" dirty="0" smtClean="0"/>
              <a:t> «Моя медаль»</a:t>
            </a:r>
            <a:endParaRPr lang="ru-RU" sz="1700" dirty="0"/>
          </a:p>
        </p:txBody>
      </p:sp>
      <p:pic>
        <p:nvPicPr>
          <p:cNvPr id="4099" name="Picture 3" descr="C:\Users\Учитель\Desktop\img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1" t="16432" r="1863" b="19628"/>
          <a:stretch/>
        </p:blipFill>
        <p:spPr bwMode="auto">
          <a:xfrm>
            <a:off x="931284" y="1124744"/>
            <a:ext cx="2664296" cy="40324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53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Анна Ахматова и Ольга </a:t>
            </a:r>
            <a:r>
              <a:rPr lang="ru-RU" sz="3600" b="1" dirty="0" err="1" smtClean="0"/>
              <a:t>Берггольц</a:t>
            </a:r>
            <a:endParaRPr lang="ru-RU" sz="3600" b="1" dirty="0"/>
          </a:p>
        </p:txBody>
      </p:sp>
      <p:pic>
        <p:nvPicPr>
          <p:cNvPr id="11266" name="Picture 2" descr="C:\Users\Учитель\Desktop\O68DsurgR-U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172" r="-340" b="20564"/>
          <a:stretch/>
        </p:blipFill>
        <p:spPr bwMode="auto">
          <a:xfrm>
            <a:off x="1259632" y="1412776"/>
            <a:ext cx="7200799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33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620688"/>
            <a:ext cx="4824536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Книга </a:t>
            </a:r>
            <a:r>
              <a:rPr lang="ru-RU" sz="2400" b="1" dirty="0" smtClean="0"/>
              <a:t>"</a:t>
            </a:r>
            <a:r>
              <a:rPr lang="ru-RU" sz="2400" b="1" i="1" dirty="0"/>
              <a:t>Говорит Ленинград</a:t>
            </a:r>
            <a:r>
              <a:rPr lang="ru-RU" sz="2400" b="1" dirty="0"/>
              <a:t>" </a:t>
            </a:r>
            <a:r>
              <a:rPr lang="ru-RU" sz="2400" b="1" dirty="0" smtClean="0"/>
              <a:t>  </a:t>
            </a:r>
            <a:r>
              <a:rPr lang="ru-RU" sz="2400" dirty="0"/>
              <a:t>рассказывает о работе радио в годы Великой Отечественной войны. Что значило радио для жителей блокадного Ленинграда? </a:t>
            </a:r>
            <a:endParaRPr lang="ru-RU" sz="2400" dirty="0" smtClean="0"/>
          </a:p>
          <a:p>
            <a:pPr marL="0" indent="0">
              <a:buNone/>
            </a:pPr>
            <a:endParaRPr lang="ru-RU" sz="2000" i="1" dirty="0" smtClean="0"/>
          </a:p>
          <a:p>
            <a:pPr marL="0" indent="0" algn="ctr">
              <a:buNone/>
            </a:pPr>
            <a:r>
              <a:rPr lang="ru-RU" sz="2000" i="1" dirty="0" smtClean="0"/>
              <a:t>" … у </a:t>
            </a:r>
            <a:r>
              <a:rPr lang="ru-RU" sz="2000" i="1" dirty="0"/>
              <a:t>ослабевшего, полумёртвого ленинградца </a:t>
            </a:r>
            <a:r>
              <a:rPr lang="ru-RU" sz="2000" i="1" dirty="0" smtClean="0"/>
              <a:t>существовала только </a:t>
            </a:r>
            <a:r>
              <a:rPr lang="ru-RU" sz="2000" i="1" dirty="0"/>
              <a:t>одна форма связи с внешним миром, это - "тарелка" радио. Отсюда, из этого чёрного круга на стене, доходили до человека людские голоса… Даже если радио не говорило, а только стучал метроном - и это означало, что город жив, что его сердце бьётся…".</a:t>
            </a:r>
            <a:r>
              <a:rPr lang="ru-RU" sz="1800" i="1" dirty="0"/>
              <a:t/>
            </a:r>
            <a:br>
              <a:rPr lang="ru-RU" sz="1800" i="1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5122" name="Picture 2" descr="C:\Users\Учитель\Desktop\10032117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3325738" cy="480801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29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1628800"/>
            <a:ext cx="3826768" cy="44973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«</a:t>
            </a:r>
            <a:r>
              <a:rPr lang="ru-RU" b="1" dirty="0" err="1" smtClean="0"/>
              <a:t>Первороссийск</a:t>
            </a:r>
            <a:r>
              <a:rPr lang="ru-RU" b="1" dirty="0" smtClean="0"/>
              <a:t>» </a:t>
            </a:r>
            <a:r>
              <a:rPr lang="ru-RU" dirty="0" smtClean="0"/>
              <a:t>– поэма- утопия о рабочих, направившихся в Сибирь,  строить город своей Мечты</a:t>
            </a:r>
            <a:endParaRPr lang="ru-RU" dirty="0"/>
          </a:p>
        </p:txBody>
      </p:sp>
      <p:pic>
        <p:nvPicPr>
          <p:cNvPr id="1027" name="Picture 3" descr="C:\Users\Учитель\Desktop\pervorossijsk-berggol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0"/>
            <a:ext cx="3534994" cy="552424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47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548680"/>
            <a:ext cx="5616624" cy="93610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После войны в колхозе остались одни женщины….</a:t>
            </a:r>
            <a:endParaRPr lang="ru-RU" sz="2800" b="1" dirty="0"/>
          </a:p>
        </p:txBody>
      </p:sp>
      <p:pic>
        <p:nvPicPr>
          <p:cNvPr id="2051" name="Picture 3" descr="C:\Users\Учитель\Desktop\773340-a910a4a3b46bbe54566c44ef36338a3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8062" r="12358" b="4665"/>
          <a:stretch/>
        </p:blipFill>
        <p:spPr bwMode="auto">
          <a:xfrm>
            <a:off x="2553397" y="2292011"/>
            <a:ext cx="6588224" cy="416132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Учитель\Desktop\1328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9"/>
            <a:ext cx="3240359" cy="333999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42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Строительство Волго - Донского канала</a:t>
            </a:r>
            <a:endParaRPr lang="ru-RU" sz="3200" b="1" dirty="0"/>
          </a:p>
        </p:txBody>
      </p:sp>
      <p:pic>
        <p:nvPicPr>
          <p:cNvPr id="3074" name="Picture 2" descr="C:\Users\Учитель\Desktop\998966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85"/>
          <a:stretch/>
        </p:blipFill>
        <p:spPr bwMode="auto">
          <a:xfrm>
            <a:off x="755576" y="1466850"/>
            <a:ext cx="4248472" cy="39225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1196752"/>
            <a:ext cx="3826768" cy="492941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800" dirty="0" smtClean="0"/>
              <a:t>В феврале 1948 г. начались строительные работы. Тысячи людей приехали на строительство </a:t>
            </a:r>
            <a:r>
              <a:rPr lang="ru-RU" sz="2800" b="1" dirty="0" smtClean="0"/>
              <a:t>не добровольно. </a:t>
            </a:r>
            <a:r>
              <a:rPr lang="ru-RU" sz="2800" dirty="0" smtClean="0"/>
              <a:t>Волго – Дон строился «врагами народа», осужденными по ст.58 . Канал был построен за 4, 5 года. Мировая практика гидростроительства еще не знала такого темпа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5404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836712"/>
            <a:ext cx="4042792" cy="2952328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«</a:t>
            </a:r>
            <a:r>
              <a:rPr lang="ru-RU" sz="2800" b="1" i="1" dirty="0" smtClean="0"/>
              <a:t>Моя жизнь закончилась…»</a:t>
            </a:r>
            <a:endParaRPr lang="ru-RU" sz="2800" b="1" i="1" dirty="0"/>
          </a:p>
        </p:txBody>
      </p:sp>
      <p:pic>
        <p:nvPicPr>
          <p:cNvPr id="6146" name="Picture 2" descr="C:\Users\Учитель\Desktop\oWFNUE1WWE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72716"/>
            <a:ext cx="3600400" cy="51125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32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1366" y="274637"/>
            <a:ext cx="4255434" cy="466653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Ольга </a:t>
            </a:r>
            <a:r>
              <a:rPr lang="ru-RU" sz="2800" b="1" dirty="0" err="1" smtClean="0"/>
              <a:t>Берггольц</a:t>
            </a:r>
            <a:r>
              <a:rPr lang="ru-RU" sz="2800" b="1" dirty="0" smtClean="0"/>
              <a:t> умерла 13 ноября 1975 г. </a:t>
            </a:r>
            <a:br>
              <a:rPr lang="ru-RU" sz="2800" b="1" dirty="0" smtClean="0"/>
            </a:br>
            <a:r>
              <a:rPr lang="ru-RU" sz="2800" b="1" dirty="0" smtClean="0"/>
              <a:t>Ольге Федоровне было 65 лет</a:t>
            </a:r>
            <a:endParaRPr lang="ru-RU" sz="2800" b="1" dirty="0"/>
          </a:p>
        </p:txBody>
      </p:sp>
      <p:pic>
        <p:nvPicPr>
          <p:cNvPr id="7171" name="Picture 3" descr="C:\Users\Учитель\Desktop\7035769766f909e95a23e9ac55d1ef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67" y="756204"/>
            <a:ext cx="3593635" cy="52847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09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Учитель\Desktop\5983492_x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5733256"/>
            <a:ext cx="7488832" cy="77038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874326"/>
            <a:ext cx="7931224" cy="7950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err="1">
                <a:latin typeface="+mj-lt"/>
              </a:rPr>
              <a:t>Пискарёвское</a:t>
            </a:r>
            <a:r>
              <a:rPr lang="ru-RU" sz="2800" b="1" dirty="0">
                <a:latin typeface="+mj-lt"/>
              </a:rPr>
              <a:t> мемориальное кладбище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7998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0" y="2732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116632"/>
            <a:ext cx="3322712" cy="511256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Похоронена Ольга Федоровна </a:t>
            </a:r>
            <a:r>
              <a:rPr lang="ru-RU" sz="2800" b="1" dirty="0" err="1" smtClean="0"/>
              <a:t>Берггольц</a:t>
            </a:r>
            <a:r>
              <a:rPr lang="ru-RU" sz="2800" b="1" dirty="0" smtClean="0"/>
              <a:t> на Литераторских мостках </a:t>
            </a:r>
            <a:r>
              <a:rPr lang="ru-RU" sz="2800" b="1" dirty="0" err="1" smtClean="0"/>
              <a:t>Волковского</a:t>
            </a:r>
            <a:r>
              <a:rPr lang="ru-RU" sz="2800" b="1" dirty="0" smtClean="0"/>
              <a:t> кладбища</a:t>
            </a:r>
            <a:endParaRPr lang="ru-RU" sz="2800" b="1" dirty="0"/>
          </a:p>
        </p:txBody>
      </p:sp>
      <p:pic>
        <p:nvPicPr>
          <p:cNvPr id="9218" name="Picture 2" descr="C:\Users\Учитель\Desktop\116379_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28700"/>
            <a:ext cx="4013146" cy="5400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79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Учитель\Desktop\screen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" t="18990" r="5303" b="4848"/>
          <a:stretch/>
        </p:blipFill>
        <p:spPr bwMode="auto">
          <a:xfrm>
            <a:off x="107505" y="116632"/>
            <a:ext cx="8856984" cy="6741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60890" y="0"/>
            <a:ext cx="6948264" cy="6206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59" y="116632"/>
            <a:ext cx="6552729" cy="50405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 Стелла со словами Ольги </a:t>
            </a:r>
            <a:r>
              <a:rPr lang="ru-RU" sz="2800" b="1" dirty="0" err="1" smtClean="0"/>
              <a:t>Берггольц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3881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Учитель\Desktop\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" t="15666" r="56600" b="3150"/>
          <a:stretch/>
        </p:blipFill>
        <p:spPr bwMode="auto">
          <a:xfrm>
            <a:off x="1043608" y="188640"/>
            <a:ext cx="3240360" cy="3416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Учитель\Desktop\1485369751_berggolt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20888"/>
            <a:ext cx="3796672" cy="3906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88640"/>
            <a:ext cx="4104456" cy="223224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000" b="1" dirty="0" smtClean="0">
                <a:latin typeface="+mj-lt"/>
              </a:rPr>
              <a:t>Ольга Федоровна </a:t>
            </a:r>
            <a:r>
              <a:rPr lang="ru-RU" sz="3000" b="1" dirty="0" err="1" smtClean="0">
                <a:latin typeface="+mj-lt"/>
              </a:rPr>
              <a:t>Берггольц</a:t>
            </a:r>
            <a:r>
              <a:rPr lang="ru-RU" sz="3000" b="1" dirty="0" smtClean="0">
                <a:latin typeface="+mj-lt"/>
              </a:rPr>
              <a:t> </a:t>
            </a:r>
            <a:r>
              <a:rPr lang="ru-RU" sz="3000" b="1" dirty="0" smtClean="0">
                <a:latin typeface="+mj-lt"/>
              </a:rPr>
              <a:t>родилась 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+mj-lt"/>
              </a:rPr>
              <a:t>3 мая 1910 года в </a:t>
            </a:r>
          </a:p>
          <a:p>
            <a:pPr marL="0" indent="0" algn="ctr">
              <a:buNone/>
            </a:pPr>
            <a:r>
              <a:rPr lang="ru-RU" sz="3000" b="1" dirty="0" smtClean="0">
                <a:latin typeface="+mj-lt"/>
              </a:rPr>
              <a:t>г. Ленинград</a:t>
            </a:r>
          </a:p>
        </p:txBody>
      </p:sp>
      <p:pic>
        <p:nvPicPr>
          <p:cNvPr id="2054" name="Picture 6" descr="C:\Users\Учитель\Desktop\91c67385c4794ac3d3c753a3ab19a3a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78323"/>
            <a:ext cx="3095625" cy="220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76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620688"/>
            <a:ext cx="3672408" cy="5505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+mj-lt"/>
              </a:rPr>
              <a:t>Отец – Федор Христофорович </a:t>
            </a:r>
            <a:r>
              <a:rPr lang="ru-RU" sz="2800" b="1" dirty="0" err="1" smtClean="0">
                <a:latin typeface="+mj-lt"/>
              </a:rPr>
              <a:t>Берггольц</a:t>
            </a:r>
            <a:r>
              <a:rPr lang="ru-RU" sz="2800" b="1" dirty="0" smtClean="0">
                <a:latin typeface="+mj-lt"/>
              </a:rPr>
              <a:t> </a:t>
            </a:r>
            <a:r>
              <a:rPr lang="ru-RU" sz="2800" b="1" dirty="0" smtClean="0">
                <a:latin typeface="+mj-lt"/>
              </a:rPr>
              <a:t>по специальности врач – хирург.</a:t>
            </a:r>
          </a:p>
          <a:p>
            <a:pPr marL="0" indent="0" algn="ctr">
              <a:buNone/>
            </a:pPr>
            <a:r>
              <a:rPr lang="ru-RU" sz="2800" b="1" dirty="0" smtClean="0">
                <a:latin typeface="+mj-lt"/>
              </a:rPr>
              <a:t>Мать – Мария Тимофеевна </a:t>
            </a:r>
            <a:r>
              <a:rPr lang="ru-RU" sz="2800" b="1" dirty="0" err="1" smtClean="0">
                <a:latin typeface="+mj-lt"/>
              </a:rPr>
              <a:t>Берггольц</a:t>
            </a:r>
            <a:r>
              <a:rPr lang="ru-RU" sz="2800" b="1" dirty="0" smtClean="0">
                <a:latin typeface="+mj-lt"/>
              </a:rPr>
              <a:t> </a:t>
            </a:r>
            <a:r>
              <a:rPr lang="ru-RU" sz="2800" b="1" dirty="0" smtClean="0">
                <a:latin typeface="+mj-lt"/>
              </a:rPr>
              <a:t>(Грустилина), преподаватель на курсах кройки и шитья</a:t>
            </a:r>
            <a:endParaRPr lang="ru-RU" sz="2800" b="1" dirty="0">
              <a:latin typeface="+mj-lt"/>
            </a:endParaRPr>
          </a:p>
        </p:txBody>
      </p:sp>
      <p:pic>
        <p:nvPicPr>
          <p:cNvPr id="9218" name="Picture 2" descr="C:\Users\Учитель\Desktop\img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23"/>
          <a:stretch/>
        </p:blipFill>
        <p:spPr bwMode="auto">
          <a:xfrm>
            <a:off x="1259632" y="836712"/>
            <a:ext cx="3312368" cy="47105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54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Учитель\Desktop\86b7d0cc10edfd3113a3dd62a5a0910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7416824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87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Учитель\Desktop\list-is-blokno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Учитель\Desktop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2" t="6784" r="6709" b="5427"/>
          <a:stretch/>
        </p:blipFill>
        <p:spPr bwMode="auto">
          <a:xfrm>
            <a:off x="5148064" y="133406"/>
            <a:ext cx="3816424" cy="5276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Учитель\Desktop\577d116a318d1155c08c06d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678" y="4190576"/>
            <a:ext cx="3657600" cy="246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881871" y="5751745"/>
            <a:ext cx="3744416" cy="695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+mn-lt"/>
              </a:rPr>
              <a:t>Оля и Маша </a:t>
            </a:r>
            <a:r>
              <a:rPr lang="ru-RU" sz="2400" b="1" dirty="0" err="1" smtClean="0">
                <a:latin typeface="+mn-lt"/>
              </a:rPr>
              <a:t>Берггольц</a:t>
            </a:r>
            <a:r>
              <a:rPr lang="ru-RU" sz="2400" b="1" dirty="0" smtClean="0">
                <a:latin typeface="+mn-lt"/>
              </a:rPr>
              <a:t> </a:t>
            </a:r>
            <a:endParaRPr lang="ru-RU" sz="2400" b="1" dirty="0">
              <a:latin typeface="+mn-lt"/>
            </a:endParaRPr>
          </a:p>
        </p:txBody>
      </p:sp>
      <p:pic>
        <p:nvPicPr>
          <p:cNvPr id="7" name="Picture 3" descr="C:\Users\Учитель\Desktop\00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5" t="34744" r="39820" b="26380"/>
          <a:stretch/>
        </p:blipFill>
        <p:spPr bwMode="auto">
          <a:xfrm>
            <a:off x="1259632" y="1556792"/>
            <a:ext cx="3528392" cy="4194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3600400" cy="144016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Мария Тимофеевна </a:t>
            </a:r>
            <a:r>
              <a:rPr lang="ru-RU" sz="2800" b="1" dirty="0" err="1" smtClean="0"/>
              <a:t>Берггольц</a:t>
            </a:r>
            <a:r>
              <a:rPr lang="ru-RU" sz="2800" b="1" dirty="0" smtClean="0"/>
              <a:t> с </a:t>
            </a:r>
            <a:r>
              <a:rPr lang="ru-RU" sz="2800" b="1" dirty="0" err="1" smtClean="0"/>
              <a:t>дочерьми</a:t>
            </a:r>
            <a:r>
              <a:rPr lang="ru-RU" sz="2800" b="1" dirty="0" smtClean="0"/>
              <a:t> Ольгой (внизу) и Марией </a:t>
            </a:r>
            <a:br>
              <a:rPr lang="ru-RU" sz="2800" b="1" dirty="0" smtClean="0"/>
            </a:br>
            <a:r>
              <a:rPr lang="ru-RU" sz="2800" b="1" dirty="0" smtClean="0"/>
              <a:t>1016 или 1917 год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50658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673</Words>
  <Application>Microsoft Office PowerPoint</Application>
  <PresentationFormat>Экран (4:3)</PresentationFormat>
  <Paragraphs>94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Презентация PowerPoint</vt:lpstr>
      <vt:lpstr>  «Никто не забыт и ничто не забыто…»</vt:lpstr>
      <vt:lpstr>Презентация PowerPoint</vt:lpstr>
      <vt:lpstr>Презентация PowerPoint</vt:lpstr>
      <vt:lpstr> Стелла со словами Ольги Берггольц</vt:lpstr>
      <vt:lpstr>Презентация PowerPoint</vt:lpstr>
      <vt:lpstr>Презентация PowerPoint</vt:lpstr>
      <vt:lpstr>Презентация PowerPoint</vt:lpstr>
      <vt:lpstr> Мария Тимофеевна Берггольц с дочерьми Ольгой (внизу) и Марией  1016 или 1917 год</vt:lpstr>
      <vt:lpstr>Презентация PowerPoint</vt:lpstr>
      <vt:lpstr>Презентация PowerPoint</vt:lpstr>
      <vt:lpstr>Презентация PowerPoint</vt:lpstr>
      <vt:lpstr>1921 г. Петроград  ( Санкт – Петербург)</vt:lpstr>
      <vt:lpstr> Ольга Берггольц (во втором ряду 3-я справа) 1924 год</vt:lpstr>
      <vt:lpstr>Презентация PowerPoint</vt:lpstr>
      <vt:lpstr>Ольга Берггольц и Борис Корнилов 1929 г.</vt:lpstr>
      <vt:lpstr>Презентация PowerPoint</vt:lpstr>
      <vt:lpstr>Казахстан.  Ольга Берггольц – корреспондент алма-атинской газеты «Советская степь» </vt:lpstr>
      <vt:lpstr>Презентация PowerPoint</vt:lpstr>
      <vt:lpstr>Ольга Берггольц и Николай Молчанов</vt:lpstr>
      <vt:lpstr>1932 г. Родилась дочь Майя. Николай и Ольга наслаждались счастьем</vt:lpstr>
      <vt:lpstr>Презентация PowerPoint</vt:lpstr>
      <vt:lpstr>Майя прожила на свете очень недолго  - умерла в 1933 г., не дожив до года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Ольга Берггольц и Георгий Макогоненко </vt:lpstr>
      <vt:lpstr>«В ночь на 18 января 1944 г. наши войска прорвали кольцо блокады»</vt:lpstr>
      <vt:lpstr>Презентация PowerPoint</vt:lpstr>
      <vt:lpstr>Анна Ахматова и Ольга Берггольц</vt:lpstr>
      <vt:lpstr>Презентация PowerPoint</vt:lpstr>
      <vt:lpstr>Презентация PowerPoint</vt:lpstr>
      <vt:lpstr>После войны в колхозе остались одни женщины….</vt:lpstr>
      <vt:lpstr>Строительство Волго - Донского канала</vt:lpstr>
      <vt:lpstr>«Моя жизнь закончилась…»</vt:lpstr>
      <vt:lpstr>Ольга Берггольц умерла 13 ноября 1975 г.  Ольге Федоровне было 65 лет</vt:lpstr>
      <vt:lpstr>Похоронена Ольга Федоровна Берггольц на Литераторских мостках Волковского кладбища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54</cp:revision>
  <dcterms:created xsi:type="dcterms:W3CDTF">2019-09-16T03:48:20Z</dcterms:created>
  <dcterms:modified xsi:type="dcterms:W3CDTF">2020-01-22T04:21:04Z</dcterms:modified>
</cp:coreProperties>
</file>