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6" r:id="rId1"/>
  </p:sldMasterIdLst>
  <p:notesMasterIdLst>
    <p:notesMasterId r:id="rId24"/>
  </p:notesMasterIdLst>
  <p:sldIdLst>
    <p:sldId id="256" r:id="rId2"/>
    <p:sldId id="326" r:id="rId3"/>
    <p:sldId id="327" r:id="rId4"/>
    <p:sldId id="321" r:id="rId5"/>
    <p:sldId id="322" r:id="rId6"/>
    <p:sldId id="324" r:id="rId7"/>
    <p:sldId id="325" r:id="rId8"/>
    <p:sldId id="297" r:id="rId9"/>
    <p:sldId id="329" r:id="rId10"/>
    <p:sldId id="335" r:id="rId11"/>
    <p:sldId id="330" r:id="rId12"/>
    <p:sldId id="336" r:id="rId13"/>
    <p:sldId id="331" r:id="rId14"/>
    <p:sldId id="332" r:id="rId15"/>
    <p:sldId id="333" r:id="rId16"/>
    <p:sldId id="296" r:id="rId17"/>
    <p:sldId id="320" r:id="rId18"/>
    <p:sldId id="338" r:id="rId19"/>
    <p:sldId id="337" r:id="rId20"/>
    <p:sldId id="316" r:id="rId21"/>
    <p:sldId id="317" r:id="rId22"/>
    <p:sldId id="31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абочий" initials="Р" lastIdx="1" clrIdx="0">
    <p:extLst>
      <p:ext uri="{19B8F6BF-5375-455C-9EA6-DF929625EA0E}">
        <p15:presenceInfo xmlns:p15="http://schemas.microsoft.com/office/powerpoint/2012/main" userId="Рабочий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FF33"/>
    <a:srgbClr val="66CCFF"/>
    <a:srgbClr val="E6E6E6"/>
    <a:srgbClr val="C3B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D18013-6F8B-4D99-A951-90F7F41AA552}" type="datetimeFigureOut">
              <a:rPr lang="ru-RU" smtClean="0"/>
              <a:pPr/>
              <a:t>10.12.2023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4394A-7507-4114-B7AB-77317848E4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646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Тип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836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Этап заключительный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246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Актуальность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741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9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797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Задачи воспитатели</a:t>
            </a:r>
            <a:r>
              <a:rPr lang="ru-RU" baseline="0" dirty="0" smtClean="0"/>
              <a:t> и родители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734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Этап подготовительный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575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Основной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859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Этап основной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896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Продукт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4394A-7507-4114-B7AB-77317848E409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93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AD280-BC0F-48D4-8DF6-645BE467AD0B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02DAC-FDA8-4AE6-AFE6-B124AB8CD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42790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0F3DA-75BF-4505-999B-9D81A6D1359D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E2D8B-F6AD-4F4E-B6F2-1A1A03FF1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17310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B05B9-ACE8-48AB-AB88-A30D2A33E019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F034-2BFB-4D04-B5EB-71816529C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155778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28596" y="1714487"/>
            <a:ext cx="2071703" cy="2071703"/>
          </a:xfr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2571735" y="1714488"/>
            <a:ext cx="2071703" cy="2071703"/>
          </a:xfr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28595" y="3857627"/>
            <a:ext cx="2071703" cy="2071703"/>
          </a:xfr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3"/>
          </p:nvPr>
        </p:nvSpPr>
        <p:spPr>
          <a:xfrm>
            <a:off x="2571736" y="3857627"/>
            <a:ext cx="2071703" cy="2071703"/>
          </a:xfr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-785850" y="-16"/>
            <a:ext cx="82296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ru-RU" altLang="zh-CN"/>
              <a:t>Образец заголовка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>
          <a:xfrm>
            <a:off x="4786313" y="1714500"/>
            <a:ext cx="3786187" cy="4214813"/>
          </a:xfrm>
        </p:spPr>
        <p:txBody>
          <a:bodyPr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45894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28596" y="1714487"/>
            <a:ext cx="2071703" cy="20717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2571735" y="1714488"/>
            <a:ext cx="2071703" cy="20717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28595" y="3857627"/>
            <a:ext cx="2071703" cy="20717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3"/>
          </p:nvPr>
        </p:nvSpPr>
        <p:spPr>
          <a:xfrm>
            <a:off x="2571736" y="3857627"/>
            <a:ext cx="2071703" cy="20717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noProof="0"/>
              <a:t>Вставка рисунка</a:t>
            </a:r>
            <a:endParaRPr lang="zh-CN" altLang="en-US" noProof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-785850" y="-16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ru-RU" altLang="zh-CN"/>
              <a:t>Образец заголовка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>
          <a:xfrm>
            <a:off x="4786313" y="1714500"/>
            <a:ext cx="3786187" cy="42148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/>
              <a:t>Образец текста</a:t>
            </a:r>
          </a:p>
          <a:p>
            <a:pPr lvl="1"/>
            <a:r>
              <a:rPr lang="ru-RU" altLang="zh-CN"/>
              <a:t>Второй уровень</a:t>
            </a:r>
          </a:p>
          <a:p>
            <a:pPr lvl="2"/>
            <a:r>
              <a:rPr lang="ru-RU" altLang="zh-CN"/>
              <a:t>Третий уровень</a:t>
            </a:r>
          </a:p>
          <a:p>
            <a:pPr lvl="3"/>
            <a:r>
              <a:rPr lang="ru-RU" altLang="zh-CN"/>
              <a:t>Четвертый уровень</a:t>
            </a:r>
          </a:p>
          <a:p>
            <a:pPr lvl="4"/>
            <a:r>
              <a:rPr lang="ru-RU" altLang="zh-CN"/>
              <a:t>Пятый уровень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80678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279085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40452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43165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C1DE8-8C98-4305-BCD1-71C589B99931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D4EF1-FE8F-48EF-89D9-8BBA17933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41116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337EF-7E4F-4A9F-A4DA-7F4D2E06FF8A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19BE4-8B6C-4BA3-AAF8-18E1DDB5E6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78903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18A26-794D-42B4-AEEA-ECC32F699709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7E2F-BC78-4998-BF80-45707C131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175939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BBDD7-BFC7-49A2-9467-4ED3AD1603DD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8C712-7659-4CCE-ABF7-B93205769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12448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5FED7-F205-490A-9179-8ECD47E6D50E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13FDE-4A1D-4CF2-9B11-DDD2DA993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85556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1D640-3ED3-4E7F-8FA5-F77C49B150C5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A2518-0A23-4921-BC06-BA4103338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69357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4405D-026C-4F7D-9520-60D2817D3857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A6E9B-C565-4679-AD3E-98805F04A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31059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9FA03-B82A-4EBF-A790-A6EDAC8ED48E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4AAA7-A763-45A7-99ED-6A2F28EDE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57624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</a:defRPr>
            </a:lvl1pPr>
          </a:lstStyle>
          <a:p>
            <a:pPr>
              <a:defRPr/>
            </a:pPr>
            <a:fld id="{CDA6B4FD-49C3-4664-AA6B-B8A292836CE0}" type="datetimeFigureOut">
              <a:rPr lang="ru-RU"/>
              <a:pPr>
                <a:defRPr/>
              </a:pPr>
              <a:t>10.12.2023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</a:defRPr>
            </a:lvl1pPr>
          </a:lstStyle>
          <a:p>
            <a:pPr>
              <a:defRPr/>
            </a:pPr>
            <a:fld id="{D5DDE0EF-D762-4EFA-8329-B37BDDA24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36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91" r:id="rId5"/>
    <p:sldLayoutId id="2147483992" r:id="rId6"/>
    <p:sldLayoutId id="2147483993" r:id="rId7"/>
    <p:sldLayoutId id="2147483994" r:id="rId8"/>
    <p:sldLayoutId id="2147483995" r:id="rId9"/>
    <p:sldLayoutId id="2147483996" r:id="rId10"/>
    <p:sldLayoutId id="2147483997" r:id="rId11"/>
    <p:sldLayoutId id="2147483804" r:id="rId12"/>
    <p:sldLayoutId id="2147483830" r:id="rId13"/>
    <p:sldLayoutId id="2147483834" r:id="rId14"/>
    <p:sldLayoutId id="2147483835" r:id="rId15"/>
    <p:sldLayoutId id="2147483838" r:id="rId16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3200" kern="1200">
          <a:solidFill>
            <a:srgbClr val="48322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20"/>
        </a:buBlip>
        <a:defRPr sz="2800" kern="1200">
          <a:solidFill>
            <a:srgbClr val="48322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400" kern="1200">
          <a:solidFill>
            <a:srgbClr val="4832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20"/>
        </a:buBlip>
        <a:defRPr sz="2000" kern="1200">
          <a:solidFill>
            <a:srgbClr val="4832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000" kern="1200">
          <a:solidFill>
            <a:srgbClr val="4832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9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20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9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12" Type="http://schemas.openxmlformats.org/officeDocument/2006/relationships/image" Target="../media/image60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3"/>
          <p:cNvSpPr txBox="1">
            <a:spLocks/>
          </p:cNvSpPr>
          <p:nvPr/>
        </p:nvSpPr>
        <p:spPr bwMode="auto">
          <a:xfrm>
            <a:off x="510573" y="1788242"/>
            <a:ext cx="8136904" cy="1941363"/>
          </a:xfrm>
          <a:prstGeom prst="round2Diag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Tx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Краткосрочный педагогический проект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по правилам дорожного движения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«Безопасная дорога – детям»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1043608" y="197768"/>
            <a:ext cx="6840760" cy="156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baseline="0">
                <a:ln w="1905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339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Tahoma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A"/>
                </a:solidFill>
                <a:latin typeface="Franklin Gothic Medium" pitchFamily="34" charset="0"/>
                <a:cs typeface="Tahoma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solidFill>
                    <a:srgbClr val="660066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бюджетное дошкольное образовательное учреждение  Полевского городского округа</a:t>
            </a:r>
            <a:br>
              <a:rPr kumimoji="0" lang="ru-RU" sz="1800" b="0" i="0" u="none" strike="noStrike" kern="1200" cap="none" spc="0" normalizeH="0" baseline="0" noProof="0" dirty="0">
                <a:ln>
                  <a:solidFill>
                    <a:srgbClr val="660066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solidFill>
                    <a:srgbClr val="660066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«Детский сад № 40 общеразвивающего вида»</a:t>
            </a:r>
            <a:br>
              <a:rPr kumimoji="0" lang="ru-RU" sz="1800" b="0" i="0" u="none" strike="noStrike" kern="1200" cap="none" spc="0" normalizeH="0" baseline="0" noProof="0" dirty="0">
                <a:ln>
                  <a:solidFill>
                    <a:srgbClr val="660066"/>
                  </a:solidFill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4400" b="1" i="0" u="none" strike="noStrike" kern="1200" cap="none" spc="0" normalizeH="0" baseline="0" noProof="0" dirty="0">
              <a:ln w="1905">
                <a:solidFill>
                  <a:sysClr val="window" lastClr="FFFFFF">
                    <a:lumMod val="95000"/>
                  </a:sysClr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Franklin Gothic Medium"/>
              <a:ea typeface="+mj-ea"/>
              <a:cs typeface="Tahoma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55976" y="5733257"/>
            <a:ext cx="4670255" cy="6909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воспитатель : Касимова О.А.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060" y="277962"/>
            <a:ext cx="1874940" cy="140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s://catherineasquithgallery.com/uploads/posts/2021-02/1613660048_98-p-fon-dlya-prezentatsii-dorozhnoe-dvizhenie-108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819" y="3691752"/>
            <a:ext cx="3456940" cy="2732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72298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4219575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E:\IMG-20191018-WA00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1276"/>
            <a:ext cx="2394265" cy="3299852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Home\AppData\Local\Microsoft\Windows\Temporary Internet Files\Content.Word\IMG-20220426-WA000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50565"/>
            <a:ext cx="3787775" cy="284353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Home\AppData\Local\Microsoft\Windows\Temporary Internet Files\Content.Word\IMG-20220426-WA00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01670" y="4797152"/>
            <a:ext cx="2232248" cy="1709046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365104"/>
            <a:ext cx="3342567" cy="2035770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731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Home\Desktop\фото апрель2022\20220405_154411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774" y="1527594"/>
            <a:ext cx="2478648" cy="2478648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Users\Home\Desktop\фото апрель2022\20220405_15513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052736"/>
            <a:ext cx="2184695" cy="232614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Home\Desktop\фото апрель2022\20220405_1535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84" y="1519722"/>
            <a:ext cx="2191504" cy="233552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8640"/>
            <a:ext cx="4706937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45014"/>
            <a:ext cx="3003029" cy="2248813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386" y="4249361"/>
            <a:ext cx="2871787" cy="215265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19489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151437" cy="135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365105"/>
            <a:ext cx="4106536" cy="2054168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34240"/>
            <a:ext cx="2592288" cy="2585032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988840"/>
            <a:ext cx="2749550" cy="2157413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1" y="1606876"/>
            <a:ext cx="2807890" cy="2073933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060" y="1666417"/>
            <a:ext cx="2876551" cy="2157413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84993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40" y="476672"/>
            <a:ext cx="2304256" cy="306442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 descr="D:\ФОТО\ФОТО 2020\Младшая ФОТО\ПДД\Б.Я\161234940418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4321" y="3774958"/>
            <a:ext cx="3727475" cy="270892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Home\Desktop\фото апрель2022\gDd4tgbKp2cp67snBAOaC5PQNxNU-Gtrys11eTarMCCgibHpWMVGvuKHGd3WevjUkxCpqnhvjdR_opStAY1-tKZR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1" r="6683"/>
          <a:stretch/>
        </p:blipFill>
        <p:spPr bwMode="auto">
          <a:xfrm>
            <a:off x="179512" y="3980637"/>
            <a:ext cx="3924464" cy="237626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73603"/>
            <a:ext cx="4174114" cy="240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473" y="142652"/>
            <a:ext cx="41338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3987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83382" y="412344"/>
            <a:ext cx="4334274" cy="5040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«Засветись! Ты крут!»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880" y="1165951"/>
            <a:ext cx="2698156" cy="3544241"/>
          </a:xfrm>
          <a:prstGeom prst="rect">
            <a:avLst/>
          </a:prstGeom>
          <a:noFill/>
          <a:ln w="9525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D:\ФОТО\ФОТО 2020\Младшая ФОТО\АКЦИИ\Засветись! Ты - крут!\IMG_20211123_1545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080" y="3758424"/>
            <a:ext cx="3271007" cy="2486610"/>
          </a:xfrm>
          <a:prstGeom prst="rect">
            <a:avLst/>
          </a:prstGeom>
          <a:ln w="38100" cap="sq">
            <a:solidFill>
              <a:srgbClr val="66FF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Home\Desktop\фото апрель2022\aazIxXKW82Zm5KKy9y4kJANOsT0iMoA7tTfyZa5R2XYNi-L5B59H21fR4o6ZhgDq4bZE5SUqPlz5Y2s0hj8hbys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877" y="3645024"/>
            <a:ext cx="1007616" cy="1151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Home\Desktop\фото апрель2022\H0B-FeKz2FvRxUHNpBwO7LuquTq_pBs_hL9CSU61IQpANH4gZXJUP8WAVnxbavDW-xa9gPJ0VA6qIImCiDbD3WRM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9"/>
          <a:stretch/>
        </p:blipFill>
        <p:spPr bwMode="auto">
          <a:xfrm>
            <a:off x="1283382" y="1227742"/>
            <a:ext cx="3832293" cy="2345273"/>
          </a:xfrm>
          <a:prstGeom prst="rect">
            <a:avLst/>
          </a:prstGeom>
          <a:ln w="38100" cap="sq">
            <a:solidFill>
              <a:srgbClr val="66FF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75" y="1479144"/>
            <a:ext cx="977007" cy="1305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49" y="4952809"/>
            <a:ext cx="51149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5445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Home\Desktop\фото апрель2022\20220405_17124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361503"/>
            <a:ext cx="2100064" cy="2238375"/>
          </a:xfrm>
          <a:prstGeom prst="rect">
            <a:avLst/>
          </a:prstGeom>
          <a:ln w="38100" cap="sq">
            <a:solidFill>
              <a:srgbClr val="FF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34" y="4330450"/>
            <a:ext cx="1011237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547" y="4361535"/>
            <a:ext cx="100647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860" y="992279"/>
            <a:ext cx="2215412" cy="1378563"/>
          </a:xfrm>
          <a:prstGeom prst="rect">
            <a:avLst/>
          </a:prstGeom>
          <a:ln w="9525">
            <a:solidFill>
              <a:srgbClr val="FF0066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 descr="C:\Users\Home\Desktop\фото апрель2022\SQF3apZOyPSdCqBNg0T5OHy0Xi4DlS7leaIe-9utzWXKq7171rXIEjtoZN95UISQjF9GedZsT3_gixlAyj9fOxvG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525" y="1902097"/>
            <a:ext cx="1681234" cy="1772117"/>
          </a:xfrm>
          <a:prstGeom prst="rect">
            <a:avLst/>
          </a:prstGeom>
          <a:ln w="38100" cap="sq">
            <a:solidFill>
              <a:srgbClr val="FF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C:\Users\Home\Desktop\фото апрель2022\GS0iX_d-qIBU7_h3EOPCRa1pV8GmW0HXUxEMm1VpcTCO6p1aHLa3AZrVRSs6tO1gYh8PPwJjxI21k7Ku_0oJOMRO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371" y="1091670"/>
            <a:ext cx="1584176" cy="1804906"/>
          </a:xfrm>
          <a:prstGeom prst="rect">
            <a:avLst/>
          </a:prstGeom>
          <a:ln w="38100" cap="sq">
            <a:solidFill>
              <a:srgbClr val="FF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Home\Desktop\фото апрель2022\20220405_17215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773" y="2551277"/>
            <a:ext cx="2109267" cy="2245875"/>
          </a:xfrm>
          <a:prstGeom prst="rect">
            <a:avLst/>
          </a:prstGeom>
          <a:ln w="38100" cap="sq">
            <a:solidFill>
              <a:srgbClr val="FF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325" y="957182"/>
            <a:ext cx="1543819" cy="823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548" y="330809"/>
            <a:ext cx="3519211" cy="661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243660" y="272526"/>
            <a:ext cx="3303880" cy="54708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с родителями.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08" y="1061171"/>
            <a:ext cx="2171703" cy="3128173"/>
          </a:xfrm>
          <a:prstGeom prst="rect">
            <a:avLst/>
          </a:prstGeom>
          <a:ln w="9525">
            <a:solidFill>
              <a:srgbClr val="FF0066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08" y="4458032"/>
            <a:ext cx="2703052" cy="2141846"/>
          </a:xfrm>
          <a:prstGeom prst="rect">
            <a:avLst/>
          </a:prstGeom>
          <a:ln w="38100" cap="sq">
            <a:solidFill>
              <a:srgbClr val="FF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6444207" y="5788698"/>
            <a:ext cx="2627043" cy="59265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«Автокресло – детям!»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5" y="3429000"/>
            <a:ext cx="2350137" cy="6480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«Вежливый пешеход»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537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7"/>
            <a:ext cx="4392488" cy="3096345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 descr="F:\лена\CIMG038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3814820" cy="3016183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15616" y="332656"/>
            <a:ext cx="4560598" cy="50405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Встреча с сотрудниками ГИБДД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713" y="1313323"/>
            <a:ext cx="2521473" cy="1414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653135"/>
            <a:ext cx="2922477" cy="1792047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2357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50102"/>
            <a:ext cx="27305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140" y="1628800"/>
            <a:ext cx="3413084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28" y="3357476"/>
            <a:ext cx="4518328" cy="323987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187624" y="404664"/>
            <a:ext cx="6336704" cy="6480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«Правила дорожного движения</a:t>
            </a:r>
            <a:r>
              <a:rPr lang="ru-RU" dirty="0"/>
              <a:t>»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655995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ownloads\16587415496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5" r="16500"/>
          <a:stretch/>
        </p:blipFill>
        <p:spPr bwMode="auto">
          <a:xfrm>
            <a:off x="5764410" y="4309492"/>
            <a:ext cx="3254249" cy="217663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ome\Downloads\165874154961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9" r="11149"/>
          <a:stretch/>
        </p:blipFill>
        <p:spPr bwMode="auto">
          <a:xfrm>
            <a:off x="419722" y="4581128"/>
            <a:ext cx="3057993" cy="19050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ome\Downloads\1658741549598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67" y="1556792"/>
            <a:ext cx="4098030" cy="204901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Home\Downloads\16583944590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20" y="1428843"/>
            <a:ext cx="4404739" cy="220237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ome\Downloads\1658394459088 (1)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4" r="19476"/>
          <a:stretch/>
        </p:blipFill>
        <p:spPr bwMode="auto">
          <a:xfrm>
            <a:off x="3395272" y="3356992"/>
            <a:ext cx="2353456" cy="19050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963710" y="453108"/>
            <a:ext cx="4334274" cy="74364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«Посвящение в юные инспекторы движения»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978546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31640" y="476672"/>
            <a:ext cx="7344816" cy="554461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 проекта.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сформировали элементарные представления о правилах дорожного движения (умеют ориентироваться чрезвычайных ситуациях , искать пути решения и выхода из них).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 познакомили со значением слов: автодорога, шоссе, проезжая часть, тротуар, обочина, пешеходная дорожка, пешеход, пассажир, мостовая, пешеходный переход, перекресток, светофор…)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закреплены представления о различных видах транспорта, дорожных знаках, движения транспорта.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Изготовили макеты дорожных знаков для самостоятельных игр, атрибуты для сюжетно – ролевых игр.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Активизировать знания родителей об особенностях обучения детей правилам безопасного поведения на улицах, в транспорте.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Воспитали грамотного пешехода.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Сформировали готовность родителей к сотрудничеству по проблемам развития у детей навыков безопасного поведения.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4602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99592" y="404664"/>
            <a:ext cx="7488832" cy="33123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 проекта: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 – познавательный, творческий , игровой.</a:t>
            </a:r>
          </a:p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Возраст: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4-5 лет (средний возраст).</a:t>
            </a:r>
          </a:p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краткосрочный.</a:t>
            </a:r>
          </a:p>
          <a:p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средней группы,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воспитатели,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воспитанников.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phonoteka.org/uploads/posts/2021-05/1620773892_9-phonoteka_org-p-fon-detskii-svetofor-14.png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7" r="18559"/>
          <a:stretch/>
        </p:blipFill>
        <p:spPr bwMode="auto">
          <a:xfrm>
            <a:off x="1187624" y="3501008"/>
            <a:ext cx="3600400" cy="31048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73256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7544" y="332656"/>
            <a:ext cx="8352928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этап.   Заключительный</a:t>
            </a:r>
            <a:endParaRPr lang="ru-RU" sz="24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1484784"/>
            <a:ext cx="7992888" cy="47525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работе над проектом, с детьми были  использованы наглядные, словесные, практические, игровые методы, которые отображали одну тематику и были взаимосвязаны. Данные методы были реализованы, используя разнообразные приемы такие, как образец воспитателя, показ способов действия, рассматривание иллюстраций, использование дидактических пособий в виде предметов соответствующих учебным задачам занятиям, вопросы, художественное слово, пояснения к действиям, упражнение детей, дидактическая игра и игровые упражнения.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детей в проекте позволило обогатить знания о правилах дорожного движения, о дорожных знаках, светофоре. Реализация данного проекта вызвала более тесное сплочение между его участниками.</a:t>
            </a:r>
          </a:p>
          <a:p>
            <a:pPr algn="ctr"/>
            <a:endParaRPr lang="ru-RU" dirty="0"/>
          </a:p>
          <a:p>
            <a:pPr algn="ctr"/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180239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55576" y="476672"/>
            <a:ext cx="8064896" cy="54006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Продуктами проекта стали: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Акция для детей и родителей «Внимательный пешеход»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Выставка рисунков «Светофор»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Аппликация «Автобусы моего города»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Конструирование «Мой микрорайон»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Лепка «Такой разный транспорт»</a:t>
            </a:r>
          </a:p>
          <a:p>
            <a:pPr marL="285750" indent="-285750">
              <a:buFontTx/>
              <a:buChar char="-"/>
            </a:pP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«Правила дорожного движения»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Фотогазета «Везу ребенка правильно», «Мама рулит»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Памятки для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родителей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«Сохрани жизнь - сбавь скорость !», «Внимательный пешеход»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Информационный материал для родительского уголка (папки – передвижки, маршрутные листы, загадки, дидактические игры).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88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636" y="2967335"/>
            <a:ext cx="8644739" cy="923330"/>
          </a:xfrm>
          <a:prstGeom prst="rect">
            <a:avLst/>
          </a:prstGeom>
          <a:noFill/>
        </p:spPr>
        <p:txBody>
          <a:bodyPr wrap="none">
            <a:prstTxWarp prst="textChevron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5400" b="1" spc="300" dirty="0">
                <a:ln w="1143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33CC"/>
                </a:solidFill>
                <a:effectLst>
                  <a:glow rad="45500">
                    <a:srgbClr val="A24A48">
                      <a:satMod val="220000"/>
                      <a:alpha val="35000"/>
                    </a:srgbClr>
                  </a:glow>
                </a:effectLst>
                <a:latin typeface="Arial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8384886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33115" y="692696"/>
            <a:ext cx="7128792" cy="49685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 проблемы: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дошкольного возраста отсутствует та защитная психологическая реакция на дорожную обстановку, которая свойственна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взрослым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Их жажда знаний, желание постоянно открывать что-то новое часто ставит ребёнка перед реальными опасностями на улицах.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Привычки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закрепленные в детстве, остаются на всю жизнь, поэтому одной из важных проблем в обеспечении безопасности дорожного движения является профилактика детского дорожного травматизма в дошкольных учреждениях.</a:t>
            </a:r>
          </a:p>
        </p:txBody>
      </p:sp>
    </p:spTree>
    <p:extLst>
      <p:ext uri="{BB962C8B-B14F-4D97-AF65-F5344CB8AC3E}">
        <p14:creationId xmlns:p14="http://schemas.microsoft.com/office/powerpoint/2010/main" val="7420898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899592" y="548680"/>
            <a:ext cx="6984776" cy="25922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навыков безопасного поведения на дорогах и повышение компетенции родителей в данной области.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5761" r="7059" b="5667"/>
          <a:stretch/>
        </p:blipFill>
        <p:spPr bwMode="auto">
          <a:xfrm>
            <a:off x="2123728" y="3279184"/>
            <a:ext cx="4707924" cy="339810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0354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60" y="332656"/>
            <a:ext cx="8208912" cy="61206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Обучающие: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Закрепить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расширить знания о правилах дорожного движения, дорожных знаках, значений сигналов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светофора;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определять опасную ситуацию, находить быстрый выход из нее и по возможности ее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избегать;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культуру поведения на улице и дороге;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осторожность, внимательность, самостоятельность, ответственность и осмотрительность на дороге;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дисциплинированность, взаимоуважение ко всем участникам дорожного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движения.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ответственное отношение к своей безопасности, чувство самосохранения.</a:t>
            </a:r>
          </a:p>
        </p:txBody>
      </p:sp>
    </p:spTree>
    <p:extLst>
      <p:ext uri="{BB962C8B-B14F-4D97-AF65-F5344CB8AC3E}">
        <p14:creationId xmlns:p14="http://schemas.microsoft.com/office/powerpoint/2010/main" val="23719569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548680"/>
            <a:ext cx="7776864" cy="56166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для педагогов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Развивать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социально-профессиональную компетентность и личностный потенциал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Создать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предметно-развивающую среду для поддержания познавательного интереса детей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для родителей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Активизировать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работу по пропаганде правил дорожного движения и безопасного образа жизни среди родителей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Содействовать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укреплению и развитию детско-родительских отношений через практическую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19322385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06199" y="620688"/>
            <a:ext cx="8496944" cy="56886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1-й </a:t>
            </a: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этап. Подготовительный</a:t>
            </a:r>
            <a:r>
              <a:rPr lang="ru-RU" sz="24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методической литературы.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развивающей предметно – пространственной среды.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Подбор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материала по правилам дорожного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движения (видео сюжеты,  познавательные  мультфильмы, картотеки сюжетных и дидактических картинок, презентации, интернет – ресурсы по теме проекта).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одбор художественной литературы.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Подбор дидактических, развивающих игр.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 Подготовка атрибутов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подвижных , сюжетно-ролевых игр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(игрушки – спец. техника, атрибутика постового, карточки и знаки дорожные)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71008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Рисунок 4" descr="E:\фото для аттестации\фото с фестиваля\фото атестация\DSC005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037" y="4491791"/>
            <a:ext cx="3349300" cy="2043782"/>
          </a:xfrm>
          <a:prstGeom prst="rect">
            <a:avLst/>
          </a:prstGeom>
          <a:ln w="28575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Рисунок 6" descr="E:\фото для аттестации\IMG_20200707_1140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2"/>
          <a:stretch/>
        </p:blipFill>
        <p:spPr bwMode="auto">
          <a:xfrm>
            <a:off x="863588" y="462923"/>
            <a:ext cx="4968552" cy="237817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Рисунок 7" descr="E:\фото для аттестации\IMG_20200707_1156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19440"/>
            <a:ext cx="3168352" cy="1781319"/>
          </a:xfrm>
          <a:prstGeom prst="rect">
            <a:avLst/>
          </a:prstGeom>
          <a:ln w="28575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m.gifmania.ru/Animated-Gifs-Transport/Animations-Avtomobili/Images-Traffic-Lights/Traffic-Lights-7342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012" y="456685"/>
            <a:ext cx="1076325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xn--31-6kc3bfr2e.xn--p1ai/uploads/posts/2019-11/1573043964_hello_html_m43d3f91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09" r="33802"/>
          <a:stretch/>
        </p:blipFill>
        <p:spPr bwMode="auto">
          <a:xfrm>
            <a:off x="0" y="5513682"/>
            <a:ext cx="1952848" cy="124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F:\фото атестация\Фото013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3" r="10785" b="13308"/>
          <a:stretch/>
        </p:blipFill>
        <p:spPr bwMode="auto">
          <a:xfrm>
            <a:off x="6355771" y="2209446"/>
            <a:ext cx="2488351" cy="201164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797152"/>
            <a:ext cx="2420020" cy="173842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85747"/>
            <a:ext cx="2335213" cy="15240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0511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87624" y="161717"/>
            <a:ext cx="6120680" cy="12241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	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– ой этап. Основной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 – коммуникативное  развитие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 дидактические,  сюжетно-ролевые игры)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Home\Desktop\фото апрель2022\49NxOBzSQIareDd4oZVZMS3bWjNpssAxCyvKEun-YfEo7BJ66SU-xd7XbMfZyz9OM4t2xKrgWOS13EGG8kuQfl5Z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1" t="16990" r="8782"/>
          <a:stretch/>
        </p:blipFill>
        <p:spPr bwMode="auto">
          <a:xfrm>
            <a:off x="3523308" y="1700808"/>
            <a:ext cx="2596863" cy="2448272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Home\Desktop\фото апрель2022\20220405_1602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84137"/>
            <a:ext cx="2592288" cy="243129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Users\Home\Desktop\фото апрель2022\20220405_15414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8" y="1584137"/>
            <a:ext cx="2232248" cy="243129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10" y="4221088"/>
            <a:ext cx="3593636" cy="2390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85" y="4249786"/>
            <a:ext cx="2447085" cy="244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0787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ирода и школа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4384</TotalTime>
  <Words>751</Words>
  <Application>Microsoft Office PowerPoint</Application>
  <PresentationFormat>Экран (4:3)</PresentationFormat>
  <Paragraphs>95</Paragraphs>
  <Slides>22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Franklin Gothic Book</vt:lpstr>
      <vt:lpstr>Franklin Gothic Medium</vt:lpstr>
      <vt:lpstr>隶书</vt:lpstr>
      <vt:lpstr>华文楷体</vt:lpstr>
      <vt:lpstr>Tahoma</vt:lpstr>
      <vt:lpstr>Times New Roman</vt:lpstr>
      <vt:lpstr>природа и школа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Дарина Коляска</cp:lastModifiedBy>
  <cp:revision>226</cp:revision>
  <dcterms:created xsi:type="dcterms:W3CDTF">2020-10-24T17:01:43Z</dcterms:created>
  <dcterms:modified xsi:type="dcterms:W3CDTF">2023-12-10T11:33:02Z</dcterms:modified>
</cp:coreProperties>
</file>