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2" r:id="rId3"/>
    <p:sldId id="274" r:id="rId4"/>
    <p:sldId id="262" r:id="rId5"/>
    <p:sldId id="263" r:id="rId6"/>
    <p:sldId id="264" r:id="rId7"/>
    <p:sldId id="273" r:id="rId8"/>
    <p:sldId id="276" r:id="rId9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90" y="-33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16ABB-7A20-49AE-A75F-8B47B4B7BA05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9FA8C-BF15-4302-8010-4F3FAF307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E%D0%BD%D0%B8%D1%82%D0%BE%D1%80_(%D1%83%D1%81%D1%82%D1%80%D0%BE%D0%B9%D1%81%D1%82%D0%B2%D0%BE)" TargetMode="External"/><Relationship Id="rId7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hyperlink" Target="https://www.youtube.com/watch?v=Y0qgadn7TKI&amp;feature=emb_logo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8%D1%81%D1%82%D0%B5%D0%BC%D0%BD%D1%8B%D0%B9_%D0%B1%D0%BB%D0%BE%D0%BA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s://ru.wikipedia.org/wiki/%D0%9A%D0%BE%D0%BC%D0%BF%D1%8C%D1%8E%D1%82%D0%B5%D1%80%D0%BD%D0%B0%D1%8F_%D0%BA%D0%BB%D0%B0%D0%B2%D0%B8%D0%B0%D1%82%D1%83%D1%80%D0%B0" TargetMode="External"/><Relationship Id="rId7" Type="http://schemas.openxmlformats.org/officeDocument/2006/relationships/hyperlink" Target="https://romanpro.ru/typing-tutor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hyperlink" Target="https://www.youtube.com/watch?v=Kd7q97j2cuM&amp;feature=emb_log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neumeka.ru/myshka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hyperlink" Target="https://www.youtube.com/watch?v=5T3UHlDwRv8" TargetMode="Externa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go.html?href=http://didaktor.ru/poleznye-rekomendacii-kak-sozdat-interaktivnyj-plakat/" TargetMode="External"/><Relationship Id="rId3" Type="http://schemas.openxmlformats.org/officeDocument/2006/relationships/hyperlink" Target="https://docs.google.com/document/d/17U-qkY9oMqiw9jjuo3d33Qdkg3Ypa8LX/edit" TargetMode="External"/><Relationship Id="rId7" Type="http://schemas.openxmlformats.org/officeDocument/2006/relationships/hyperlink" Target="https://infourok.ru/go.html?href=https://moicom.ru/sistemnyiy-blok/" TargetMode="External"/><Relationship Id="rId2" Type="http://schemas.openxmlformats.org/officeDocument/2006/relationships/hyperlink" Target="https://www.youtube.com/watch?v=rV2Z7bB2ZW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go.html?href=https://derudo.ru/ustroystvo_kompyutera.html" TargetMode="External"/><Relationship Id="rId5" Type="http://schemas.openxmlformats.org/officeDocument/2006/relationships/hyperlink" Target="https://infourok.ru/go.html?href=https://itorum.ru/interaktivnyj-plakat-chto-eto.html" TargetMode="External"/><Relationship Id="rId4" Type="http://schemas.openxmlformats.org/officeDocument/2006/relationships/hyperlink" Target="https://infourok.ru/go.html?href=http://ru.wikipedia.org/wiki/%D0%97%D0%B0%D0%B3%D0%BB%D0%B0%D0%B2%D0%BD%D0%B0%D1%8F_%D1%81%D1%82%D1%80%D0%B0%D0%BD%D0%B8%D1%86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msstudy.usfeu.ru/pluginfile.php/73463/course/overviewfiles/%D0%98%D0%BD%D1%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" y="-1"/>
            <a:ext cx="10684757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42244" y="1548383"/>
            <a:ext cx="689191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«Интерактивный плакат</a:t>
            </a:r>
            <a:endParaRPr lang="en-US" sz="34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ru-RU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использованием </a:t>
            </a:r>
          </a:p>
          <a:p>
            <a:pPr algn="ctr"/>
            <a:r>
              <a:rPr lang="ru-RU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гиперссылок и управляющих </a:t>
            </a:r>
          </a:p>
          <a:p>
            <a:pPr algn="ctr"/>
            <a:r>
              <a:rPr lang="ru-RU" sz="3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кнопок»</a:t>
            </a:r>
            <a:endParaRPr lang="ru-RU" sz="3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 descr="https://trgcdt.educhel.ru/uploads/35300/35236/section/751477/2020_god/.thumbs/Emlema_dlya_sajtv_v_novost_.png?15846760231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19108" y="324246"/>
            <a:ext cx="1224136" cy="1224137"/>
          </a:xfrm>
          <a:prstGeom prst="rect">
            <a:avLst/>
          </a:prstGeom>
          <a:noFill/>
        </p:spPr>
      </p:pic>
      <p:pic>
        <p:nvPicPr>
          <p:cNvPr id="8" name="Picture 8" descr="https://images.squarespace-cdn.com/content/v1/5bfc8dbab40b9d7dd9054f41/1548716316227-VZK23EGJRYIGOAK5X5TM/ke17ZwdGBToddI8pDm48kDeXf0gwqUsgEEC0LoUtld57gQa3H78H3Y0txjaiv_0fDoOvxcdMmMKkDsyUqMSsMWxHk725yiiHCCLfrh8O1z5QPOohDIaIeljMHgDF5CVlOqpeNLcJ80NK65_fV7S1Ua5j1rxtIyovvemtu2YSDTyHUjcW4DHW8qoG4SKVFCdibSexTd1-frD7527z4SM9QQ/2000px-Microsoft_PowerPoint_2013_logo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6260" y="3806031"/>
            <a:ext cx="1388672" cy="1363675"/>
          </a:xfrm>
          <a:prstGeom prst="rect">
            <a:avLst/>
          </a:prstGeom>
          <a:noFill/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9631176" y="6732959"/>
            <a:ext cx="828092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818308" y="666183"/>
            <a:ext cx="5715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 Black" pitchFamily="34" charset="0"/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sz="1400" dirty="0" smtClean="0">
                <a:latin typeface="Arial Black" pitchFamily="34" charset="0"/>
              </a:rPr>
              <a:t>«Центр детского творчества»</a:t>
            </a:r>
            <a:endParaRPr lang="ru-RU" sz="1400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0691" y="3980036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Ломакина Светлана Михайловна</a:t>
            </a:r>
          </a:p>
          <a:p>
            <a:pPr algn="ctr"/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методист</a:t>
            </a:r>
          </a:p>
          <a:p>
            <a:pPr algn="ctr"/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г.Трехгорный</a:t>
            </a:r>
            <a:r>
              <a:rPr lang="ru-RU" sz="20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</a:t>
            </a:r>
            <a:endParaRPr lang="ru-RU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70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5793"/>
            <a:ext cx="10693400" cy="126021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персонального компьютера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laptop_PNG5879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164" y="1188343"/>
            <a:ext cx="2808312" cy="3280472"/>
          </a:xfrm>
          <a:prstGeom prst="rect">
            <a:avLst/>
          </a:prstGeom>
        </p:spPr>
      </p:pic>
      <p:pic>
        <p:nvPicPr>
          <p:cNvPr id="4" name="Рисунок 3" descr="11-2-keyboard-download-png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38788" y="1404367"/>
            <a:ext cx="4320480" cy="2460986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500" y="3000075"/>
            <a:ext cx="2356601" cy="3528011"/>
          </a:xfrm>
          <a:prstGeom prst="rect">
            <a:avLst/>
          </a:prstGeom>
        </p:spPr>
      </p:pic>
      <p:pic>
        <p:nvPicPr>
          <p:cNvPr id="7" name="Рисунок 6" descr="computer-mouse-clip-art-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62924" y="4485183"/>
            <a:ext cx="2044764" cy="160229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47788" y="4468815"/>
            <a:ext cx="2222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Монитор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70448" y="6486968"/>
            <a:ext cx="38813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Системный блок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95515" y="3292143"/>
            <a:ext cx="27589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Клавиатура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09043" y="6110019"/>
            <a:ext cx="16434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Мышь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WordArt 11"/>
          <p:cNvSpPr>
            <a:spLocks noChangeArrowheads="1" noChangeShapeType="1" noTextEdit="1"/>
          </p:cNvSpPr>
          <p:nvPr/>
        </p:nvSpPr>
        <p:spPr bwMode="auto">
          <a:xfrm flipH="1">
            <a:off x="7654485" y="680349"/>
            <a:ext cx="2655049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Arial Black"/>
            </a:endParaRPr>
          </a:p>
        </p:txBody>
      </p:sp>
      <p:pic>
        <p:nvPicPr>
          <p:cNvPr id="13" name="Picture 24" descr="Обслуживание и ремонт: предложение в Новосибирске - НГС.ОБЪЯВЛЕНИ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0" y="5681948"/>
            <a:ext cx="19796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9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laptop_PNG587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901" y="1745775"/>
            <a:ext cx="3071599" cy="3588025"/>
          </a:xfrm>
          <a:prstGeom prst="rect">
            <a:avLst/>
          </a:prstGeom>
        </p:spPr>
      </p:pic>
      <p:pic>
        <p:nvPicPr>
          <p:cNvPr id="2050" name="Picture 2" descr="https://upload.wikimedia.org/wikipedia/commons/thumb/d/d1/Wikipedia-logo-v2-black-tape-ru.svg/1200px-Wikipedia-logo-v2-black-tape-ru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01" y="6052448"/>
            <a:ext cx="1059801" cy="121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4612" y="4205522"/>
            <a:ext cx="33221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hlinkClick r:id="rId5"/>
              </a:rPr>
              <a:t>Как выбрать монитор</a:t>
            </a:r>
            <a:r>
              <a:rPr lang="en-US" b="1" dirty="0" smtClean="0">
                <a:solidFill>
                  <a:srgbClr val="C00000"/>
                </a:solidFill>
                <a:hlinkClick r:id="rId5"/>
              </a:rPr>
              <a:t>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06540" y="1836415"/>
            <a:ext cx="6192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Монитор (дисплей</a:t>
            </a:r>
            <a:r>
              <a:rPr lang="ru-RU" sz="2800" dirty="0" smtClean="0"/>
              <a:t>) – </a:t>
            </a:r>
            <a:r>
              <a:rPr lang="ru-RU" sz="2800" dirty="0"/>
              <a:t>это устройство, предназначенное для вывода на экран текстовой и графической информации. Является основным внешним компонентом компьютера.</a:t>
            </a:r>
          </a:p>
        </p:txBody>
      </p:sp>
      <p:pic>
        <p:nvPicPr>
          <p:cNvPr id="4098" name="Picture 2" descr="https://c.dns-shop.ru/thumb/st1/fit/760/456/d635dec2a5e71b0a619dad97882c774f/q93_c4776d59a9f2445acbfb736f865339ea52c1ee543f2981ffe02b05f9b4e1733f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492" y="4621020"/>
            <a:ext cx="5904656" cy="260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9595172" y="6660950"/>
            <a:ext cx="792088" cy="720081"/>
          </a:xfrm>
          <a:prstGeom prst="actionButtonHom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8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Системный блок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4" y="1847493"/>
            <a:ext cx="2808312" cy="4204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06540" y="1847493"/>
            <a:ext cx="60935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 </a:t>
            </a:r>
            <a:r>
              <a:rPr lang="ru-RU" altLang="ru-RU" sz="2800" dirty="0" smtClean="0"/>
              <a:t>главное </a:t>
            </a:r>
            <a:r>
              <a:rPr lang="ru-RU" altLang="ru-RU" sz="2800" dirty="0"/>
              <a:t>устройство </a:t>
            </a:r>
            <a:r>
              <a:rPr lang="ru-RU" altLang="ru-RU" sz="2800" dirty="0" smtClean="0"/>
              <a:t>компьютера.</a:t>
            </a:r>
            <a:r>
              <a:rPr lang="ru-RU" sz="2800" dirty="0" smtClean="0"/>
              <a:t> </a:t>
            </a:r>
            <a:r>
              <a:rPr lang="ru-RU" altLang="ru-RU" sz="2800" dirty="0" smtClean="0"/>
              <a:t>Содержит </a:t>
            </a:r>
            <a:r>
              <a:rPr lang="ru-RU" altLang="ru-RU" sz="2800" dirty="0"/>
              <a:t>всю электронную начинку компьютера, его </a:t>
            </a:r>
            <a:r>
              <a:rPr lang="ru-RU" altLang="ru-RU" sz="2800" dirty="0" smtClean="0"/>
              <a:t>«мозг</a:t>
            </a:r>
            <a:r>
              <a:rPr lang="ru-RU" altLang="ru-RU" sz="2800" dirty="0"/>
              <a:t>». </a:t>
            </a:r>
            <a:endParaRPr lang="ru-RU" altLang="ru-RU" sz="2800" dirty="0" smtClean="0"/>
          </a:p>
          <a:p>
            <a:r>
              <a:rPr lang="ru-RU" altLang="ru-RU" sz="2800" dirty="0" smtClean="0"/>
              <a:t>Основными </a:t>
            </a:r>
            <a:r>
              <a:rPr lang="ru-RU" altLang="ru-RU" sz="2800" dirty="0"/>
              <a:t>элементами системного блока являются процессор (выполняет программы, состоящие из команд) и память (хранит данные и программы). </a:t>
            </a:r>
            <a:endParaRPr lang="ru-RU" sz="2800" dirty="0"/>
          </a:p>
        </p:txBody>
      </p:sp>
      <p:sp>
        <p:nvSpPr>
          <p:cNvPr id="6" name="Прямоугольник 5">
            <a:hlinkClick r:id="rId3"/>
          </p:cNvPr>
          <p:cNvSpPr/>
          <p:nvPr/>
        </p:nvSpPr>
        <p:spPr>
          <a:xfrm>
            <a:off x="306140" y="6665921"/>
            <a:ext cx="1828321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9595172" y="6660950"/>
            <a:ext cx="792088" cy="720081"/>
          </a:xfrm>
          <a:prstGeom prst="actionButtonHom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s://2hpc.ru/wp-content/uploads/2020/10/system-block-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508" y="4911397"/>
            <a:ext cx="5303912" cy="246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90" y="0"/>
            <a:ext cx="9521535" cy="657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Клавиатура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11-2-keyboard-download-p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86051">
            <a:off x="168256" y="1840477"/>
            <a:ext cx="4096922" cy="23336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16118" y="1908423"/>
            <a:ext cx="58991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hlinkClick r:id="rId3"/>
              </a:rPr>
              <a:t>Компьютерная </a:t>
            </a:r>
            <a:r>
              <a:rPr lang="ru-RU" sz="2400" b="1" dirty="0">
                <a:hlinkClick r:id="rId3"/>
              </a:rPr>
              <a:t>клавиатура</a:t>
            </a:r>
            <a:r>
              <a:rPr lang="ru-RU" sz="2400" b="1" dirty="0"/>
              <a:t> </a:t>
            </a:r>
            <a:r>
              <a:rPr lang="ru-RU" sz="2400" dirty="0"/>
              <a:t>— это устройство для ввода </a:t>
            </a:r>
            <a:r>
              <a:rPr lang="ru-RU" sz="2400" dirty="0" smtClean="0"/>
              <a:t>или вывода информации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Ввод </a:t>
            </a:r>
            <a:r>
              <a:rPr lang="ru-RU" sz="2400" dirty="0"/>
              <a:t>осуществляется через обращение к операциям, проводимым в процессоре и отображаемым на экране. </a:t>
            </a:r>
            <a:endParaRPr lang="ru-RU" sz="2400" dirty="0" smtClean="0"/>
          </a:p>
          <a:p>
            <a:r>
              <a:rPr lang="ru-RU" sz="2400" dirty="0" smtClean="0"/>
              <a:t>Вывод происходит </a:t>
            </a:r>
            <a:r>
              <a:rPr lang="ru-RU" sz="2400" dirty="0"/>
              <a:t>на дополнительно подключаемые устройства, такие как — принтеры, копиры, сканеры, </a:t>
            </a:r>
            <a:r>
              <a:rPr lang="ru-RU" sz="2400" dirty="0" err="1"/>
              <a:t>флеш</a:t>
            </a:r>
            <a:r>
              <a:rPr lang="ru-RU" sz="2400" dirty="0"/>
              <a:t>-накопители. </a:t>
            </a:r>
          </a:p>
        </p:txBody>
      </p:sp>
      <p:pic>
        <p:nvPicPr>
          <p:cNvPr id="7" name="Рисунок 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652" y="5936233"/>
            <a:ext cx="3595406" cy="864096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9595172" y="6660950"/>
            <a:ext cx="792088" cy="720081"/>
          </a:xfrm>
          <a:prstGeom prst="actionButtonHom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s://freshtorrent.ru/19img/klaviaturnye-trenazhery-download.jp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" r="4268" b="12242"/>
          <a:stretch/>
        </p:blipFill>
        <p:spPr bwMode="auto">
          <a:xfrm>
            <a:off x="373238" y="4813250"/>
            <a:ext cx="3686957" cy="224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8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computer-mouse-clip-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163" y="2556495"/>
            <a:ext cx="2848671" cy="22322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97620" y="1620391"/>
            <a:ext cx="609359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Компьютерная мышь – </a:t>
            </a:r>
            <a:r>
              <a:rPr lang="ru-RU" sz="2600" dirty="0"/>
              <a:t>это устройство, с помощью которого можно выбирать какие-либо объекты на экране компьютера и управлять ими</a:t>
            </a:r>
            <a:r>
              <a:rPr lang="ru-RU" sz="2600" dirty="0" smtClean="0"/>
              <a:t>.</a:t>
            </a:r>
          </a:p>
          <a:p>
            <a:r>
              <a:rPr lang="ru-RU" sz="2600" dirty="0"/>
              <a:t>По способу подключения бывают проводными и беспроводными. Друг от друга отличаются прежде всего по принципу работы. </a:t>
            </a:r>
          </a:p>
        </p:txBody>
      </p:sp>
      <p:sp>
        <p:nvSpPr>
          <p:cNvPr id="7" name="Прямоугольник 6">
            <a:hlinkClick r:id="rId3"/>
          </p:cNvPr>
          <p:cNvSpPr/>
          <p:nvPr/>
        </p:nvSpPr>
        <p:spPr>
          <a:xfrm>
            <a:off x="489812" y="6660951"/>
            <a:ext cx="1828321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9595172" y="6660950"/>
            <a:ext cx="792088" cy="720081"/>
          </a:xfrm>
          <a:prstGeom prst="actionButtonHom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762524" y="5148783"/>
            <a:ext cx="4227824" cy="2038086"/>
            <a:chOff x="3558634" y="5342945"/>
            <a:chExt cx="4227824" cy="2038086"/>
          </a:xfrm>
        </p:grpSpPr>
        <p:pic>
          <p:nvPicPr>
            <p:cNvPr id="8" name="Рисунок 7">
              <a:hlinkClick r:id="rId5"/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14" b="15101"/>
            <a:stretch/>
          </p:blipFill>
          <p:spPr>
            <a:xfrm>
              <a:off x="3897620" y="5707542"/>
              <a:ext cx="3138834" cy="1673489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3558634" y="5342945"/>
              <a:ext cx="4227824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/>
                <a:t>Почемучка. Компьютерная мышь.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428166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68312" y="180231"/>
            <a:ext cx="9846939" cy="15199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ДОПОЛНИТЕЛЬНЫЕ УСТРОЙСТВА</a:t>
            </a:r>
          </a:p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КОМПЬЮТЕРА</a:t>
            </a:r>
          </a:p>
        </p:txBody>
      </p:sp>
      <p:pic>
        <p:nvPicPr>
          <p:cNvPr id="6" name="Picture 9" descr="Скачать драйвера для принтера samsung scx 3405 - Поиск архив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01875"/>
            <a:ext cx="2592388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Сканер - Картинка 5899/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612" y="2494497"/>
            <a:ext cx="3096344" cy="284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Kubprice.ru - Прайс-листы и каталоги Кубани - Единая торговая сеть Кубани - Просмотр товар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749" y="4904324"/>
            <a:ext cx="2417128" cy="234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" descr="Modem Problem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598" y="2268463"/>
            <a:ext cx="2414268" cy="15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Магазин Электроники - Наушники GENIUS - купить наушники Genius, цены, отзывы. Продажа наушников в интернет-магазине с доставкой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6" y="4224063"/>
            <a:ext cx="2863304" cy="3112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44"/>
          <p:cNvSpPr>
            <a:spLocks noChangeArrowheads="1"/>
          </p:cNvSpPr>
          <p:nvPr/>
        </p:nvSpPr>
        <p:spPr bwMode="auto">
          <a:xfrm>
            <a:off x="1042988" y="1557338"/>
            <a:ext cx="1584325" cy="431800"/>
          </a:xfrm>
          <a:prstGeom prst="wedgeRoundRectCallout">
            <a:avLst>
              <a:gd name="adj1" fmla="val -20644"/>
              <a:gd name="adj2" fmla="val 14595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ПРИНТЕР</a:t>
            </a:r>
          </a:p>
        </p:txBody>
      </p:sp>
      <p:sp>
        <p:nvSpPr>
          <p:cNvPr id="13" name="AutoShape 45"/>
          <p:cNvSpPr>
            <a:spLocks noChangeArrowheads="1"/>
          </p:cNvSpPr>
          <p:nvPr/>
        </p:nvSpPr>
        <p:spPr bwMode="auto">
          <a:xfrm>
            <a:off x="8083004" y="2268463"/>
            <a:ext cx="1584325" cy="431800"/>
          </a:xfrm>
          <a:prstGeom prst="wedgeRoundRectCallout">
            <a:avLst>
              <a:gd name="adj1" fmla="val -20644"/>
              <a:gd name="adj2" fmla="val 14595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МОДЕМ</a:t>
            </a:r>
          </a:p>
        </p:txBody>
      </p:sp>
      <p:sp>
        <p:nvSpPr>
          <p:cNvPr id="14" name="AutoShape 46"/>
          <p:cNvSpPr>
            <a:spLocks noChangeArrowheads="1"/>
          </p:cNvSpPr>
          <p:nvPr/>
        </p:nvSpPr>
        <p:spPr bwMode="auto">
          <a:xfrm>
            <a:off x="3924300" y="2688769"/>
            <a:ext cx="1584325" cy="431800"/>
          </a:xfrm>
          <a:prstGeom prst="wedgeRoundRectCallout">
            <a:avLst>
              <a:gd name="adj1" fmla="val 64630"/>
              <a:gd name="adj2" fmla="val 11544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СКАНЕР</a:t>
            </a:r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970287" y="4427586"/>
            <a:ext cx="1584325" cy="431800"/>
          </a:xfrm>
          <a:prstGeom prst="wedgeRoundRectCallout">
            <a:avLst>
              <a:gd name="adj1" fmla="val -75954"/>
              <a:gd name="adj2" fmla="val 19595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КОЛОНКИ</a:t>
            </a:r>
          </a:p>
        </p:txBody>
      </p:sp>
      <p:sp>
        <p:nvSpPr>
          <p:cNvPr id="17" name="AutoShape 49"/>
          <p:cNvSpPr>
            <a:spLocks noChangeArrowheads="1"/>
          </p:cNvSpPr>
          <p:nvPr/>
        </p:nvSpPr>
        <p:spPr bwMode="auto">
          <a:xfrm>
            <a:off x="5634732" y="5195526"/>
            <a:ext cx="1873250" cy="673338"/>
          </a:xfrm>
          <a:prstGeom prst="wedgeRoundRectCallout">
            <a:avLst>
              <a:gd name="adj1" fmla="val 74491"/>
              <a:gd name="adj2" fmla="val 2419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НАУШНИКИ И МИКРОФОН</a:t>
            </a:r>
          </a:p>
        </p:txBody>
      </p:sp>
      <p:sp>
        <p:nvSpPr>
          <p:cNvPr id="22" name="Управляющая кнопка: домой 21">
            <a:hlinkClick r:id="rId7" action="ppaction://hlinksldjump" highlightClick="1"/>
          </p:cNvPr>
          <p:cNvSpPr/>
          <p:nvPr/>
        </p:nvSpPr>
        <p:spPr>
          <a:xfrm>
            <a:off x="9595172" y="6660950"/>
            <a:ext cx="792088" cy="720081"/>
          </a:xfrm>
          <a:prstGeom prst="actionButtonHom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3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140" y="900311"/>
            <a:ext cx="100811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Базовый курс </a:t>
            </a:r>
            <a:r>
              <a:rPr lang="ru-RU" sz="1700" dirty="0" err="1"/>
              <a:t>PowerPoint</a:t>
            </a:r>
            <a:r>
              <a:rPr lang="ru-RU" sz="1700" dirty="0"/>
              <a:t>. Изучаем </a:t>
            </a:r>
            <a:r>
              <a:rPr lang="ru-RU" sz="1700" dirty="0" err="1"/>
              <a:t>Microsoft</a:t>
            </a:r>
            <a:r>
              <a:rPr lang="ru-RU" sz="1700" dirty="0"/>
              <a:t> </a:t>
            </a:r>
            <a:r>
              <a:rPr lang="ru-RU" sz="1700" dirty="0" err="1"/>
              <a:t>Office</a:t>
            </a:r>
            <a:r>
              <a:rPr lang="ru-RU" sz="1700" dirty="0"/>
              <a:t>. - М.: Современная школа, </a:t>
            </a:r>
            <a:r>
              <a:rPr lang="ru-RU" sz="1700" b="1" dirty="0"/>
              <a:t>2015</a:t>
            </a:r>
            <a:r>
              <a:rPr lang="ru-RU" sz="1700" dirty="0"/>
              <a:t>. </a:t>
            </a:r>
            <a:r>
              <a:rPr lang="ru-RU" sz="1700" b="1" dirty="0"/>
              <a:t>669</a:t>
            </a:r>
            <a:r>
              <a:rPr lang="ru-RU" sz="1700" dirty="0"/>
              <a:t> c.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Безручко В.Т. Презентации </a:t>
            </a:r>
            <a:r>
              <a:rPr lang="ru-RU" sz="1700" dirty="0" err="1"/>
              <a:t>PowerPoint</a:t>
            </a:r>
            <a:r>
              <a:rPr lang="ru-RU" sz="1700" dirty="0"/>
              <a:t> / В.Т. Безручко. - М.: Финансы и статистика, </a:t>
            </a:r>
            <a:r>
              <a:rPr lang="ru-RU" sz="1700" b="1" dirty="0"/>
              <a:t>2016</a:t>
            </a:r>
            <a:r>
              <a:rPr lang="ru-RU" sz="1700" dirty="0"/>
              <a:t>. 112 c.</a:t>
            </a:r>
            <a:br>
              <a:rPr lang="ru-RU" sz="1700" dirty="0"/>
            </a:br>
            <a:r>
              <a:rPr lang="ru-RU" sz="1700" dirty="0"/>
              <a:t>Лазарев, Дмитрий Презентация. Лучше один раз увидеть! / Дмитрий Лазарев. - М.: Альпина </a:t>
            </a:r>
            <a:r>
              <a:rPr lang="ru-RU" sz="1700" dirty="0" err="1"/>
              <a:t>Паблишер</a:t>
            </a:r>
            <a:r>
              <a:rPr lang="ru-RU" sz="1700" dirty="0"/>
              <a:t>, </a:t>
            </a:r>
            <a:r>
              <a:rPr lang="ru-RU" sz="1700" b="1" dirty="0"/>
              <a:t>2015</a:t>
            </a:r>
            <a:r>
              <a:rPr lang="ru-RU" sz="1700" dirty="0"/>
              <a:t>. 142 c.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Шульгин, В. П. Создание эффектных презентаций с использованием </a:t>
            </a:r>
            <a:r>
              <a:rPr lang="ru-RU" sz="1700" dirty="0" err="1"/>
              <a:t>PowerPoint</a:t>
            </a:r>
            <a:r>
              <a:rPr lang="ru-RU" sz="1700" dirty="0"/>
              <a:t> 2007 и других программ / В.П. Шульгин, М.В. </a:t>
            </a:r>
            <a:r>
              <a:rPr lang="ru-RU" sz="1700" dirty="0" err="1"/>
              <a:t>Финков</a:t>
            </a:r>
            <a:r>
              <a:rPr lang="ru-RU" sz="1700" dirty="0"/>
              <a:t>, Р.Г. </a:t>
            </a:r>
            <a:r>
              <a:rPr lang="ru-RU" sz="1700" dirty="0" err="1"/>
              <a:t>Прокди</a:t>
            </a:r>
            <a:r>
              <a:rPr lang="ru-RU" sz="1700" dirty="0"/>
              <a:t>. - М.: Наука и техника, 2015. 256 c.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Копыл В.И. Какие кнопки нажимать. - Мн.: </a:t>
            </a:r>
            <a:r>
              <a:rPr lang="ru-RU" sz="1700" dirty="0" err="1"/>
              <a:t>Харвест</a:t>
            </a:r>
            <a:r>
              <a:rPr lang="ru-RU" sz="1700" dirty="0"/>
              <a:t>, 2003. - 48 с.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Что Такое Компьютер - Детский Интерактивный Развивающий Журнал - </a:t>
            </a:r>
            <a:r>
              <a:rPr lang="ru-RU" sz="1700" u="sng" dirty="0">
                <a:hlinkClick r:id="rId2"/>
              </a:rPr>
              <a:t>https://www.youtube.com/watch?v=rV2Z7bB2ZWU</a:t>
            </a:r>
            <a:endParaRPr lang="ru-RU" sz="17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Методические рекомендации по </a:t>
            </a:r>
            <a:r>
              <a:rPr lang="ru-RU" sz="1700" dirty="0" err="1"/>
              <a:t>кибербезопасности</a:t>
            </a:r>
            <a:r>
              <a:rPr lang="ru-RU" sz="1700" dirty="0"/>
              <a:t> (Единый </a:t>
            </a:r>
            <a:r>
              <a:rPr lang="ru-RU" sz="1700" dirty="0" err="1"/>
              <a:t>урок.рф</a:t>
            </a:r>
            <a:r>
              <a:rPr lang="ru-RU" sz="1700" dirty="0"/>
              <a:t>) -  </a:t>
            </a:r>
            <a:r>
              <a:rPr lang="ru-RU" sz="1700" u="sng" dirty="0">
                <a:hlinkClick r:id="rId3"/>
              </a:rPr>
              <a:t>https://docs.google.com/document/d/17U-qkY9oMqiw9jjuo3d33Qdkg3Ypa8LX/edit</a:t>
            </a:r>
            <a:endParaRPr lang="ru-RU" sz="17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Википедия. Свободная энциклопедия [Электронный ресурс]. – URL: </a:t>
            </a:r>
            <a:r>
              <a:rPr lang="ru-RU" sz="1700" dirty="0">
                <a:hlinkClick r:id="rId4"/>
              </a:rPr>
              <a:t>http://ru.wikipedia.org/wiki/Заглавная_страница</a:t>
            </a:r>
            <a:r>
              <a:rPr lang="ru-RU" sz="1700" dirty="0"/>
              <a:t> (дата обращения: 26.11.2019). – Режим доступа: свободный.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Что такое интерактивный плакат [Электронный ресурс]. - URL:</a:t>
            </a:r>
            <a:r>
              <a:rPr lang="ru-RU" sz="1700" u="sng" dirty="0"/>
              <a:t> </a:t>
            </a:r>
            <a:r>
              <a:rPr lang="ru-RU" sz="1700" dirty="0">
                <a:hlinkClick r:id="rId5"/>
              </a:rPr>
              <a:t>https://itorum.ru/interaktivnyj-plakat-chto-eto.html</a:t>
            </a:r>
            <a:r>
              <a:rPr lang="ru-RU" sz="1700" u="sng" dirty="0"/>
              <a:t> </a:t>
            </a:r>
            <a:r>
              <a:rPr lang="ru-RU" sz="1700" dirty="0"/>
              <a:t>(дата обращения 10.01.2020). - Режим доступа: свободный.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Устройство компьютера: из чего состоит ПК [Электронный ресурс]. - URL: </a:t>
            </a:r>
            <a:r>
              <a:rPr lang="ru-RU" sz="1700" dirty="0">
                <a:hlinkClick r:id="rId6"/>
              </a:rPr>
              <a:t>https://derudo.ru/ustroystvo_kompyutera.html</a:t>
            </a:r>
            <a:r>
              <a:rPr lang="ru-RU" sz="1700" dirty="0"/>
              <a:t> (дата обращения 19.02.2020). - Режим доступа: свободный.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Устройство компьютера. Системный блок [Электронный ресурс]. - URL: </a:t>
            </a:r>
            <a:r>
              <a:rPr lang="ru-RU" sz="1700" dirty="0">
                <a:hlinkClick r:id="rId7"/>
              </a:rPr>
              <a:t>https://moicom.ru/sistemnyiy-blok/</a:t>
            </a:r>
            <a:r>
              <a:rPr lang="ru-RU" sz="1700" dirty="0"/>
              <a:t> (дата обращения 24.03.2020). - Режим доступа: свободный.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Полезные рекомендации. Как создать интерактивный плакат — </a:t>
            </a:r>
            <a:r>
              <a:rPr lang="ru-RU" sz="1700" dirty="0" err="1"/>
              <a:t>Дидактор</a:t>
            </a:r>
            <a:r>
              <a:rPr lang="ru-RU" sz="1700" dirty="0"/>
              <a:t> [Электронный ресурс]. - URL: </a:t>
            </a:r>
            <a:r>
              <a:rPr lang="ru-RU" sz="1700" dirty="0">
                <a:hlinkClick r:id="rId8"/>
              </a:rPr>
              <a:t>http://didaktor.ru/poleznye-rekomendacii-kak-sozdat-interaktivnyj-plakat/</a:t>
            </a:r>
            <a:r>
              <a:rPr lang="ru-RU" sz="1700" u="sng" dirty="0"/>
              <a:t> </a:t>
            </a:r>
            <a:r>
              <a:rPr lang="ru-RU" sz="1700" dirty="0"/>
              <a:t>(дата обращения 24.03.2020). - Режим доступа: свободный.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140" y="286654"/>
            <a:ext cx="451995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Список использованной литературы: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359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201</Words>
  <Application>Microsoft Office PowerPoint</Application>
  <PresentationFormat>Произвольный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Устройство персонального компьютера</vt:lpstr>
      <vt:lpstr>Монитор</vt:lpstr>
      <vt:lpstr>Системный блок</vt:lpstr>
      <vt:lpstr>Клавиатура</vt:lpstr>
      <vt:lpstr>Мышь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79</cp:revision>
  <dcterms:created xsi:type="dcterms:W3CDTF">2020-10-24T13:36:29Z</dcterms:created>
  <dcterms:modified xsi:type="dcterms:W3CDTF">2023-01-17T06:27:26Z</dcterms:modified>
</cp:coreProperties>
</file>