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55"/>
  </p:notesMasterIdLst>
  <p:sldIdLst>
    <p:sldId id="257" r:id="rId2"/>
    <p:sldId id="258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315" r:id="rId12"/>
    <p:sldId id="306" r:id="rId13"/>
    <p:sldId id="307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308" r:id="rId33"/>
    <p:sldId id="289" r:id="rId34"/>
    <p:sldId id="305" r:id="rId35"/>
    <p:sldId id="304" r:id="rId36"/>
    <p:sldId id="290" r:id="rId37"/>
    <p:sldId id="291" r:id="rId38"/>
    <p:sldId id="302" r:id="rId39"/>
    <p:sldId id="293" r:id="rId40"/>
    <p:sldId id="310" r:id="rId41"/>
    <p:sldId id="294" r:id="rId42"/>
    <p:sldId id="295" r:id="rId43"/>
    <p:sldId id="311" r:id="rId44"/>
    <p:sldId id="312" r:id="rId45"/>
    <p:sldId id="313" r:id="rId46"/>
    <p:sldId id="296" r:id="rId47"/>
    <p:sldId id="297" r:id="rId48"/>
    <p:sldId id="301" r:id="rId49"/>
    <p:sldId id="299" r:id="rId50"/>
    <p:sldId id="317" r:id="rId51"/>
    <p:sldId id="314" r:id="rId52"/>
    <p:sldId id="316" r:id="rId53"/>
    <p:sldId id="300" r:id="rId5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9A58C96-C847-4D39-B206-1F6AB47C7522}" type="datetimeFigureOut">
              <a:rPr lang="ru-RU"/>
              <a:pPr>
                <a:defRPr/>
              </a:pPr>
              <a:t>24.11.2025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7294E4F-A750-4230-A374-20A5546E4A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645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CB802F3-9F48-4CE7-8828-B9500383F6B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E364162-0D23-4F44-B1BE-FDCE777D8F9A}" type="datetimeFigureOut">
              <a:rPr lang="ru-RU"/>
              <a:pPr>
                <a:defRPr/>
              </a:pPr>
              <a:t>24.11.2025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904DA6A-4F9B-4CD3-8E1F-5D0285B38E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2BA9F-82C0-4FFD-89B9-45CE99A774F8}" type="datetimeFigureOut">
              <a:rPr lang="ru-RU"/>
              <a:pPr>
                <a:defRPr/>
              </a:pPr>
              <a:t>24.11.2025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E71D1-5E06-4DD2-8188-85B9445B98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8A53F-A3B6-4F8D-82E2-D27AC8A0B97F}" type="datetimeFigureOut">
              <a:rPr lang="ru-RU"/>
              <a:pPr>
                <a:defRPr/>
              </a:pPr>
              <a:t>24.11.2025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F1025F-6660-4DEF-B227-4C9891BF66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BAF21-3B55-4CEF-8279-DA774E33CEA4}" type="datetimeFigureOut">
              <a:rPr lang="ru-RU"/>
              <a:pPr>
                <a:defRPr/>
              </a:pPr>
              <a:t>24.11.2025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F00EF-31DD-48D8-9154-10127DAB64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79BD618-5767-4623-8194-DBBD110F8D6D}" type="datetimeFigureOut">
              <a:rPr lang="ru-RU"/>
              <a:pPr>
                <a:defRPr/>
              </a:pPr>
              <a:t>24.11.2025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618A600-0D02-4B38-8568-09A616CB2D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28D74-C850-40D5-B0C2-A719D4E0C1D4}" type="datetimeFigureOut">
              <a:rPr lang="ru-RU"/>
              <a:pPr>
                <a:defRPr/>
              </a:pPr>
              <a:t>24.11.2025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6BAB4-09F4-4E15-BDF0-17D08559EE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2682C-286E-4E51-9977-499D503869BB}" type="datetimeFigureOut">
              <a:rPr lang="ru-RU"/>
              <a:pPr>
                <a:defRPr/>
              </a:pPr>
              <a:t>24.11.2025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B6026-EB79-46C7-AE25-D3C4C95101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A039F-C684-459E-A7E9-FEB9779F0F21}" type="datetimeFigureOut">
              <a:rPr lang="ru-RU"/>
              <a:pPr>
                <a:defRPr/>
              </a:pPr>
              <a:t>24.11.2025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A7A8A-0D93-41C3-9E39-F4944857C6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6C4A430-E929-45AF-ABAD-2EFEDEBFD290}" type="datetimeFigureOut">
              <a:rPr lang="ru-RU"/>
              <a:pPr>
                <a:defRPr/>
              </a:pPr>
              <a:t>24.11.2025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F5F3169-76B2-49A2-B443-77FAEB2167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6A3D2-065D-448B-BCC8-D6C63C6FE951}" type="datetimeFigureOut">
              <a:rPr lang="ru-RU"/>
              <a:pPr>
                <a:defRPr/>
              </a:pPr>
              <a:t>24.11.2025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9F357-8CF5-48D1-B47E-30C104A40B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2A2B44E-8978-49EC-ACCE-BD76C6E618D3}" type="datetimeFigureOut">
              <a:rPr lang="ru-RU"/>
              <a:pPr>
                <a:defRPr/>
              </a:pPr>
              <a:t>24.11.2025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9B8AF57-EBAB-42A5-B732-B59CB0D966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18FC4698-0CFB-4ECF-A739-E2713A0A99C1}" type="datetimeFigureOut">
              <a:rPr lang="ru-RU"/>
              <a:pPr>
                <a:defRPr/>
              </a:pPr>
              <a:t>24.11.2025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B3BAD7F9-BE9C-4025-92C8-20066223DC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72" r:id="rId2"/>
    <p:sldLayoutId id="2147483780" r:id="rId3"/>
    <p:sldLayoutId id="2147483773" r:id="rId4"/>
    <p:sldLayoutId id="2147483774" r:id="rId5"/>
    <p:sldLayoutId id="2147483775" r:id="rId6"/>
    <p:sldLayoutId id="2147483781" r:id="rId7"/>
    <p:sldLayoutId id="2147483776" r:id="rId8"/>
    <p:sldLayoutId id="2147483782" r:id="rId9"/>
    <p:sldLayoutId id="2147483777" r:id="rId10"/>
    <p:sldLayoutId id="214748377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2011\&#1056;&#1072;&#1073;&#1086;&#1095;&#1080;&#1081;%20&#1089;&#1090;&#1086;&#1083;\&#1059;&#1083;&#1100;&#1090;&#1088;&#1072;&#1079;&#1074;&#1091;&#1082;%20&#1080;%20&#1080;&#1085;&#1092;&#1088;&#1072;&#1079;&#1074;&#1091;&#1082;\_coast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2011\&#1056;&#1072;&#1073;&#1086;&#1095;&#1080;&#1081;%20&#1089;&#1090;&#1086;&#1083;\&#1059;&#1083;&#1100;&#1090;&#1088;&#1072;&#1079;&#1074;&#1091;&#1082;%20&#1080;%20&#1080;&#1085;&#1092;&#1088;&#1072;&#1079;&#1074;&#1091;&#1082;\_coast.mp3" TargetMode="Externa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2011\&#1056;&#1072;&#1073;&#1086;&#1095;&#1080;&#1081;%20&#1089;&#1090;&#1086;&#1083;\&#1059;&#1083;&#1100;&#1090;&#1088;&#1072;&#1079;&#1074;&#1091;&#1082;%20&#1080;%20&#1080;&#1085;&#1092;&#1088;&#1072;&#1079;&#1074;&#1091;&#1082;\_coast.mp3" TargetMode="External"/><Relationship Id="rId5" Type="http://schemas.openxmlformats.org/officeDocument/2006/relationships/image" Target="../media/image28.png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583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0" y="0"/>
            <a:ext cx="93583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Verdana" pitchFamily="34" charset="0"/>
              </a:rPr>
              <a:t>Муниципальное бюджетное общеобразовательное учреждение  средняя общеобразовательная  школа №39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571625" y="2500313"/>
            <a:ext cx="664368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latin typeface="Verdana" pitchFamily="34" charset="0"/>
              </a:rPr>
              <a:t>Ультразвук и инфразвук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000125" y="6027738"/>
            <a:ext cx="81438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latin typeface="Verdana" pitchFamily="34" charset="0"/>
              </a:rPr>
              <a:t>г.Воронеж – 2025г.</a:t>
            </a:r>
          </a:p>
          <a:p>
            <a:pPr algn="ctr"/>
            <a:r>
              <a:rPr lang="ru-RU" sz="2400" b="1" dirty="0" err="1">
                <a:latin typeface="Verdana" pitchFamily="34" charset="0"/>
              </a:rPr>
              <a:t>Клочкова</a:t>
            </a:r>
            <a:r>
              <a:rPr lang="ru-RU" sz="2400" b="1" dirty="0">
                <a:latin typeface="Verdana" pitchFamily="34" charset="0"/>
              </a:rPr>
              <a:t> Н.Ф. – учитель физики</a:t>
            </a:r>
          </a:p>
        </p:txBody>
      </p:sp>
      <p:pic>
        <p:nvPicPr>
          <p:cNvPr id="9" name="_coast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71500" y="6286500"/>
            <a:ext cx="304800" cy="3048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31844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10" grpId="0"/>
      <p:bldP spid="11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38" y="1643063"/>
            <a:ext cx="8183562" cy="4187825"/>
          </a:xfrm>
        </p:spPr>
        <p:txBody>
          <a:bodyPr>
            <a:normAutofit/>
          </a:bodyPr>
          <a:lstStyle/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000" dirty="0">
                <a:solidFill>
                  <a:schemeClr val="accent3"/>
                </a:solidFill>
              </a:rPr>
              <a:t>5.</a:t>
            </a:r>
            <a:r>
              <a:rPr lang="ru-RU" sz="4000" dirty="0"/>
              <a:t>Скорость звука в воздухе впервые довольно точно была определена в 1822г. французскими учёными.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071563"/>
            <a:ext cx="8183562" cy="41878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400"/>
              <a:t>  Скорость звука в воде измерили также Ж. Колладон и Я. Штурм в 1826 году. Измерения они проводили на Женевском озере в Швейцарии. К одной лодке был привязан опущенный в воду колокольчик, а к другой опущенный в воду рупор.  Лодки находились на расстоянии 14 км. На первой лодке били в колокольчик и одновременно поджигали порох, на второй регистрировали время задержки между вспышкой и приходом звука. Скорость распространения звука в воде 1440м/с  при температуре воды в озере 8</a:t>
            </a:r>
            <a:r>
              <a:rPr lang="ru-RU" sz="2400" baseline="30000"/>
              <a:t>0</a:t>
            </a:r>
            <a:r>
              <a:rPr lang="ru-RU" sz="2400"/>
              <a:t>С. </a:t>
            </a:r>
          </a:p>
          <a:p>
            <a:pPr eaLnBrk="1" hangingPunct="1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19459" name="Содержимое 3" descr="C:\Documents and Settings\2011\Рабочий стол\SAM_025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20483" name="Содержимое 3" descr="C:\Documents and Settings\2011\Рабочий стол\SAM_027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75" y="1714500"/>
            <a:ext cx="8183563" cy="4187825"/>
          </a:xfrm>
        </p:spPr>
        <p:txBody>
          <a:bodyPr>
            <a:normAutofit/>
          </a:bodyPr>
          <a:lstStyle/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800" dirty="0">
                <a:solidFill>
                  <a:schemeClr val="accent3"/>
                </a:solidFill>
              </a:rPr>
              <a:t>6.</a:t>
            </a:r>
            <a:r>
              <a:rPr lang="ru-RU" sz="4800" dirty="0"/>
              <a:t>Скорость звука в воздухе при 20 </a:t>
            </a:r>
            <a:r>
              <a:rPr lang="ru-RU" sz="4800" baseline="30000" dirty="0" err="1"/>
              <a:t>о</a:t>
            </a:r>
            <a:r>
              <a:rPr lang="ru-RU" sz="4800" dirty="0" err="1"/>
              <a:t>С</a:t>
            </a:r>
            <a:r>
              <a:rPr lang="ru-RU" sz="4800" dirty="0"/>
              <a:t> равна 340 м/с.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1244600"/>
            <a:ext cx="4783138" cy="5613400"/>
          </a:xfrm>
        </p:spPr>
        <p:txBody>
          <a:bodyPr>
            <a:normAutofit/>
          </a:bodyPr>
          <a:lstStyle/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solidFill>
                  <a:schemeClr val="accent3"/>
                </a:solidFill>
              </a:rPr>
              <a:t>7.</a:t>
            </a:r>
            <a:r>
              <a:rPr lang="ru-RU" dirty="0"/>
              <a:t>Эхо образуется в результате отражения звука от различных преград – стен большого пустого помещения, леса, сводов высокой арки в здании. </a:t>
            </a:r>
          </a:p>
        </p:txBody>
      </p:sp>
      <p:pic>
        <p:nvPicPr>
          <p:cNvPr id="22532" name="Рисунок 3" descr="C:\Users\Максим\Desktop\IMG_18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3" y="928688"/>
            <a:ext cx="3443287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071563"/>
            <a:ext cx="8183563" cy="4187825"/>
          </a:xfrm>
        </p:spPr>
        <p:txBody>
          <a:bodyPr>
            <a:normAutofit/>
          </a:bodyPr>
          <a:lstStyle/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200" dirty="0">
                <a:solidFill>
                  <a:schemeClr val="accent3"/>
                </a:solidFill>
              </a:rPr>
              <a:t>8.</a:t>
            </a:r>
            <a:r>
              <a:rPr lang="ru-RU" sz="3200" dirty="0"/>
              <a:t>Образованию эхо в комнате препятствует находящаяся в ней мебель, шторы и другие предметы, частично поглощающие отражённый звук. Поэтому в таком помещении речь людей и другие звуки не искажаются эхом и звучат чётко и разборчиво.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857250"/>
            <a:ext cx="4568825" cy="5399088"/>
          </a:xfrm>
        </p:spPr>
        <p:txBody>
          <a:bodyPr>
            <a:normAutofit fontScale="92500"/>
          </a:bodyPr>
          <a:lstStyle/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solidFill>
                  <a:schemeClr val="accent3"/>
                </a:solidFill>
              </a:rPr>
              <a:t>9.</a:t>
            </a:r>
            <a:r>
              <a:rPr lang="ru-RU" dirty="0"/>
              <a:t>Примером проявления звукового резонанса могут служить два камертона с одинаковыми собственными частотами, укреплёнными на резонаторных ящиках и установленными на некотором расстоянии друг от друга. </a:t>
            </a:r>
          </a:p>
        </p:txBody>
      </p:sp>
      <p:pic>
        <p:nvPicPr>
          <p:cNvPr id="24580" name="Рисунок 3" descr="C:\Users\Максим\Desktop\IMG_18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88" y="642938"/>
            <a:ext cx="3779837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Рисунок 4" descr="C:\Users\Максим\Desktop\IMG_18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88" y="3500438"/>
            <a:ext cx="378142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214438"/>
            <a:ext cx="8183562" cy="4187825"/>
          </a:xfrm>
        </p:spPr>
        <p:txBody>
          <a:bodyPr>
            <a:normAutofit/>
          </a:bodyPr>
          <a:lstStyle/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200" dirty="0">
                <a:solidFill>
                  <a:schemeClr val="accent3"/>
                </a:solidFill>
              </a:rPr>
              <a:t>10.</a:t>
            </a:r>
            <a:r>
              <a:rPr lang="ru-RU" sz="3200" dirty="0"/>
              <a:t>Для усиления звука камертоны часто устанавливают на так называемых резонаторных ящиках определённых размерах. При звучании камертона в колебание приходит столб воздуха в ящике. Этот столб колеблется в резонанс с колебаниями камертона.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571500"/>
            <a:ext cx="8429625" cy="3500438"/>
          </a:xfrm>
        </p:spPr>
        <p:txBody>
          <a:bodyPr>
            <a:normAutofit/>
          </a:bodyPr>
          <a:lstStyle/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solidFill>
                  <a:schemeClr val="accent3"/>
                </a:solidFill>
              </a:rPr>
              <a:t>11.</a:t>
            </a:r>
            <a:r>
              <a:rPr lang="ru-RU" dirty="0"/>
              <a:t>В музыкальных инструментах роль резонаторов выполняют части их корпусов. Например, в гитаре, скрипке и других подобных им струнных инструментах резонаторами служат деки.</a:t>
            </a:r>
          </a:p>
        </p:txBody>
      </p:sp>
      <p:pic>
        <p:nvPicPr>
          <p:cNvPr id="26628" name="Picture 14" descr="22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50" y="2857500"/>
            <a:ext cx="4067175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42938" y="1357313"/>
            <a:ext cx="8183562" cy="4187825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b="1" i="1"/>
              <a:t>Обучающие цели урока:</a:t>
            </a:r>
            <a:endParaRPr lang="ru-RU"/>
          </a:p>
          <a:p>
            <a:pPr eaLnBrk="1" hangingPunct="1"/>
            <a:r>
              <a:rPr lang="ru-RU"/>
              <a:t>Усвоить следующие элементы неполного опыта учащихся в рамках отдельного урока:</a:t>
            </a:r>
          </a:p>
          <a:p>
            <a:pPr eaLnBrk="1" hangingPunct="1"/>
            <a:r>
              <a:rPr lang="ru-RU"/>
              <a:t>Инфразвуковые и ультразвуковые  волны, их применение в жизнедеятельности человека.</a:t>
            </a:r>
          </a:p>
          <a:p>
            <a:pPr eaLnBrk="1" hangingPunct="1"/>
            <a:r>
              <a:rPr lang="ru-RU"/>
              <a:t>Закрепить знания о звуковых волнах.</a:t>
            </a:r>
          </a:p>
          <a:p>
            <a:pPr eaLnBrk="1" hangingPunct="1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8183563" cy="10509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3"/>
                </a:solidFill>
              </a:rPr>
              <a:t>12.</a:t>
            </a:r>
          </a:p>
        </p:txBody>
      </p:sp>
      <p:pic>
        <p:nvPicPr>
          <p:cNvPr id="27651" name="Содержимое 5" descr="picture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71563" y="1214438"/>
            <a:ext cx="7072312" cy="4286250"/>
          </a:xfrm>
          <a:solidFill>
            <a:srgbClr val="FFFFFF"/>
          </a:solidFill>
          <a:ln>
            <a:solidFill>
              <a:srgbClr val="000000"/>
            </a:solidFill>
            <a:rou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40700" cy="3327400"/>
          </a:xfrm>
        </p:spPr>
        <p:txBody>
          <a:bodyPr>
            <a:normAutofit/>
          </a:bodyPr>
          <a:lstStyle/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>
                <a:solidFill>
                  <a:schemeClr val="accent3"/>
                </a:solidFill>
              </a:rPr>
              <a:t>13.</a:t>
            </a:r>
            <a:r>
              <a:rPr lang="ru-RU" b="1" dirty="0"/>
              <a:t>Высота звука</a:t>
            </a:r>
            <a:r>
              <a:rPr lang="ru-RU" dirty="0"/>
              <a:t> зависит от частоты колебаний: чем &gt; </a:t>
            </a:r>
            <a:r>
              <a:rPr lang="el-GR" dirty="0"/>
              <a:t>ν</a:t>
            </a:r>
            <a:r>
              <a:rPr lang="ru-RU" dirty="0"/>
              <a:t>, тем выше звук. </a:t>
            </a:r>
            <a:br>
              <a:rPr lang="ru-RU" dirty="0"/>
            </a:br>
            <a:r>
              <a:rPr lang="ru-RU" dirty="0"/>
              <a:t>      </a:t>
            </a:r>
            <a:r>
              <a:rPr lang="ru-RU" b="1" dirty="0"/>
              <a:t>Тембр звука </a:t>
            </a:r>
            <a:r>
              <a:rPr lang="ru-RU" dirty="0"/>
              <a:t>позволяет различать два звука одинаковой высоты и громкости, издаваемых различными инструментами. </a:t>
            </a:r>
          </a:p>
        </p:txBody>
      </p:sp>
      <p:pic>
        <p:nvPicPr>
          <p:cNvPr id="28676" name="Рисунок 3" descr="pictu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25" y="3214688"/>
            <a:ext cx="5372100" cy="30718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357313"/>
            <a:ext cx="8183562" cy="4187825"/>
          </a:xfrm>
        </p:spPr>
        <p:txBody>
          <a:bodyPr>
            <a:normAutofit/>
          </a:bodyPr>
          <a:lstStyle/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200" dirty="0">
                <a:solidFill>
                  <a:schemeClr val="accent3"/>
                </a:solidFill>
              </a:rPr>
              <a:t>14.</a:t>
            </a:r>
            <a:r>
              <a:rPr lang="ru-RU" sz="3200" dirty="0"/>
              <a:t>Источником голоса человека и многих животных являются голосовые связки – своеобразные струны. Под действием воздушной струи, идущей из лёгких, голосовые связки колеблются и издают слабый звук.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28675" name="Содержимое 6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2772" name="Прямоугольник 7"/>
          <p:cNvSpPr>
            <a:spLocks noChangeArrowheads="1"/>
          </p:cNvSpPr>
          <p:nvPr/>
        </p:nvSpPr>
        <p:spPr bwMode="auto">
          <a:xfrm>
            <a:off x="1143000" y="500063"/>
            <a:ext cx="7429500" cy="569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Verdana" pitchFamily="34" charset="0"/>
              </a:rPr>
              <a:t>Механические колебания, происходящие с частотой более 20 000 Гц, называются ультразвуковыми, а с частотой менее 20 Гц – инфразвуковыми. Ультразвуки и инфразвуки не воспринимаются человеческим ухом, т.е. мы просто не слышим их. Ультразвуки излучают и воспринимают живые существа на суше, в воздухе и в воде и используют для своих «переговоров». </a:t>
            </a:r>
          </a:p>
        </p:txBody>
      </p:sp>
      <p:pic>
        <p:nvPicPr>
          <p:cNvPr id="5" name="_coas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5" y="5715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1844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277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500" y="571500"/>
            <a:ext cx="4854575" cy="5684838"/>
          </a:xfrm>
        </p:spPr>
        <p:txBody>
          <a:bodyPr>
            <a:normAutofit/>
          </a:bodyPr>
          <a:lstStyle/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solidFill>
                  <a:schemeClr val="accent3"/>
                </a:solidFill>
              </a:rPr>
              <a:t>1.</a:t>
            </a:r>
            <a:r>
              <a:rPr lang="ru-RU" dirty="0"/>
              <a:t>Собаки, воспринимают ультразвуки с частотой до 40 кГц. Этим пользуются дрессировщики, чтобы подавать собаке команды, не слышимые людьми.</a:t>
            </a:r>
          </a:p>
        </p:txBody>
      </p:sp>
      <p:pic>
        <p:nvPicPr>
          <p:cNvPr id="33796" name="Рисунок 3" descr="F:\animals-7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0" y="500063"/>
            <a:ext cx="2863850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Рисунок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5" y="3214688"/>
            <a:ext cx="34861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143000"/>
            <a:ext cx="5211762" cy="5470525"/>
          </a:xfrm>
        </p:spPr>
        <p:txBody>
          <a:bodyPr>
            <a:normAutofit/>
          </a:bodyPr>
          <a:lstStyle/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solidFill>
                  <a:schemeClr val="accent3"/>
                </a:solidFill>
              </a:rPr>
              <a:t>2.</a:t>
            </a:r>
            <a:r>
              <a:rPr lang="ru-RU" dirty="0"/>
              <a:t>Крохотные веслоногие рачки создают ультразвуковые волны, потирая лапку о лапку. Установленные в море приёмники ультразвука обнаруживают его при появлении «плавающих островов» планктона.        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34820" name="Рисунок 3" descr="F:\1273752978_4417_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63" y="1214438"/>
            <a:ext cx="2855912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212137" cy="5541963"/>
          </a:xfrm>
        </p:spPr>
        <p:txBody>
          <a:bodyPr>
            <a:normAutofit/>
          </a:bodyPr>
          <a:lstStyle/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solidFill>
                  <a:schemeClr val="accent3"/>
                </a:solidFill>
              </a:rPr>
              <a:t>3.</a:t>
            </a:r>
            <a:r>
              <a:rPr lang="ru-RU" dirty="0"/>
              <a:t>Летучие мыши способны издавать и воспринимать ультразвуковые колебания. Излучённые самой мышью ультразвуковые волны отражаются от препятствий и от различных насекомых и улавливаются мышью (у летучих мышей большие уши). По тому, оттуда пришла отражённая волна, мышь автоматически оценивает, в каком направлении от неё находится препятствие. Это позволяет ей отлично ориентироваться и находить добычу.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36867" name="Содержимое 3" descr="Мышь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8625" y="1071563"/>
            <a:ext cx="4500563" cy="4286250"/>
          </a:xfrm>
        </p:spPr>
      </p:pic>
      <p:pic>
        <p:nvPicPr>
          <p:cNvPr id="36868" name="Рисунок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0" y="1071563"/>
            <a:ext cx="3022600" cy="435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>
            <a:normAutofit/>
          </a:bodyPr>
          <a:lstStyle/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solidFill>
                  <a:schemeClr val="accent3"/>
                </a:solidFill>
              </a:rPr>
              <a:t>3.</a:t>
            </a:r>
            <a:r>
              <a:rPr lang="ru-RU" dirty="0"/>
              <a:t>Подобным образом пользуются ультразвуком дельфины, глубоководные рыбы и некоторые другие живые существа.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37892" name="Рисунок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2428875"/>
            <a:ext cx="4143375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Рисунок 4" descr="F:\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5" y="2428875"/>
            <a:ext cx="4214813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5399088"/>
          </a:xfrm>
        </p:spPr>
        <p:txBody>
          <a:bodyPr>
            <a:normAutofit fontScale="92500" lnSpcReduction="10000"/>
          </a:bodyPr>
          <a:lstStyle/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200" dirty="0">
                <a:solidFill>
                  <a:schemeClr val="accent3"/>
                </a:solidFill>
              </a:rPr>
              <a:t>4.</a:t>
            </a:r>
            <a:r>
              <a:rPr lang="ru-RU" sz="3200" dirty="0"/>
              <a:t> Ультразвуковые волны обладают всеми свойствами звуковых волн: </a:t>
            </a:r>
            <a:r>
              <a:rPr lang="ru-RU" sz="3200" b="1" dirty="0"/>
              <a:t>распространение, отражение, преломление, поглощение, интерференция, обладают большой проникающей способностью.</a:t>
            </a:r>
            <a:r>
              <a:rPr lang="ru-RU" sz="3200" dirty="0"/>
              <a:t> Применяются  ультразвуковые волны </a:t>
            </a:r>
            <a:r>
              <a:rPr lang="ru-RU" sz="3200" b="1" dirty="0"/>
              <a:t>в </a:t>
            </a:r>
            <a:r>
              <a:rPr lang="ru-RU" sz="3200" b="1" dirty="0" err="1"/>
              <a:t>эхолокации</a:t>
            </a:r>
            <a:r>
              <a:rPr lang="ru-RU" sz="3200" b="1" dirty="0"/>
              <a:t>, дефектоскопии, медицине (УЗИ внутренних органов – диагностика и лечение).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283575" cy="6042025"/>
          </a:xfrm>
        </p:spPr>
        <p:txBody>
          <a:bodyPr>
            <a:normAutofit fontScale="92500" lnSpcReduction="20000"/>
          </a:bodyPr>
          <a:lstStyle/>
          <a:p>
            <a:pPr marL="265176" indent="-265176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/>
              <a:t>    Вопросы для работы в парах: </a:t>
            </a:r>
            <a:endParaRPr lang="ru-RU" dirty="0"/>
          </a:p>
          <a:p>
            <a:pPr marL="514350" indent="-51435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solidFill>
                  <a:srgbClr val="0070C0"/>
                </a:solidFill>
              </a:rPr>
              <a:t>1.</a:t>
            </a:r>
            <a:r>
              <a:rPr lang="ru-RU" dirty="0"/>
              <a:t>Может ли звук распространяться в газах, жидкостях, в твёрдых телах, в вакууме? Приведите примеры.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solidFill>
                  <a:srgbClr val="0070C0"/>
                </a:solidFill>
              </a:rPr>
              <a:t>2.</a:t>
            </a:r>
            <a:r>
              <a:rPr lang="ru-RU" dirty="0"/>
              <a:t>Может ли звук сильного взрыва на Луне быть слышен на Земле? Ответ обоснуйте.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solidFill>
                  <a:srgbClr val="0070C0"/>
                </a:solidFill>
              </a:rPr>
              <a:t>3.</a:t>
            </a:r>
            <a:r>
              <a:rPr lang="ru-RU" dirty="0"/>
              <a:t>Какую волну – продольную или поперечную – представляет собой звук, распространяющийся в воздухе? В воде?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solidFill>
                  <a:srgbClr val="0070C0"/>
                </a:solidFill>
              </a:rPr>
              <a:t>4.</a:t>
            </a:r>
            <a:r>
              <a:rPr lang="ru-RU" dirty="0"/>
              <a:t>Приведите пример, показывающий, что звуковая волна распространяется не мгновенно, а с определённой скоростью? 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solidFill>
                  <a:srgbClr val="0070C0"/>
                </a:solidFill>
              </a:rPr>
              <a:t>5.</a:t>
            </a:r>
            <a:r>
              <a:rPr lang="ru-RU" dirty="0"/>
              <a:t>В каком веке и как была измерена скорость звука в воздухе?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solidFill>
                  <a:srgbClr val="0070C0"/>
                </a:solidFill>
              </a:rPr>
              <a:t>6.</a:t>
            </a:r>
            <a:r>
              <a:rPr lang="ru-RU" dirty="0"/>
              <a:t>Чему равна скорость распространения звука в воздухе при 20 </a:t>
            </a:r>
            <a:r>
              <a:rPr lang="ru-RU" baseline="30000" dirty="0"/>
              <a:t>0</a:t>
            </a:r>
            <a:r>
              <a:rPr lang="ru-RU" dirty="0"/>
              <a:t>С? 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solidFill>
                  <a:srgbClr val="0070C0"/>
                </a:solidFill>
              </a:rPr>
              <a:t>7.</a:t>
            </a:r>
            <a:r>
              <a:rPr lang="ru-RU" dirty="0"/>
              <a:t>В результате чего образуется эхо?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ru-RU" dirty="0"/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283575" cy="5399088"/>
          </a:xfrm>
        </p:spPr>
        <p:txBody>
          <a:bodyPr>
            <a:normAutofit fontScale="85000" lnSpcReduction="20000"/>
          </a:bodyPr>
          <a:lstStyle/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solidFill>
                  <a:schemeClr val="accent3"/>
                </a:solidFill>
              </a:rPr>
              <a:t>5.</a:t>
            </a:r>
            <a:r>
              <a:rPr lang="ru-RU" b="1" dirty="0"/>
              <a:t>Эхолокация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/>
              <a:t> ультразвуковую волну можно получить в заданном направлении, т.к. узкий параллельный пучок ультразвуковых волн в процессе распространения очень мало расширяется. 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/>
              <a:t> Направленные узкие пучки ультразвука применяются, в частности, для измерения глубины моря. Для этой цели на дне судна помещают излучатель и приемник ультразвука.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/>
              <a:t> Излучатель дает короткие сигналы, которые посылаются по направлению ко дну. При этом время отправления каждого сигнала регистрируется прибором. Отражаясь от дна моря, ультразвуковой сигнал через некоторое время достигает приемника. 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40963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212137" cy="539908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/>
              <a:t> Момент приема сигнала тоже регистрируется. Таким образом, за время t, которое проходит с момента отправления сигнала до момента его приема, сигнал, распространяющийся со скоростью v, проходит путь, равный удвоенной глубине моря, т.е. 2h: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/>
              <a:t> Отсюда легко вычислить глубину моря: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b="1"/>
              <a:t>2</a:t>
            </a:r>
            <a:r>
              <a:rPr lang="en-US" b="1"/>
              <a:t>h</a:t>
            </a:r>
            <a:r>
              <a:rPr lang="ru-RU" b="1"/>
              <a:t>=</a:t>
            </a:r>
            <a:r>
              <a:rPr lang="en-US" b="1"/>
              <a:t>vt</a:t>
            </a:r>
            <a:r>
              <a:rPr lang="ru-RU" b="1"/>
              <a:t>,   </a:t>
            </a:r>
            <a:r>
              <a:rPr lang="en-US" b="1"/>
              <a:t>h</a:t>
            </a:r>
            <a:r>
              <a:rPr lang="ru-RU" b="1"/>
              <a:t>=</a:t>
            </a:r>
            <a:r>
              <a:rPr lang="en-US" b="1"/>
              <a:t>vt</a:t>
            </a:r>
            <a:r>
              <a:rPr lang="ru-RU" b="1"/>
              <a:t>/2</a:t>
            </a:r>
            <a:endParaRPr lang="ru-RU"/>
          </a:p>
          <a:p>
            <a:pPr eaLnBrk="1" hangingPunct="1">
              <a:buFont typeface="Wingdings 2" pitchFamily="18" charset="2"/>
              <a:buNone/>
            </a:pPr>
            <a:r>
              <a:rPr lang="ru-RU"/>
              <a:t> Описанный метод определения расстояния до объекта называется эхолокацией.</a:t>
            </a:r>
          </a:p>
          <a:p>
            <a:pPr eaLnBrk="1" hangingPunct="1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41987" name="Содержимое 3" descr="C:\Documents and Settings\2011\Рабочий стол\SAM_027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212137" cy="5327650"/>
          </a:xfrm>
        </p:spPr>
        <p:txBody>
          <a:bodyPr>
            <a:normAutofit fontScale="92500" lnSpcReduction="20000"/>
          </a:bodyPr>
          <a:lstStyle/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>
                <a:solidFill>
                  <a:schemeClr val="accent3"/>
                </a:solidFill>
              </a:rPr>
              <a:t>6.</a:t>
            </a:r>
            <a:r>
              <a:rPr lang="ru-RU" b="1" dirty="0"/>
              <a:t>Ультразвуковая дефектоскопия</a:t>
            </a:r>
            <a:endParaRPr lang="ru-RU" dirty="0"/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/>
              <a:t> 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/>
              <a:t>Ультразвук применяется для обнаружения в литых деталях различных дефектов: трещин, воздушных полостей и т.д. Этот метод называется ультразвуковой дефектоскопией. Он заключается в том, что на исследуемую деталь направляется поток коротких ультразвуковых сигналов, которые отражаются от находящихся внутри нее неоднородностей и, возвращаясь, попадают в приемник. В тех местах, где дефектов нет, сигналы проходят сквозь деталь без существенного отражения и соответственно не регистрируются приемником.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44035" name="Содержимое 3" descr="C:\Documents and Settings\2011\Рабочий стол\SAM_028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40963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eaLnBrk="1" hangingPunct="1"/>
            <a:endParaRPr lang="ru-RU"/>
          </a:p>
        </p:txBody>
      </p:sp>
      <p:pic>
        <p:nvPicPr>
          <p:cNvPr id="45060" name="Picture 2" descr="F:\73064_w640_h640_defektoskop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283575" cy="5541963"/>
          </a:xfrm>
        </p:spPr>
        <p:txBody>
          <a:bodyPr>
            <a:normAutofit fontScale="92500" lnSpcReduction="10000"/>
          </a:bodyPr>
          <a:lstStyle/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/>
              <a:t>  Ультразвук широко используется в медицине для постановки диагноза и лечения некоторых заболеваний. Диагностические ультразвуковые исследования (УЗИ) позволяют без хирургического вмешательства распознать патологические изменения органов и тканей. Эти исследования основаны на свойстве ультразвуковых волн с частотой от 0,5 до 15 МГц проходить через ткани организма, частично отражаясь от всех поверхностей, представляющих собой границы  тканей разного состава и плотности. 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47107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539908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/>
              <a:t> </a:t>
            </a:r>
            <a:r>
              <a:rPr lang="ru-RU" sz="3200" b="1"/>
              <a:t>Ультразвуковая терапия </a:t>
            </a:r>
            <a:r>
              <a:rPr lang="ru-RU" sz="3200"/>
              <a:t>основана на том, что ультразвуковые волны определённых частот оказывают </a:t>
            </a:r>
            <a:r>
              <a:rPr lang="ru-RU" sz="3200" b="1"/>
              <a:t>механическое, тепловое, физико-химическое воздействие на ткани</a:t>
            </a:r>
            <a:r>
              <a:rPr lang="ru-RU" sz="3200"/>
              <a:t>, в результате чего в организме активизируются обменные процессы и реакции иммунитета.</a:t>
            </a:r>
          </a:p>
          <a:p>
            <a:pPr eaLnBrk="1" hangingPunct="1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44035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eaLnBrk="1" hangingPunct="1"/>
            <a:endParaRPr lang="ru-RU"/>
          </a:p>
        </p:txBody>
      </p:sp>
      <p:pic>
        <p:nvPicPr>
          <p:cNvPr id="48132" name="Picture 2" descr="F:\16%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1285875"/>
            <a:ext cx="4803775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3" name="Picture 3" descr="F:\img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1285875"/>
            <a:ext cx="4425950" cy="377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45059" name="Содержимое 3"/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-142875"/>
            <a:ext cx="9144000" cy="7000875"/>
          </a:xfrm>
        </p:spPr>
      </p:pic>
      <p:sp>
        <p:nvSpPr>
          <p:cNvPr id="50180" name="Прямоугольник 4"/>
          <p:cNvSpPr>
            <a:spLocks noChangeArrowheads="1"/>
          </p:cNvSpPr>
          <p:nvPr/>
        </p:nvSpPr>
        <p:spPr bwMode="auto">
          <a:xfrm>
            <a:off x="1428750" y="1500188"/>
            <a:ext cx="6429375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Verdana" pitchFamily="34" charset="0"/>
              </a:rPr>
              <a:t>Инфразвук иногда порождается морем, в этом случае его называют «голос моря» образуется он обычно во время шторма в результате периодических сжатий и разрежений воды.</a:t>
            </a:r>
          </a:p>
        </p:txBody>
      </p:sp>
      <p:pic>
        <p:nvPicPr>
          <p:cNvPr id="6" name="_coas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" y="60007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1844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5018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500" y="357188"/>
            <a:ext cx="7929563" cy="5572125"/>
          </a:xfrm>
        </p:spPr>
        <p:txBody>
          <a:bodyPr>
            <a:normAutofit fontScale="92500" lnSpcReduction="10000"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solidFill>
                  <a:srgbClr val="0070C0"/>
                </a:solidFill>
              </a:rPr>
              <a:t>8.</a:t>
            </a:r>
            <a:r>
              <a:rPr lang="ru-RU" dirty="0"/>
              <a:t>Почему эхо не возникает в маленькой, заполненной мебелью комнате, но возникает в большом полупустом зале?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solidFill>
                  <a:srgbClr val="0070C0"/>
                </a:solidFill>
              </a:rPr>
              <a:t>9.</a:t>
            </a:r>
            <a:r>
              <a:rPr lang="ru-RU" dirty="0"/>
              <a:t>Приведите примеры проявления звукового резонанса?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solidFill>
                  <a:srgbClr val="0070C0"/>
                </a:solidFill>
              </a:rPr>
              <a:t>10.</a:t>
            </a:r>
            <a:r>
              <a:rPr lang="ru-RU" dirty="0"/>
              <a:t>Для чего камертоны устанавливают на резонаторных ящиках?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solidFill>
                  <a:srgbClr val="0070C0"/>
                </a:solidFill>
              </a:rPr>
              <a:t>11.</a:t>
            </a:r>
            <a:r>
              <a:rPr lang="ru-RU" dirty="0"/>
              <a:t>Каково назначение резонаторов, применяемых в музыкальных инструментах?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solidFill>
                  <a:srgbClr val="0070C0"/>
                </a:solidFill>
              </a:rPr>
              <a:t>12.</a:t>
            </a:r>
            <a:r>
              <a:rPr lang="ru-RU" dirty="0"/>
              <a:t>От чего зависит громкость звука?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solidFill>
                  <a:srgbClr val="0070C0"/>
                </a:solidFill>
              </a:rPr>
              <a:t>13.</a:t>
            </a:r>
            <a:r>
              <a:rPr lang="ru-RU" dirty="0"/>
              <a:t>От чего зависит высота звука?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solidFill>
                  <a:srgbClr val="0070C0"/>
                </a:solidFill>
              </a:rPr>
              <a:t>14.</a:t>
            </a:r>
            <a:r>
              <a:rPr lang="ru-RU" dirty="0"/>
              <a:t>Что является источником голоса человека?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51203" name="Содержимое 2"/>
          <p:cNvSpPr>
            <a:spLocks noGrp="1"/>
          </p:cNvSpPr>
          <p:nvPr>
            <p:ph idx="1"/>
          </p:nvPr>
        </p:nvSpPr>
        <p:spPr>
          <a:xfrm>
            <a:off x="571500" y="1214438"/>
            <a:ext cx="8183563" cy="41878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3600"/>
              <a:t> Инфразвуковая волна обладает теми же свойствами, что и ультразвуковая, т.е. распространение, поглощение, отражение, преломление, интерференция.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52227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5140325" cy="60420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/>
              <a:t>Инфразвуковая волна распространяется в воде в 5 раз быстрее, чем в воздухе. Поэтому медузы, ракообразные, морские блохи и другие, способные воспринимать «голос моря» задолго до наступления шторма чувствуют его приближение.</a:t>
            </a:r>
          </a:p>
          <a:p>
            <a:pPr eaLnBrk="1" hangingPunct="1">
              <a:buFont typeface="Wingdings 2" pitchFamily="18" charset="2"/>
              <a:buNone/>
            </a:pPr>
            <a:endParaRPr lang="ru-RU"/>
          </a:p>
        </p:txBody>
      </p:sp>
      <p:pic>
        <p:nvPicPr>
          <p:cNvPr id="52228" name="Рисунок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0" y="714375"/>
            <a:ext cx="3260725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53251" name="Содержимое 2"/>
          <p:cNvSpPr>
            <a:spLocks noGrp="1"/>
          </p:cNvSpPr>
          <p:nvPr>
            <p:ph idx="1"/>
          </p:nvPr>
        </p:nvSpPr>
        <p:spPr>
          <a:xfrm>
            <a:off x="571500" y="1500188"/>
            <a:ext cx="8183563" cy="41878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/>
              <a:t> </a:t>
            </a:r>
            <a:r>
              <a:rPr lang="ru-RU" sz="3600"/>
              <a:t>Инфразвук мало поглощается воздухом и водой, поэтому инфразвуковая волна распространяется на несколько сотен километров. Отсюда использование инфразвука.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428625"/>
            <a:ext cx="5426075" cy="5613400"/>
          </a:xfrm>
        </p:spPr>
        <p:txBody>
          <a:bodyPr>
            <a:normAutofit fontScale="92500" lnSpcReduction="20000"/>
          </a:bodyPr>
          <a:lstStyle/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3200" dirty="0"/>
              <a:t>SOS.   </a:t>
            </a:r>
            <a:endParaRPr lang="ru-RU" sz="3200" dirty="0"/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Голландское судно «Ураган </a:t>
            </a:r>
            <a:r>
              <a:rPr lang="ru-RU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Медан</a:t>
            </a: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», проходя Малаккский пролив, внезапно подало сигнал бедствия: три точки, три тире, три точки…Отчаянный призыв «SOS» раздавался в течение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минуты. 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Спасателям понадобилось немного времени, чтобы разыскать «Ураган </a:t>
            </a:r>
            <a:r>
              <a:rPr lang="ru-RU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Медан</a:t>
            </a: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». Никаких следов повреждения на судне не обнаружено. Но вся команда была мертва.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54276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63" y="714375"/>
            <a:ext cx="3095625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785813"/>
            <a:ext cx="8183563" cy="5399087"/>
          </a:xfrm>
        </p:spPr>
        <p:txBody>
          <a:bodyPr>
            <a:normAutofit/>
          </a:bodyPr>
          <a:lstStyle/>
          <a:p>
            <a:pPr marL="265176" indent="-265176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Инфразвуковое оружие.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Специфическое воздействие инфразвука на человека натолкнуло на мысль создать инфразвуковое оружие. Один из вариантов – возможность сооружения мобильных инфразвуковых «прожекторов», которые будут создавать в атмосфере акустические волны, способные повреждать зрение; вызывать тошноту, страх, смятение.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5399088"/>
          </a:xfrm>
        </p:spPr>
        <p:txBody>
          <a:bodyPr>
            <a:normAutofit lnSpcReduction="10000"/>
          </a:bodyPr>
          <a:lstStyle/>
          <a:p>
            <a:pPr marL="265176" indent="-265176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Собственные (резонансные) частоты некоторых частей тела человека.</a:t>
            </a:r>
          </a:p>
          <a:p>
            <a:pPr marL="265176" indent="-265176" eaLnBrk="1" fontAlgn="auto" hangingPunct="1">
              <a:spcAft>
                <a:spcPts val="0"/>
              </a:spcAft>
              <a:buFontTx/>
              <a:buNone/>
              <a:defRPr/>
            </a:pPr>
            <a:endParaRPr lang="ru-RU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65176" indent="-265176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20-30 Гц (резонанс головы) </a:t>
            </a:r>
          </a:p>
          <a:p>
            <a:pPr marL="265176" indent="-265176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4-6 Гц (резонанс сердца) </a:t>
            </a:r>
          </a:p>
          <a:p>
            <a:pPr marL="265176" indent="-265176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2-5 Гц (резонанс рук)</a:t>
            </a:r>
          </a:p>
          <a:p>
            <a:pPr marL="265176" indent="-265176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dirty="0"/>
              <a:t>40-100 Гц (резонанс глаз)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dirty="0"/>
              <a:t>0.5-13 Гц (резонанс вестибулярного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dirty="0"/>
              <a:t>аппарата)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dirty="0"/>
              <a:t>2-3 Гц (резонанс желудка)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dirty="0"/>
              <a:t>2-4 Гц (резонанс кишечника)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dirty="0"/>
              <a:t>6-8 Гц (резонанс почек) </a:t>
            </a:r>
            <a:br>
              <a:rPr lang="ru-RU" dirty="0"/>
            </a:br>
            <a:endParaRPr lang="ru-RU" dirty="0"/>
          </a:p>
          <a:p>
            <a:pPr marL="265176" indent="-265176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57347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283575" cy="297021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/>
              <a:t>  Применение инфразвука имеет большое значение в военном деле. Улавливая его приборами, весьма точно определяют место, откуда действует дальнобойная артиллерия.</a:t>
            </a:r>
          </a:p>
        </p:txBody>
      </p:sp>
      <p:pic>
        <p:nvPicPr>
          <p:cNvPr id="57348" name="Рисунок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75" y="2714625"/>
            <a:ext cx="4083050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56323" name="Содержимое 2"/>
          <p:cNvSpPr>
            <a:spLocks noGrp="1"/>
          </p:cNvSpPr>
          <p:nvPr>
            <p:ph idx="1"/>
          </p:nvPr>
        </p:nvSpPr>
        <p:spPr>
          <a:xfrm>
            <a:off x="571500" y="1785938"/>
            <a:ext cx="8183563" cy="41878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/>
              <a:t>  Используют инфразвук и в рыболовецком промысле. Рыболовецкие суда, оснащённые соответствующими приёмными установками, могут быстро находить стаи рыб, издающие инфразвук или отражающие его.</a:t>
            </a:r>
          </a:p>
          <a:p>
            <a:pPr eaLnBrk="1" hangingPunct="1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59395" name="Picture 2" descr="F:\pic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205913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3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40700" cy="5613400"/>
          </a:xfrm>
        </p:spPr>
        <p:txBody>
          <a:bodyPr>
            <a:normAutofit fontScale="32500" lnSpcReduction="20000"/>
          </a:bodyPr>
          <a:lstStyle/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51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b="1" dirty="0">
                <a:latin typeface="Times New Roman" pitchFamily="18" charset="0"/>
                <a:cs typeface="Times New Roman" pitchFamily="18" charset="0"/>
              </a:rPr>
              <a:t>Вопросы:</a:t>
            </a:r>
            <a:r>
              <a:rPr lang="ru-RU" sz="7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74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7400" dirty="0">
                <a:latin typeface="Times New Roman" pitchFamily="18" charset="0"/>
                <a:cs typeface="Times New Roman" pitchFamily="18" charset="0"/>
              </a:rPr>
              <a:t>1.Расскажите об источниках ультразвуковых волн.</a:t>
            </a:r>
          </a:p>
          <a:p>
            <a:pPr>
              <a:defRPr/>
            </a:pPr>
            <a:r>
              <a:rPr lang="ru-RU" sz="7400" b="1" dirty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7400" dirty="0">
                <a:latin typeface="Times New Roman" pitchFamily="18" charset="0"/>
                <a:cs typeface="Times New Roman" pitchFamily="18" charset="0"/>
              </a:rPr>
              <a:t>2. Расскажите о свойствах ультразвуковых волн.</a:t>
            </a:r>
          </a:p>
          <a:p>
            <a:pPr>
              <a:defRPr/>
            </a:pPr>
            <a:r>
              <a:rPr lang="ru-RU" sz="7400" dirty="0">
                <a:latin typeface="Times New Roman" pitchFamily="18" charset="0"/>
                <a:cs typeface="Times New Roman" pitchFamily="18" charset="0"/>
              </a:rPr>
              <a:t>       3. Расскажите о применении ультразвуковых волн.</a:t>
            </a:r>
          </a:p>
          <a:p>
            <a:pPr>
              <a:defRPr/>
            </a:pPr>
            <a:r>
              <a:rPr lang="ru-RU" sz="7400" b="1" dirty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7400" dirty="0">
                <a:latin typeface="Times New Roman" pitchFamily="18" charset="0"/>
                <a:cs typeface="Times New Roman" pitchFamily="18" charset="0"/>
              </a:rPr>
              <a:t>4.Расскажите об источниках инфразвуковых волн.</a:t>
            </a:r>
          </a:p>
          <a:p>
            <a:pPr>
              <a:defRPr/>
            </a:pPr>
            <a:r>
              <a:rPr lang="ru-RU" sz="7400" b="1" dirty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7400" dirty="0">
                <a:latin typeface="Times New Roman" pitchFamily="18" charset="0"/>
                <a:cs typeface="Times New Roman" pitchFamily="18" charset="0"/>
              </a:rPr>
              <a:t>5.Расскажите о свойствах инфразвуковых волн.</a:t>
            </a:r>
          </a:p>
          <a:p>
            <a:pPr>
              <a:defRPr/>
            </a:pPr>
            <a:r>
              <a:rPr lang="ru-RU" sz="7400" b="1" dirty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7400" dirty="0">
                <a:latin typeface="Times New Roman" pitchFamily="18" charset="0"/>
                <a:cs typeface="Times New Roman" pitchFamily="18" charset="0"/>
              </a:rPr>
              <a:t>6.Расскажите о применении инфразвуковых волн.</a:t>
            </a:r>
          </a:p>
          <a:p>
            <a:pPr>
              <a:defRPr/>
            </a:pPr>
            <a:r>
              <a:rPr lang="ru-RU" sz="7400" dirty="0">
                <a:latin typeface="Times New Roman" pitchFamily="18" charset="0"/>
                <a:cs typeface="Times New Roman" pitchFamily="18" charset="0"/>
              </a:rPr>
              <a:t>       7. Сравните свойства инфразвуковых, звуковых и ультразвуковых волн.</a:t>
            </a:r>
          </a:p>
          <a:p>
            <a:pPr>
              <a:defRPr/>
            </a:pPr>
            <a:r>
              <a:rPr lang="ru-RU" sz="7400" dirty="0">
                <a:latin typeface="Times New Roman" pitchFamily="18" charset="0"/>
                <a:cs typeface="Times New Roman" pitchFamily="18" charset="0"/>
              </a:rPr>
              <a:t>       8.Расскажите о применении ультразвуковых волн, </a:t>
            </a:r>
            <a:r>
              <a:rPr lang="ru-RU" sz="7400" dirty="0" err="1">
                <a:latin typeface="Times New Roman" pitchFamily="18" charset="0"/>
                <a:cs typeface="Times New Roman" pitchFamily="18" charset="0"/>
              </a:rPr>
              <a:t>основанноем</a:t>
            </a:r>
            <a:r>
              <a:rPr lang="ru-RU" sz="7400" dirty="0">
                <a:latin typeface="Times New Roman" pitchFamily="18" charset="0"/>
                <a:cs typeface="Times New Roman" pitchFamily="18" charset="0"/>
              </a:rPr>
              <a:t>  на проникающем  свойстве их.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sz="7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714375"/>
            <a:ext cx="5497512" cy="105092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>
                <a:solidFill>
                  <a:srgbClr val="0070C0"/>
                </a:solidFill>
              </a:rPr>
              <a:t>1.</a:t>
            </a:r>
            <a:r>
              <a:rPr lang="ru-RU" sz="2400" dirty="0">
                <a:solidFill>
                  <a:schemeClr val="accent1">
                    <a:tint val="88000"/>
                    <a:satMod val="150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endParaRPr lang="ru-RU" sz="2400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13315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857375" y="428625"/>
            <a:ext cx="4857750" cy="535781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14313"/>
            <a:ext cx="8501063" cy="5429250"/>
          </a:xfrm>
        </p:spPr>
        <p:txBody>
          <a:bodyPr/>
          <a:lstStyle/>
          <a:p>
            <a:pPr>
              <a:defRPr/>
            </a:pPr>
            <a:r>
              <a:rPr lang="ru-RU" sz="40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примере свойств и применения инфразвуковых, звуковых и ультразвуковых волн подтверждается один из законов диалектики – закон перехода количественных изменений в качественные: свойство ультразвука  (проникающая способность) используется в медицине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57347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lvl="1" eaLnBrk="1" hangingPunct="1"/>
            <a:endParaRPr lang="ru-RU"/>
          </a:p>
          <a:p>
            <a:pPr eaLnBrk="1" hangingPunct="1"/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0"/>
          <a:ext cx="9144000" cy="7481253"/>
        </p:xfrm>
        <a:graphic>
          <a:graphicData uri="http://schemas.openxmlformats.org/drawingml/2006/table">
            <a:tbl>
              <a:tblPr/>
              <a:tblGrid>
                <a:gridCol w="14287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0031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92893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989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Частота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Источники и приёмники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Свойства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Применение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868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Более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20 000 Гц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Собаки, </a:t>
                      </a:r>
                      <a:r>
                        <a:rPr kumimoji="0" lang="ru-RU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летучие мыши, веслоногие рачки, «плавающие острова» планктона, мотыльки, рыбы, дельфины, киты, специальные ультразвуковые излучатели и приёмники.</a:t>
                      </a:r>
                      <a:endParaRPr kumimoji="0" lang="ru-RU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распространение, отражение, преломление, поглощение, интерференция, обладают большой проникающей способностью, оказывают механическое, тепловое, физико-химическое воздействие на ткани. </a:t>
                      </a:r>
                      <a:endParaRPr kumimoji="0" lang="ru-RU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Применяются  ультразвуковые волны в эхолокации, дефектоскопии, медицине (УЗИ внутренних органов – диагностика и лечение). </a:t>
                      </a:r>
                    </a:p>
                  </a:txBody>
                  <a:tcPr marL="114300" marR="11430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357188"/>
          <a:ext cx="9144001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58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7176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85752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42886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77429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Частота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Источники и приёмники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Свойства</a:t>
                      </a:r>
                      <a:r>
                        <a:rPr lang="ru-RU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Применение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083710"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Менее</a:t>
                      </a:r>
                      <a:r>
                        <a:rPr lang="ru-RU" sz="2400" baseline="0" dirty="0">
                          <a:solidFill>
                            <a:schemeClr val="tx1"/>
                          </a:solidFill>
                        </a:rPr>
                        <a:t> 20 Гц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2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«Шум моря», медузы,  ракообразные, морские блохи и другие, способные воспринимать «голос моря» специальные излучатели и приёмники инфразвука.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2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распространение, отражение, преломление, поглощение, интерференция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военном деле,  в рыболовецком промысле</a:t>
                      </a:r>
                      <a:r>
                        <a:rPr kumimoji="0" lang="ru-RU" sz="20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– возможность сооружения мобильных инфразвуковых «прожекторов», которые   способные повреждать зрение, вызывать тошноту, страх, смятение.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62467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b="1" dirty="0"/>
              <a:t> Домашнее задание:</a:t>
            </a:r>
          </a:p>
          <a:p>
            <a:r>
              <a:rPr lang="ru-RU" dirty="0"/>
              <a:t>1.Записи в тетрадях – рассказы по таблице.</a:t>
            </a:r>
          </a:p>
          <a:p>
            <a:r>
              <a:rPr lang="ru-RU" dirty="0"/>
              <a:t>2.Учебник 2015г.(пар.41)</a:t>
            </a:r>
          </a:p>
          <a:p>
            <a:r>
              <a:rPr lang="ru-RU" dirty="0"/>
              <a:t>3.Творческое задание. Найдите в интернете видеоролики и видеофильмы об ультразвуковых и инфразвуковых волнах. Ваша работа будет храниться в школьной медиатеке.</a:t>
            </a:r>
          </a:p>
          <a:p>
            <a:r>
              <a:rPr lang="ru-RU" b="1" dirty="0"/>
              <a:t> </a:t>
            </a:r>
            <a:endParaRPr lang="ru-RU" dirty="0"/>
          </a:p>
          <a:p>
            <a:pPr eaLnBrk="1" hangingPunct="1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1214438"/>
            <a:ext cx="8183562" cy="4187825"/>
          </a:xfrm>
        </p:spPr>
        <p:txBody>
          <a:bodyPr>
            <a:normAutofit fontScale="85000" lnSpcReduction="10000"/>
          </a:bodyPr>
          <a:lstStyle/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solidFill>
                  <a:srgbClr val="0070C0"/>
                </a:solidFill>
              </a:rPr>
              <a:t>1.</a:t>
            </a:r>
            <a:r>
              <a:rPr lang="ru-RU" dirty="0"/>
              <a:t>Звук распространяется во всех упругих телах – твёрдых, жидких и газообразных, но не может распространяться в безвоздушном пространстве. Звук распространяется в воде. Примеры: рыбы слышат шаги и голоса людей на берегу, это хорошо известно рыболовам. Топот копыт передаётся по Земле и по воздуху. Опыт, под колокол воздушного насоса помещают будильник и заводят его. Затем начинают откачивать воздух насосом. По мере разрежения воздуха звук становится всё слабее и слабее, а потом совсем исчезает.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571750"/>
            <a:ext cx="8183562" cy="24288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571500" y="1428750"/>
            <a:ext cx="3640138" cy="41878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>
                <a:solidFill>
                  <a:srgbClr val="0070C0"/>
                </a:solidFill>
              </a:rPr>
              <a:t>2.</a:t>
            </a:r>
            <a:r>
              <a:rPr lang="ru-RU"/>
              <a:t> Звук сильного взрыва на Луне быть не слышен на Земле, так как на Луне нет атмосферы. </a:t>
            </a:r>
            <a:endParaRPr lang="ru-RU">
              <a:solidFill>
                <a:srgbClr val="0070C0"/>
              </a:solidFill>
            </a:endParaRPr>
          </a:p>
        </p:txBody>
      </p:sp>
      <p:pic>
        <p:nvPicPr>
          <p:cNvPr id="15364" name="Рисунок 3" descr="C:\Users\Максим\Desktop\untitled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285875"/>
            <a:ext cx="3857625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2786063"/>
            <a:ext cx="8183562" cy="32496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38" y="1214438"/>
            <a:ext cx="4211637" cy="4184650"/>
          </a:xfrm>
        </p:spPr>
        <p:txBody>
          <a:bodyPr>
            <a:normAutofit/>
          </a:bodyPr>
          <a:lstStyle/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solidFill>
                  <a:schemeClr val="accent3"/>
                </a:solidFill>
              </a:rPr>
              <a:t>3.</a:t>
            </a:r>
            <a:r>
              <a:rPr lang="ru-RU" dirty="0"/>
              <a:t>Звук, распространяющийся в воздухе и в воде, представляет собой продольную волну. </a:t>
            </a:r>
          </a:p>
        </p:txBody>
      </p:sp>
      <p:pic>
        <p:nvPicPr>
          <p:cNvPr id="16388" name="Рисунок 3" descr="C:\Users\Максим\Desktop\IMG_18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88" y="1143000"/>
            <a:ext cx="3768725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928688"/>
            <a:ext cx="4283075" cy="5399087"/>
          </a:xfrm>
        </p:spPr>
        <p:txBody>
          <a:bodyPr>
            <a:normAutofit/>
          </a:bodyPr>
          <a:lstStyle/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solidFill>
                  <a:schemeClr val="accent3"/>
                </a:solidFill>
              </a:rPr>
              <a:t>4.</a:t>
            </a:r>
            <a:r>
              <a:rPr lang="ru-RU" dirty="0"/>
              <a:t>Во время грозы мы сперва видим молнию и только через некоторое время слышим гром, так как скорость света 30 000км/с, а скорость звука в воздухе 343 м/с. </a:t>
            </a:r>
          </a:p>
        </p:txBody>
      </p:sp>
      <p:pic>
        <p:nvPicPr>
          <p:cNvPr id="17412" name="Рисунок 3" descr="C:\Users\Максим\Desktop\12209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8" y="1428750"/>
            <a:ext cx="43307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266</TotalTime>
  <Words>1800</Words>
  <Application>Microsoft Office PowerPoint</Application>
  <PresentationFormat>Экран (4:3)</PresentationFormat>
  <Paragraphs>114</Paragraphs>
  <Slides>53</Slides>
  <Notes>1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53</vt:i4>
      </vt:variant>
    </vt:vector>
  </HeadingPairs>
  <TitlesOfParts>
    <vt:vector size="54" baseType="lpstr">
      <vt:lpstr>Аспект</vt:lpstr>
      <vt:lpstr>Слайд 1</vt:lpstr>
      <vt:lpstr>Слайд 2</vt:lpstr>
      <vt:lpstr>Слайд 3</vt:lpstr>
      <vt:lpstr>Слайд 4</vt:lpstr>
      <vt:lpstr>1. 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12.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На примере свойств и применения инфразвуковых, звуковых и ультразвуковых волн подтверждается один из законов диалектики – закон перехода количественных изменений в качественные: свойство ультразвука  (проникающая способность) используется в медицине.</vt:lpstr>
      <vt:lpstr>Слайд 51</vt:lpstr>
      <vt:lpstr>Слайд 52</vt:lpstr>
      <vt:lpstr>Слайд 53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общеобразовательное учреждение  средняя общеобразовательная  школа №39</dc:title>
  <dc:creator>2011</dc:creator>
  <cp:lastModifiedBy>GMR</cp:lastModifiedBy>
  <cp:revision>50</cp:revision>
  <dcterms:created xsi:type="dcterms:W3CDTF">2012-01-22T07:53:49Z</dcterms:created>
  <dcterms:modified xsi:type="dcterms:W3CDTF">2025-11-24T14:48:28Z</dcterms:modified>
</cp:coreProperties>
</file>