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83" r:id="rId3"/>
    <p:sldId id="285" r:id="rId4"/>
    <p:sldId id="286" r:id="rId5"/>
    <p:sldId id="266" r:id="rId6"/>
    <p:sldId id="287" r:id="rId7"/>
    <p:sldId id="268" r:id="rId8"/>
    <p:sldId id="265" r:id="rId9"/>
    <p:sldId id="288" r:id="rId10"/>
    <p:sldId id="271" r:id="rId11"/>
    <p:sldId id="270" r:id="rId12"/>
    <p:sldId id="264" r:id="rId13"/>
    <p:sldId id="269" r:id="rId14"/>
    <p:sldId id="281" r:id="rId15"/>
    <p:sldId id="290" r:id="rId1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375" autoAdjust="0"/>
    <p:restoredTop sz="94660"/>
  </p:normalViewPr>
  <p:slideViewPr>
    <p:cSldViewPr snapToGrid="0">
      <p:cViewPr varScale="1">
        <p:scale>
          <a:sx n="72" d="100"/>
          <a:sy n="72" d="100"/>
        </p:scale>
        <p:origin x="72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AB9401-593C-4DBB-9A11-CAFF3AC81960}" type="datetimeFigureOut">
              <a:rPr lang="ru-RU" smtClean="0"/>
              <a:t>04.02.2025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F28E94-B0D8-419C-B138-3C4A584CED9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84706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AB9401-593C-4DBB-9A11-CAFF3AC81960}" type="datetimeFigureOut">
              <a:rPr lang="ru-RU" smtClean="0"/>
              <a:t>04.02.2025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F28E94-B0D8-419C-B138-3C4A584CED9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60110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AB9401-593C-4DBB-9A11-CAFF3AC81960}" type="datetimeFigureOut">
              <a:rPr lang="ru-RU" smtClean="0"/>
              <a:t>04.02.2025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F28E94-B0D8-419C-B138-3C4A584CED9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60540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AB9401-593C-4DBB-9A11-CAFF3AC81960}" type="datetimeFigureOut">
              <a:rPr lang="ru-RU" smtClean="0"/>
              <a:t>04.02.2025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F28E94-B0D8-419C-B138-3C4A584CED9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82756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AB9401-593C-4DBB-9A11-CAFF3AC81960}" type="datetimeFigureOut">
              <a:rPr lang="ru-RU" smtClean="0"/>
              <a:t>04.02.2025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F28E94-B0D8-419C-B138-3C4A584CED9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02043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AB9401-593C-4DBB-9A11-CAFF3AC81960}" type="datetimeFigureOut">
              <a:rPr lang="ru-RU" smtClean="0"/>
              <a:t>04.02.2025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F28E94-B0D8-419C-B138-3C4A584CED9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31972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AB9401-593C-4DBB-9A11-CAFF3AC81960}" type="datetimeFigureOut">
              <a:rPr lang="ru-RU" smtClean="0"/>
              <a:t>04.02.2025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F28E94-B0D8-419C-B138-3C4A584CED9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73714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AB9401-593C-4DBB-9A11-CAFF3AC81960}" type="datetimeFigureOut">
              <a:rPr lang="ru-RU" smtClean="0"/>
              <a:t>04.02.2025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F28E94-B0D8-419C-B138-3C4A584CED9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76255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AB9401-593C-4DBB-9A11-CAFF3AC81960}" type="datetimeFigureOut">
              <a:rPr lang="ru-RU" smtClean="0"/>
              <a:t>04.02.2025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F28E94-B0D8-419C-B138-3C4A584CED9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8992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AB9401-593C-4DBB-9A11-CAFF3AC81960}" type="datetimeFigureOut">
              <a:rPr lang="ru-RU" smtClean="0"/>
              <a:t>04.02.2025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F28E94-B0D8-419C-B138-3C4A584CED9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7762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AB9401-593C-4DBB-9A11-CAFF3AC81960}" type="datetimeFigureOut">
              <a:rPr lang="ru-RU" smtClean="0"/>
              <a:t>04.02.2025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F28E94-B0D8-419C-B138-3C4A584CED9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33016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AB9401-593C-4DBB-9A11-CAFF3AC81960}" type="datetimeFigureOut">
              <a:rPr lang="ru-RU" smtClean="0"/>
              <a:t>04.02.2025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F28E94-B0D8-419C-B138-3C4A584CED9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65216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8" name="Picture 10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F2C47AE-D1F3-4456-AC8E-32F655F35D7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574" y="1921565"/>
            <a:ext cx="5976730" cy="4936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422418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85344" y="0"/>
            <a:ext cx="12106656" cy="38258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4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Спишите предложение, поставив </a:t>
            </a:r>
            <a:r>
              <a:rPr lang="ru-RU" sz="4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существитель</a:t>
            </a:r>
            <a:r>
              <a:rPr lang="ru-RU" sz="4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4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ные</a:t>
            </a:r>
            <a:r>
              <a:rPr lang="ru-RU" sz="4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в нужной форме.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ru-RU" sz="4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8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Малина собирала девочку.</a:t>
            </a:r>
            <a:endParaRPr lang="ru-RU" sz="8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362575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52" y="257250"/>
            <a:ext cx="12033504" cy="64818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718225" y="2032027"/>
            <a:ext cx="11141413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i="1" dirty="0"/>
              <a:t>1. Найди слово, к которому относится существительное.</a:t>
            </a:r>
          </a:p>
          <a:p>
            <a:r>
              <a:rPr lang="ru-RU" sz="4000" b="1" i="1" dirty="0"/>
              <a:t>2. Задай от него падежный и смысловой вопрос к существительному.</a:t>
            </a:r>
          </a:p>
          <a:p>
            <a:r>
              <a:rPr lang="ru-RU" sz="4000" b="1" i="1" dirty="0"/>
              <a:t>3. Определи падеж существительного.</a:t>
            </a:r>
          </a:p>
          <a:p>
            <a:r>
              <a:rPr lang="ru-RU" sz="4000" b="1" i="1" dirty="0"/>
              <a:t>4. Проверь, подобрав вспомогательное слово.</a:t>
            </a: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344038" y="481857"/>
            <a:ext cx="10515600" cy="1325563"/>
          </a:xfrm>
        </p:spPr>
        <p:txBody>
          <a:bodyPr/>
          <a:lstStyle/>
          <a:p>
            <a:pPr algn="ctr"/>
            <a:r>
              <a:rPr lang="ru-RU" b="1" i="1" dirty="0">
                <a:solidFill>
                  <a:srgbClr val="FF0000"/>
                </a:solidFill>
              </a:rPr>
              <a:t>Алгоритм определения падежа</a:t>
            </a:r>
          </a:p>
        </p:txBody>
      </p:sp>
    </p:spTree>
    <p:extLst>
      <p:ext uri="{BB962C8B-B14F-4D97-AF65-F5344CB8AC3E}">
        <p14:creationId xmlns:p14="http://schemas.microsoft.com/office/powerpoint/2010/main" val="314099531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52" y="257250"/>
            <a:ext cx="12033504" cy="64818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840992" y="1313611"/>
            <a:ext cx="9195816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b="1" i="1" dirty="0">
                <a:solidFill>
                  <a:srgbClr val="FF0000"/>
                </a:solidFill>
              </a:rPr>
              <a:t>Изменение имён существительных по вопросам называется склонением или изменением по падежам.</a:t>
            </a:r>
          </a:p>
        </p:txBody>
      </p:sp>
    </p:spTree>
    <p:extLst>
      <p:ext uri="{BB962C8B-B14F-4D97-AF65-F5344CB8AC3E}">
        <p14:creationId xmlns:p14="http://schemas.microsoft.com/office/powerpoint/2010/main" val="257859203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52" y="257250"/>
            <a:ext cx="12033504" cy="64818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234184" y="1229137"/>
            <a:ext cx="7933944" cy="45381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54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Форма именительного падежа единственного числа – это начальная форма имен существительных.</a:t>
            </a:r>
            <a:endParaRPr lang="ru-RU" sz="54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706686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52" y="257250"/>
            <a:ext cx="12033504" cy="64818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941378" y="1085501"/>
            <a:ext cx="11250622" cy="5230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44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«Берегите наш язык, наш прекрасный русский язык – это клад, это достояние, переданное нам нашими предшественниками! Обращайтесь почтительно с этим могущественным орудием; в руках умелых оно в состоянии совершать чудеса».  </a:t>
            </a:r>
          </a:p>
          <a:p>
            <a:pPr algn="r">
              <a:lnSpc>
                <a:spcPct val="107000"/>
              </a:lnSpc>
              <a:spcAft>
                <a:spcPts val="800"/>
              </a:spcAft>
            </a:pPr>
            <a:r>
              <a:rPr lang="ru-RU" sz="4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Иван Сергеевич Тургенев</a:t>
            </a:r>
            <a:endParaRPr lang="ru-RU" sz="4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239527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009F0557-8049-4C7A-B92E-C213E536A53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374" y="755375"/>
            <a:ext cx="7951304" cy="53141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10722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87F0D47D-7F2B-4A7A-8A33-7D40046C3D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9BDABA8-C23C-4E55-8232-10ED9D7CCF30}"/>
              </a:ext>
            </a:extLst>
          </p:cNvPr>
          <p:cNvSpPr txBox="1"/>
          <p:nvPr/>
        </p:nvSpPr>
        <p:spPr>
          <a:xfrm>
            <a:off x="251792" y="3428999"/>
            <a:ext cx="9872868" cy="31700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[</a:t>
            </a:r>
            <a:r>
              <a:rPr lang="ru-RU" sz="200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пад’эш</a:t>
            </a:r>
            <a:r>
              <a:rPr lang="ru-RU" sz="20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] </a:t>
            </a:r>
            <a:endParaRPr lang="ru-RU" sz="20000" dirty="0"/>
          </a:p>
        </p:txBody>
      </p:sp>
    </p:spTree>
    <p:extLst>
      <p:ext uri="{BB962C8B-B14F-4D97-AF65-F5344CB8AC3E}">
        <p14:creationId xmlns:p14="http://schemas.microsoft.com/office/powerpoint/2010/main" val="37608521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987AC18B-3988-490B-915D-BCB76D53B51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726" y="175442"/>
            <a:ext cx="12034547" cy="648061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3591F68-5296-400B-8652-2A2120E4DF2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8777" y="1270829"/>
            <a:ext cx="9754445" cy="43163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47950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164C9C96-587A-4676-9554-DB34845E0CF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453" y="188695"/>
            <a:ext cx="12034547" cy="648061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473DD03-350E-49C2-B9E8-C1DE11C7BCFA}"/>
              </a:ext>
            </a:extLst>
          </p:cNvPr>
          <p:cNvSpPr txBox="1"/>
          <p:nvPr/>
        </p:nvSpPr>
        <p:spPr>
          <a:xfrm>
            <a:off x="940903" y="1422339"/>
            <a:ext cx="9819861" cy="32500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base">
              <a:lnSpc>
                <a:spcPts val="1800"/>
              </a:lnSpc>
              <a:spcAft>
                <a:spcPts val="800"/>
              </a:spcAft>
            </a:pPr>
            <a:endParaRPr lang="ru-RU" sz="96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fontAlgn="base">
              <a:lnSpc>
                <a:spcPts val="1800"/>
              </a:lnSpc>
              <a:spcAft>
                <a:spcPts val="800"/>
              </a:spcAft>
            </a:pPr>
            <a:r>
              <a:rPr lang="ru-RU" sz="9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Падежи</a:t>
            </a:r>
          </a:p>
          <a:p>
            <a:pPr algn="ctr" fontAlgn="base">
              <a:lnSpc>
                <a:spcPts val="1800"/>
              </a:lnSpc>
              <a:spcAft>
                <a:spcPts val="800"/>
              </a:spcAft>
            </a:pPr>
            <a:endParaRPr lang="ru-RU" sz="96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fontAlgn="base">
              <a:lnSpc>
                <a:spcPts val="1800"/>
              </a:lnSpc>
              <a:spcAft>
                <a:spcPts val="800"/>
              </a:spcAft>
            </a:pPr>
            <a:endParaRPr lang="ru-RU" sz="96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fontAlgn="base">
              <a:lnSpc>
                <a:spcPts val="1800"/>
              </a:lnSpc>
              <a:spcAft>
                <a:spcPts val="800"/>
              </a:spcAft>
            </a:pPr>
            <a:r>
              <a:rPr lang="ru-RU" sz="9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имён</a:t>
            </a:r>
          </a:p>
          <a:p>
            <a:pPr algn="ctr" fontAlgn="base">
              <a:lnSpc>
                <a:spcPts val="1800"/>
              </a:lnSpc>
              <a:spcAft>
                <a:spcPts val="800"/>
              </a:spcAft>
            </a:pPr>
            <a:endParaRPr lang="ru-RU" sz="96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fontAlgn="base">
              <a:lnSpc>
                <a:spcPts val="1800"/>
              </a:lnSpc>
              <a:spcAft>
                <a:spcPts val="800"/>
              </a:spcAft>
            </a:pPr>
            <a:endParaRPr lang="ru-RU" sz="96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fontAlgn="base">
              <a:lnSpc>
                <a:spcPts val="1800"/>
              </a:lnSpc>
              <a:spcAft>
                <a:spcPts val="800"/>
              </a:spcAft>
            </a:pPr>
            <a:endParaRPr lang="ru-RU" sz="96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fontAlgn="base">
              <a:lnSpc>
                <a:spcPts val="1800"/>
              </a:lnSpc>
              <a:spcAft>
                <a:spcPts val="800"/>
              </a:spcAft>
            </a:pPr>
            <a:r>
              <a:rPr lang="ru-RU" sz="9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существительных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682659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276" y="316030"/>
            <a:ext cx="11924380" cy="64230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Picture background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7231" y="188097"/>
            <a:ext cx="9754469" cy="66789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990534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F545DE85-B622-44C3-B34E-81C373DF0C4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726" y="188695"/>
            <a:ext cx="12034547" cy="648061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D3CAAD3-7E16-491A-B467-C0049A7EA1DF}"/>
              </a:ext>
            </a:extLst>
          </p:cNvPr>
          <p:cNvSpPr txBox="1"/>
          <p:nvPr/>
        </p:nvSpPr>
        <p:spPr>
          <a:xfrm>
            <a:off x="662609" y="0"/>
            <a:ext cx="11052312" cy="63057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>
              <a:lnSpc>
                <a:spcPct val="107000"/>
              </a:lnSpc>
              <a:spcAft>
                <a:spcPts val="800"/>
              </a:spcAft>
            </a:pPr>
            <a:r>
              <a:rPr lang="ru-RU" sz="45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Именительный подпрыгнул, </a:t>
            </a:r>
            <a:endParaRPr lang="ru-RU" sz="45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>
              <a:lnSpc>
                <a:spcPct val="107000"/>
              </a:lnSpc>
              <a:spcAft>
                <a:spcPts val="800"/>
              </a:spcAft>
            </a:pPr>
            <a:r>
              <a:rPr lang="ru-RU" sz="45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 Родительный летал. </a:t>
            </a:r>
            <a:endParaRPr lang="ru-RU" sz="45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>
              <a:lnSpc>
                <a:spcPct val="107000"/>
              </a:lnSpc>
              <a:spcAft>
                <a:spcPts val="800"/>
              </a:spcAft>
            </a:pPr>
            <a:r>
              <a:rPr lang="ru-RU" sz="45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Дательный полез на горку, </a:t>
            </a:r>
            <a:endParaRPr lang="ru-RU" sz="45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>
              <a:lnSpc>
                <a:spcPct val="107000"/>
              </a:lnSpc>
              <a:spcAft>
                <a:spcPts val="800"/>
              </a:spcAft>
            </a:pPr>
            <a:r>
              <a:rPr lang="ru-RU" sz="45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 Винительный устал. </a:t>
            </a:r>
            <a:endParaRPr lang="ru-RU" sz="45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>
              <a:lnSpc>
                <a:spcPct val="107000"/>
              </a:lnSpc>
              <a:spcAft>
                <a:spcPts val="800"/>
              </a:spcAft>
            </a:pPr>
            <a:r>
              <a:rPr lang="ru-RU" sz="45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Наш Творительный поплавал, </a:t>
            </a:r>
            <a:endParaRPr lang="ru-RU" sz="45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>
              <a:lnSpc>
                <a:spcPct val="107000"/>
              </a:lnSpc>
              <a:spcAft>
                <a:spcPts val="800"/>
              </a:spcAft>
            </a:pPr>
            <a:r>
              <a:rPr lang="ru-RU" sz="45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 Предложный убежал. </a:t>
            </a:r>
            <a:endParaRPr lang="ru-RU" sz="45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>
              <a:lnSpc>
                <a:spcPct val="107000"/>
              </a:lnSpc>
              <a:spcAft>
                <a:spcPts val="800"/>
              </a:spcAft>
            </a:pPr>
            <a:r>
              <a:rPr lang="ru-RU" sz="45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Падежи нам все нужны- </a:t>
            </a:r>
            <a:endParaRPr lang="ru-RU" sz="45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>
              <a:lnSpc>
                <a:spcPts val="1800"/>
              </a:lnSpc>
              <a:spcAft>
                <a:spcPts val="800"/>
              </a:spcAft>
            </a:pPr>
            <a:r>
              <a:rPr lang="ru-RU" sz="45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 при этом все важны.</a:t>
            </a:r>
            <a:endParaRPr lang="ru-RU" sz="45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09334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570" y="131000"/>
            <a:ext cx="3512071" cy="4706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s://i.mycdn.me/i?r=BDHElZJBPNKGuFyY-akIDfgnLo4lYVq0LugstoFOsF5nl3X8RZWsDClmhMhe_K_oDEA&amp;dpr=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5703" y="0"/>
            <a:ext cx="4762500" cy="6381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i.mycdn.me/i?r=BDHElZJBPNKGuFyY-akIDfgn_1Jju_Ewk3b2bqZ9Hl1H1ixCWrkqgMzpgLlh_ZIcM9M&amp;dpr=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38159" y="1475343"/>
            <a:ext cx="3948811" cy="5291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31850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55865" y="1315576"/>
            <a:ext cx="4136136" cy="5542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https://i.mycdn.me/i?r=BDHElZJBPNKGuFyY-akIDfgntlFy-LrGpAwwrTtgPi5y6_RTotJ0NV_zGl1VDYLWdjM&amp;dpr=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862458" cy="51756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i.mycdn.me/i?r=BDHElZJBPNKGuFyY-akIDfgnWYBBjThpm_5Up9R9MhOusyDpG73PmkB2SojdZ27OyyU&amp;dpr=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4617" y="667512"/>
            <a:ext cx="4148919" cy="5559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05315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AFFA157-9DFA-4199-93F2-F76C45B1A9A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362"/>
          <a:stretch/>
        </p:blipFill>
        <p:spPr>
          <a:xfrm>
            <a:off x="199249" y="900842"/>
            <a:ext cx="6413586" cy="4744279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CED3F7C-F830-42FA-A3F2-13D1A6F6EC2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6904" y="410817"/>
            <a:ext cx="4460573" cy="5234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334877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1573</TotalTime>
  <Words>159</Words>
  <Application>Microsoft Office PowerPoint</Application>
  <PresentationFormat>Широкоэкранный</PresentationFormat>
  <Paragraphs>31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0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Алгоритм определения падежа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diakov.net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RePack by Diakov</dc:creator>
  <cp:lastModifiedBy>Обловатная</cp:lastModifiedBy>
  <cp:revision>38</cp:revision>
  <dcterms:created xsi:type="dcterms:W3CDTF">2024-04-26T16:25:06Z</dcterms:created>
  <dcterms:modified xsi:type="dcterms:W3CDTF">2025-02-04T06:03:41Z</dcterms:modified>
</cp:coreProperties>
</file>