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8"/>
  </p:notesMasterIdLst>
  <p:sldIdLst>
    <p:sldId id="278" r:id="rId2"/>
    <p:sldId id="272" r:id="rId3"/>
    <p:sldId id="261" r:id="rId4"/>
    <p:sldId id="258" r:id="rId5"/>
    <p:sldId id="259" r:id="rId6"/>
    <p:sldId id="260" r:id="rId7"/>
    <p:sldId id="262" r:id="rId8"/>
    <p:sldId id="273" r:id="rId9"/>
    <p:sldId id="263" r:id="rId10"/>
    <p:sldId id="275" r:id="rId11"/>
    <p:sldId id="276" r:id="rId12"/>
    <p:sldId id="274" r:id="rId13"/>
    <p:sldId id="277" r:id="rId14"/>
    <p:sldId id="266" r:id="rId15"/>
    <p:sldId id="271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7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39123-2D8C-4CA1-81B6-4D41B7FCA3B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8A67F-7862-4F8D-B9FD-0BE3766E5F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042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7175" y="-11796713"/>
            <a:ext cx="16656050" cy="124920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0050" cy="41084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7175" y="-11796713"/>
            <a:ext cx="16656050" cy="124920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0050" cy="41084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166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245225"/>
            <a:ext cx="2125663" cy="46831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4200" y="6245225"/>
            <a:ext cx="2887663" cy="46831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3200" y="6245225"/>
            <a:ext cx="2125663" cy="468313"/>
          </a:xfrm>
        </p:spPr>
        <p:txBody>
          <a:bodyPr/>
          <a:lstStyle>
            <a:lvl1pPr>
              <a:defRPr/>
            </a:lvl1pPr>
          </a:lstStyle>
          <a:p>
            <a:fld id="{9F07705D-2EC5-4ACA-98DB-3FD5D21754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8180925-1921-421D-805F-D4E9292AA37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F2E338B-6720-4FB3-A141-E42678B4BD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74;&#1086;&#1076;&#1086;&#1088;&#1086;&#1089;&#1083;&#1080;\Zatyanulos-_-_Buroj_Tinoj_Glad_Starinnogo_pruda_(iPlayer.fm)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785794"/>
            <a:ext cx="64294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МУНИЦИПАЛЬНОЕ БЮДЖЕТНОЕ ОБЩЕОБРАЗОВАТЕЛЬНОЕ УЧРЕЖДЕНИЕ «СРЕДНЯЯ ОБЩЕОБРАЗОВАТЕЛЬНАЯ ШКОЛА № 8»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8728" y="2357430"/>
            <a:ext cx="6715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Презентация по теме 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2786058"/>
            <a:ext cx="53487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водоросли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802" y="4786322"/>
            <a:ext cx="5429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Учитель: </a:t>
            </a:r>
            <a:r>
              <a:rPr lang="ru-RU" dirty="0" err="1" smtClean="0"/>
              <a:t>Щурихина</a:t>
            </a:r>
            <a:r>
              <a:rPr lang="ru-RU" dirty="0" smtClean="0"/>
              <a:t> Ф.Ф.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714612" y="5572140"/>
            <a:ext cx="4572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г</a:t>
            </a:r>
            <a:r>
              <a:rPr lang="ru-RU" sz="2400" dirty="0" smtClean="0"/>
              <a:t>. </a:t>
            </a:r>
            <a:r>
              <a:rPr lang="ru-RU" sz="2400" dirty="0" smtClean="0"/>
              <a:t>Нефтеюганск</a:t>
            </a:r>
          </a:p>
          <a:p>
            <a:pPr algn="ctr"/>
            <a:r>
              <a:rPr lang="ru-RU" sz="2400" dirty="0" smtClean="0"/>
              <a:t>2021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60648"/>
            <a:ext cx="6681818" cy="60983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3" name="il_fi" descr="1223399228_0li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800600"/>
            <a:ext cx="1990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l_fi" descr="dragonfly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13620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414" y="428604"/>
            <a:ext cx="7500990" cy="47089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«Эксперты»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Определить функции каждого органоида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Соотнесите правильно органоиды и их функции</a:t>
            </a:r>
          </a:p>
          <a:p>
            <a:r>
              <a:rPr lang="ru-RU" sz="2400" b="1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Органоиды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u-RU" sz="2400" b="1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Функции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Оболочка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Движение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Ядро                                                   Заполняет содержимое клетки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Цитоплазма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Запас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питательных веществ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Жгутик      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Размножение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Хроматофор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Определение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источника света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Пульсирующие вакуоли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Защита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Пиреноид                                           Удаляются излишки воды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«Глазок» - стигма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Фотосинтез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образование 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органических веществ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4413" y="285728"/>
          <a:ext cx="7643865" cy="5774022"/>
        </p:xfrm>
        <a:graphic>
          <a:graphicData uri="http://schemas.openxmlformats.org/drawingml/2006/table">
            <a:tbl>
              <a:tblPr/>
              <a:tblGrid>
                <a:gridCol w="1856781"/>
                <a:gridCol w="1203735"/>
                <a:gridCol w="2654321"/>
                <a:gridCol w="1929028"/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Группа водорослей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Среда обитания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Особенности строения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Представители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6170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Зеленые одноклеточные водоросли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лужах,  канавах, мелких водоемах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микроскопических размеров и шаровидной формы, хроматофор в виде чаши, светочувствительный глазок – «стигма»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Хламидомонада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Хлорелла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6170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Зеленые многоклеточные водоросли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пресных водах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тело – толом,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покрыт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прозрачной оболочкой, хроматофор в виде спирально закрученной ленты, пиреноид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Спирогира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Улотрикс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39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Бурые водоросли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Моря и океаны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Хроматофор бурого цвета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Ламинария 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78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Красные водоросли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Моря и океаны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Хроматофор красного цвета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il_fi" descr="dragonfly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142984"/>
            <a:ext cx="13620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l_fi" descr="1223399228_0li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4800600"/>
            <a:ext cx="1990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643042" y="3143248"/>
          <a:ext cx="6353175" cy="685800"/>
        </p:xfrm>
        <a:graphic>
          <a:graphicData uri="http://schemas.openxmlformats.org/presentationml/2006/ole">
            <p:oleObj spid="_x0000_s1026" name="Объект упаковщика для оболочки" showAsIcon="1" r:id="rId3" imgW="6352920" imgH="6858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1500166" y="357167"/>
            <a:ext cx="7186634" cy="857256"/>
          </a:xfrm>
          <a:solidFill>
            <a:schemeClr val="accent4">
              <a:lumMod val="20000"/>
              <a:lumOff val="80000"/>
            </a:schemeClr>
          </a:solidFill>
          <a:ln/>
        </p:spPr>
        <p:txBody>
          <a:bodyPr>
            <a:norm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/>
              <a:t>Делаем </a:t>
            </a:r>
            <a:r>
              <a:rPr lang="ru-RU" sz="2400" dirty="0" smtClean="0"/>
              <a:t>выводы </a:t>
            </a:r>
            <a:r>
              <a:rPr lang="ru-RU" sz="2400" dirty="0" smtClean="0"/>
              <a:t>по уроку</a:t>
            </a:r>
            <a:endParaRPr lang="ru-RU" sz="2400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000100" y="1643050"/>
            <a:ext cx="7929618" cy="45815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txBody>
          <a:bodyPr lIns="0" tIns="0" rIns="0" bIns="0" anchor="ctr">
            <a:normAutofit lnSpcReduction="10000"/>
          </a:bodyPr>
          <a:lstStyle/>
          <a:p>
            <a:pPr marL="0" indent="0">
              <a:tabLst>
                <a:tab pos="698500" algn="l"/>
                <a:tab pos="1054100" algn="l"/>
                <a:tab pos="1408113" algn="l"/>
                <a:tab pos="1763713" algn="l"/>
                <a:tab pos="2120900" algn="l"/>
                <a:tab pos="2476500" algn="l"/>
                <a:tab pos="2830513" algn="l"/>
                <a:tab pos="3186113" algn="l"/>
                <a:tab pos="3543300" algn="l"/>
                <a:tab pos="3898900" algn="l"/>
                <a:tab pos="4254500" algn="l"/>
                <a:tab pos="4608513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000" dirty="0" smtClean="0"/>
              <a:t>Водоросли самых разных форм усваивают свет и растворы минеральных веществ всей поверхностью тела</a:t>
            </a:r>
          </a:p>
          <a:p>
            <a:pPr marL="0" indent="0">
              <a:tabLst>
                <a:tab pos="698500" algn="l"/>
                <a:tab pos="1054100" algn="l"/>
                <a:tab pos="1408113" algn="l"/>
                <a:tab pos="1763713" algn="l"/>
                <a:tab pos="2120900" algn="l"/>
                <a:tab pos="2476500" algn="l"/>
                <a:tab pos="2830513" algn="l"/>
                <a:tab pos="3186113" algn="l"/>
                <a:tab pos="3543300" algn="l"/>
                <a:tab pos="3898900" algn="l"/>
                <a:tab pos="4254500" algn="l"/>
                <a:tab pos="4608513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000" dirty="0" smtClean="0"/>
              <a:t>Тело многоклеточных водорослей состоит из похожих друг на друга клеток и называется слоевищем</a:t>
            </a:r>
          </a:p>
          <a:p>
            <a:pPr marL="0" indent="0">
              <a:tabLst>
                <a:tab pos="698500" algn="l"/>
                <a:tab pos="1054100" algn="l"/>
                <a:tab pos="1408113" algn="l"/>
                <a:tab pos="1763713" algn="l"/>
                <a:tab pos="2120900" algn="l"/>
                <a:tab pos="2476500" algn="l"/>
                <a:tab pos="2830513" algn="l"/>
                <a:tab pos="3186113" algn="l"/>
                <a:tab pos="3543300" algn="l"/>
                <a:tab pos="3898900" algn="l"/>
                <a:tab pos="4254500" algn="l"/>
                <a:tab pos="4608513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000" dirty="0" smtClean="0"/>
              <a:t>Водоросли – основные производители водных экосистем. </a:t>
            </a:r>
          </a:p>
          <a:p>
            <a:pPr marL="0" indent="0">
              <a:tabLst>
                <a:tab pos="698500" algn="l"/>
                <a:tab pos="1054100" algn="l"/>
                <a:tab pos="1408113" algn="l"/>
                <a:tab pos="1763713" algn="l"/>
                <a:tab pos="2120900" algn="l"/>
                <a:tab pos="2476500" algn="l"/>
                <a:tab pos="2830513" algn="l"/>
                <a:tab pos="3186113" algn="l"/>
                <a:tab pos="3543300" algn="l"/>
                <a:tab pos="3898900" algn="l"/>
                <a:tab pos="4254500" algn="l"/>
                <a:tab pos="4608513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000" dirty="0" smtClean="0"/>
              <a:t>Человек использует водоросли в пищу и в качестве сырья для промышленности</a:t>
            </a:r>
          </a:p>
          <a:p>
            <a:pPr marL="0" indent="0">
              <a:buNone/>
              <a:tabLst>
                <a:tab pos="698500" algn="l"/>
                <a:tab pos="1054100" algn="l"/>
                <a:tab pos="1408113" algn="l"/>
                <a:tab pos="1763713" algn="l"/>
                <a:tab pos="2120900" algn="l"/>
                <a:tab pos="2476500" algn="l"/>
                <a:tab pos="2830513" algn="l"/>
                <a:tab pos="3186113" algn="l"/>
                <a:tab pos="3543300" algn="l"/>
                <a:tab pos="3898900" algn="l"/>
                <a:tab pos="4254500" algn="l"/>
                <a:tab pos="4608513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sz="3600" dirty="0"/>
          </a:p>
        </p:txBody>
      </p:sp>
      <p:pic>
        <p:nvPicPr>
          <p:cNvPr id="4" name="il_fi" descr="dragonfly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620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l_fi" descr="1223399228_0li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08" y="4869160"/>
            <a:ext cx="1990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6817" y="142852"/>
            <a:ext cx="6987183" cy="1180934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МОЛОДЦЫ!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il_fi" descr="dragonfly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0"/>
            <a:ext cx="13620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l_fi" descr="1223399228_0li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214290"/>
            <a:ext cx="1990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2" descr="Результаты поиска изображений для запроса &quot;хламидомонада рисунок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571744"/>
            <a:ext cx="2609850" cy="4148134"/>
          </a:xfrm>
          <a:prstGeom prst="rect">
            <a:avLst/>
          </a:prstGeom>
          <a:noFill/>
        </p:spPr>
      </p:pic>
      <p:pic>
        <p:nvPicPr>
          <p:cNvPr id="9" name="Picture 2" descr="Результаты поиска изображений для запроса &quot;хламидомонада рисунок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571744"/>
            <a:ext cx="2609850" cy="4148134"/>
          </a:xfrm>
          <a:prstGeom prst="rect">
            <a:avLst/>
          </a:prstGeom>
          <a:noFill/>
        </p:spPr>
      </p:pic>
      <p:pic>
        <p:nvPicPr>
          <p:cNvPr id="10" name="Picture 2" descr="Результаты поиска изображений для запроса &quot;хламидомонада рисунок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571744"/>
            <a:ext cx="2609850" cy="4148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1643042" y="357167"/>
            <a:ext cx="6643733" cy="1000132"/>
          </a:xfrm>
          <a:solidFill>
            <a:schemeClr val="accent4">
              <a:lumMod val="20000"/>
              <a:lumOff val="80000"/>
            </a:schemeClr>
          </a:solidFill>
          <a:ln/>
        </p:spPr>
        <p:txBody>
          <a:bodyPr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/>
              <a:t>Домашнее задание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285852" y="1714488"/>
            <a:ext cx="7656540" cy="44386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txBody>
          <a:bodyPr lIns="0" tIns="0" rIns="0" bIns="0" anchor="ctr"/>
          <a:lstStyle/>
          <a:p>
            <a:pPr marL="0" indent="0" algn="ctr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>
                <a:latin typeface="Times New Roman" pitchFamily="16" charset="0"/>
              </a:rPr>
              <a:t>§</a:t>
            </a:r>
            <a:r>
              <a:rPr lang="ru-RU" b="1" dirty="0">
                <a:latin typeface="Times New Roman" pitchFamily="16" charset="0"/>
              </a:rPr>
              <a:t> </a:t>
            </a:r>
            <a:r>
              <a:rPr lang="ru-RU" b="1" dirty="0" smtClean="0">
                <a:latin typeface="Times New Roman" pitchFamily="16" charset="0"/>
              </a:rPr>
              <a:t>читать</a:t>
            </a:r>
          </a:p>
          <a:p>
            <a:pPr marL="0" indent="0" algn="ctr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latin typeface="Times New Roman" pitchFamily="16" charset="0"/>
              </a:rPr>
              <a:t> </a:t>
            </a:r>
            <a:r>
              <a:rPr lang="ru-RU" b="1" dirty="0" smtClean="0">
                <a:latin typeface="Times New Roman" pitchFamily="16" charset="0"/>
              </a:rPr>
              <a:t>сообщение о значении водорослей в жизни человека</a:t>
            </a:r>
            <a:endParaRPr lang="en-US" dirty="0">
              <a:latin typeface="Times New Roman" pitchFamily="16" charset="0"/>
            </a:endParaRPr>
          </a:p>
        </p:txBody>
      </p:sp>
      <p:pic>
        <p:nvPicPr>
          <p:cNvPr id="6" name="il_fi" descr="1223399228_0li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332327"/>
            <a:ext cx="1990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l_fi" descr="dragonfly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785794"/>
            <a:ext cx="2043127" cy="214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l_fi" descr="1223399228_0li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5" y="3179456"/>
            <a:ext cx="2928926" cy="302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Картинки по запросу скачать картинка лабиринт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2357430"/>
            <a:ext cx="3701337" cy="2198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14546" y="332656"/>
            <a:ext cx="6173878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/>
              <a:t>Как </a:t>
            </a:r>
            <a:r>
              <a:rPr lang="ru-RU" sz="2400" dirty="0" smtClean="0"/>
              <a:t>взаимосвязаны эти живые организмы</a:t>
            </a:r>
            <a:r>
              <a:rPr lang="ru-RU" sz="2400" dirty="0" smtClean="0"/>
              <a:t>?</a:t>
            </a:r>
          </a:p>
          <a:p>
            <a:r>
              <a:rPr lang="ru-RU" sz="2400" dirty="0" smtClean="0"/>
              <a:t>(лабиринт: помогите лягушке добраться до стрекозы, для этого выполним задания!)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836712"/>
            <a:ext cx="6840760" cy="42165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0000"/>
                </a:solidFill>
              </a:rPr>
              <a:t>Разминка</a:t>
            </a:r>
            <a:endParaRPr lang="ru-RU" sz="2800" dirty="0">
              <a:solidFill>
                <a:srgbClr val="FF0000"/>
              </a:solidFill>
            </a:endParaRPr>
          </a:p>
          <a:p>
            <a:pPr lvl="0"/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Все организмы делятся на ___________ царства: ___________, ___________, _____________,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___________.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  <a:p>
            <a:pPr lvl="0"/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Самые древние организмы -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______________.</a:t>
            </a:r>
          </a:p>
          <a:p>
            <a:pPr lvl="0"/>
            <a:endParaRPr lang="ru-RU" sz="2400" dirty="0"/>
          </a:p>
          <a:p>
            <a:pPr lvl="0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Грибы и бактерии питаются готовыми ________.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Среди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бактерий и грибов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можно выделить полезные и ______________.</a:t>
            </a:r>
          </a:p>
          <a:p>
            <a:pPr lvl="0"/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Чтобы предотвратить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заболевания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нужно ______________.</a:t>
            </a:r>
          </a:p>
        </p:txBody>
      </p:sp>
      <p:pic>
        <p:nvPicPr>
          <p:cNvPr id="1026" name="il_fi" descr="1223399228_0li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332327"/>
            <a:ext cx="1990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il_fi" descr="dragonfly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620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9502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36907789"/>
              </p:ext>
            </p:extLst>
          </p:nvPr>
        </p:nvGraphicFramePr>
        <p:xfrm>
          <a:off x="1142976" y="1643050"/>
          <a:ext cx="7200800" cy="37638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0800"/>
              </a:tblGrid>
              <a:tr h="468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FF00"/>
                          </a:solidFill>
                          <a:effectLst/>
                        </a:rPr>
                        <a:t>1.Наука о грибах  - микология</a:t>
                      </a:r>
                      <a:endParaRPr lang="ru-RU" sz="24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8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FF00"/>
                          </a:solidFill>
                          <a:effectLst/>
                        </a:rPr>
                        <a:t>2. Грибы </a:t>
                      </a:r>
                      <a:r>
                        <a:rPr lang="ru-RU" sz="2400" b="1" dirty="0">
                          <a:solidFill>
                            <a:srgbClr val="FFFF00"/>
                          </a:solidFill>
                          <a:effectLst/>
                        </a:rPr>
                        <a:t>размножаются при помощи спор 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8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effectLst/>
                        </a:rPr>
                        <a:t>3. Бактерии размножаются делением надвое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8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effectLst/>
                        </a:rPr>
                        <a:t>4</a:t>
                      </a:r>
                      <a:r>
                        <a:rPr lang="ru-RU" sz="2400" b="1" dirty="0" smtClean="0">
                          <a:solidFill>
                            <a:srgbClr val="FFFF00"/>
                          </a:solidFill>
                          <a:effectLst/>
                        </a:rPr>
                        <a:t>. У </a:t>
                      </a:r>
                      <a:r>
                        <a:rPr lang="ru-RU" sz="2400" b="1" dirty="0">
                          <a:solidFill>
                            <a:srgbClr val="FFFF00"/>
                          </a:solidFill>
                          <a:effectLst/>
                        </a:rPr>
                        <a:t>бактерий </a:t>
                      </a:r>
                      <a:r>
                        <a:rPr lang="ru-RU" sz="2400" b="1" dirty="0" smtClean="0">
                          <a:solidFill>
                            <a:srgbClr val="FFFF00"/>
                          </a:solidFill>
                          <a:effectLst/>
                        </a:rPr>
                        <a:t>нет ядра - прокариоты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2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effectLst/>
                        </a:rPr>
                        <a:t>5</a:t>
                      </a:r>
                      <a:r>
                        <a:rPr lang="ru-RU" sz="2400" b="1" dirty="0" smtClean="0">
                          <a:solidFill>
                            <a:srgbClr val="FFFF00"/>
                          </a:solidFill>
                          <a:effectLst/>
                        </a:rPr>
                        <a:t>. У грибов есть ядро – эукариоты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8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effectLst/>
                        </a:rPr>
                        <a:t>6</a:t>
                      </a:r>
                      <a:r>
                        <a:rPr lang="ru-RU" sz="2400" b="1" dirty="0" smtClean="0">
                          <a:solidFill>
                            <a:srgbClr val="FFFF00"/>
                          </a:solidFill>
                          <a:effectLst/>
                        </a:rPr>
                        <a:t>. Спорынья</a:t>
                      </a:r>
                      <a:r>
                        <a:rPr lang="ru-RU" sz="2400" b="1" baseline="0" dirty="0" smtClean="0">
                          <a:solidFill>
                            <a:srgbClr val="FFFF00"/>
                          </a:solidFill>
                          <a:effectLst/>
                        </a:rPr>
                        <a:t> – это бактерия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8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FF00"/>
                          </a:solidFill>
                          <a:effectLst/>
                        </a:rPr>
                        <a:t>7.</a:t>
                      </a:r>
                      <a:r>
                        <a:rPr lang="ru-RU" sz="2400" b="1" baseline="0" dirty="0" smtClean="0">
                          <a:solidFill>
                            <a:srgbClr val="FFFF00"/>
                          </a:solidFill>
                          <a:effectLst/>
                        </a:rPr>
                        <a:t> Бывают только съедобные грибы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8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effectLst/>
                        </a:rPr>
                        <a:t>8</a:t>
                      </a:r>
                      <a:r>
                        <a:rPr lang="ru-RU" sz="2400" b="1" dirty="0" smtClean="0">
                          <a:solidFill>
                            <a:srgbClr val="FFFF00"/>
                          </a:solidFill>
                          <a:effectLst/>
                        </a:rPr>
                        <a:t>. Грибы можно собирать около дорог</a:t>
                      </a:r>
                      <a:endParaRPr lang="ru-RU" sz="16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89015" y="503676"/>
            <a:ext cx="5269007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Верю, не верю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предложенных суждений выберите правильное,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выпишите номера правильных суждений: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il_fi" descr="dragonfly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620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l_fi" descr="1223399228_0li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5" y="4800600"/>
            <a:ext cx="1990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0698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14418402"/>
              </p:ext>
            </p:extLst>
          </p:nvPr>
        </p:nvGraphicFramePr>
        <p:xfrm>
          <a:off x="1187624" y="1916832"/>
          <a:ext cx="6912767" cy="31738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1302"/>
                <a:gridCol w="5171465"/>
              </a:tblGrid>
              <a:tr h="485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Гриб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Группа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70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1.Мукор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1. Грибы - паразиты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2</a:t>
                      </a:r>
                      <a:r>
                        <a:rPr lang="ru-RU" sz="2400" b="1" dirty="0" smtClean="0">
                          <a:effectLst/>
                        </a:rPr>
                        <a:t>. Трутовик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2. Плесневый гриб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3</a:t>
                      </a:r>
                      <a:r>
                        <a:rPr lang="ru-RU" sz="2400" b="1" dirty="0" smtClean="0">
                          <a:effectLst/>
                        </a:rPr>
                        <a:t>. Белый</a:t>
                      </a:r>
                      <a:r>
                        <a:rPr lang="ru-RU" sz="2400" b="1" baseline="0" dirty="0" smtClean="0">
                          <a:effectLst/>
                        </a:rPr>
                        <a:t> гриб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3. Шляпочный трубчатый гриб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5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4</a:t>
                      </a:r>
                      <a:r>
                        <a:rPr lang="ru-RU" sz="2400" b="1" dirty="0" smtClean="0">
                          <a:effectLst/>
                        </a:rPr>
                        <a:t>. Лисичка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</a:rPr>
                        <a:t>4.</a:t>
                      </a:r>
                      <a:r>
                        <a:rPr lang="ru-RU" sz="2400" b="1" baseline="0" dirty="0" smtClean="0">
                          <a:effectLst/>
                        </a:rPr>
                        <a:t>  Шляпочный пластинчатый гриб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01223" y="622308"/>
            <a:ext cx="4813562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Глубины знаний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Сопоставьте понятия и определения: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выписать номер понятия и номер определения.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il_fi" descr="dragonfly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357166"/>
            <a:ext cx="13620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l_fi" descr="1223399228_0li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78" y="4572008"/>
            <a:ext cx="1990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5709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500042"/>
            <a:ext cx="6858048" cy="4524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ОТВЕТЫ:(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проведите самопроверку)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задание – правильные номера</a:t>
            </a:r>
          </a:p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1,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2, 3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 4,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4  задание – правильные номера</a:t>
            </a:r>
          </a:p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1.2.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2.1.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3.3.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4.4.</a:t>
            </a:r>
          </a:p>
        </p:txBody>
      </p:sp>
      <p:pic>
        <p:nvPicPr>
          <p:cNvPr id="3" name="il_fi" descr="dragonfly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0"/>
            <a:ext cx="13620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l_fi" descr="1223399228_0li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4214818"/>
            <a:ext cx="1990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113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l_fi" descr="dragonfly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13620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357290" y="5357826"/>
            <a:ext cx="5572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Валентин Серов. Заросший пруд.</a:t>
            </a:r>
          </a:p>
          <a:p>
            <a:r>
              <a:rPr lang="ru-RU" sz="1200" b="1" dirty="0" smtClean="0"/>
              <a:t>(звучит музыка из  фильма Приключения </a:t>
            </a:r>
            <a:r>
              <a:rPr lang="ru-RU" sz="1200" b="1" dirty="0" err="1" smtClean="0"/>
              <a:t>буратино</a:t>
            </a:r>
            <a:r>
              <a:rPr lang="ru-RU" sz="1200" b="1" dirty="0" smtClean="0"/>
              <a:t>:</a:t>
            </a:r>
          </a:p>
          <a:p>
            <a:pPr>
              <a:buFontTx/>
              <a:buChar char="-"/>
            </a:pPr>
            <a:r>
              <a:rPr lang="ru-RU" sz="1200" b="1" dirty="0" smtClean="0"/>
              <a:t>Затянуло  бурой тиной</a:t>
            </a:r>
          </a:p>
          <a:p>
            <a:r>
              <a:rPr lang="ru-RU" sz="1200" b="1" dirty="0" smtClean="0"/>
              <a:t>Гладь старинного пруда…) </a:t>
            </a:r>
          </a:p>
        </p:txBody>
      </p:sp>
      <p:pic>
        <p:nvPicPr>
          <p:cNvPr id="8" name="Picture 2" descr="пруд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214290"/>
            <a:ext cx="6357950" cy="5041854"/>
          </a:xfrm>
          <a:prstGeom prst="rect">
            <a:avLst/>
          </a:prstGeom>
          <a:noFill/>
        </p:spPr>
      </p:pic>
      <p:pic>
        <p:nvPicPr>
          <p:cNvPr id="9" name="il_fi" descr="1223399228_0li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5" y="4214818"/>
            <a:ext cx="1990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Zatyanulos-_-_Buroj_Tinoj_Glad_Starinnogo_prud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785918" y="47148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2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214290"/>
            <a:ext cx="6072230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BF0000"/>
                </a:solidFill>
              </a:rPr>
              <a:t>Что мы узнаем на уроке?</a:t>
            </a:r>
          </a:p>
          <a:p>
            <a:endParaRPr lang="ru-RU" dirty="0"/>
          </a:p>
        </p:txBody>
      </p:sp>
      <p:pic>
        <p:nvPicPr>
          <p:cNvPr id="6146" name="Picture 2" descr="Результаты поиска изображений для запроса &quot;хламидомонада рисунок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2066924"/>
            <a:ext cx="2609850" cy="457678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14414" y="1000108"/>
            <a:ext cx="6643734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Признаки водорослей и их отличительные особенности.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Черты сходства и отличия водорослей и других растений.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Строение водорослей, типы их питания и размножения.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Значение водорослей.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Результаты поиска изображений для запроса &quot;хламидомонада рисунок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857628"/>
            <a:ext cx="2032651" cy="2857496"/>
          </a:xfrm>
          <a:prstGeom prst="rect">
            <a:avLst/>
          </a:prstGeom>
          <a:noFill/>
        </p:spPr>
      </p:pic>
      <p:pic>
        <p:nvPicPr>
          <p:cNvPr id="6150" name="Picture 6" descr="Результаты поиска изображений для запроса &quot;хламидомонада рисунок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214818"/>
            <a:ext cx="3989502" cy="2395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3571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357166"/>
            <a:ext cx="7429552" cy="56323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Царство Растения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Ботаника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Альгология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sz="2400" b="1" dirty="0" smtClean="0"/>
              <a:t>Задание 1</a:t>
            </a:r>
            <a:r>
              <a:rPr lang="ru-RU" sz="2400" dirty="0" smtClean="0"/>
              <a:t>. Допишите определения и термины</a:t>
            </a:r>
          </a:p>
          <a:p>
            <a:r>
              <a:rPr lang="ru-RU" sz="2400" b="1" dirty="0" smtClean="0"/>
              <a:t>Задание 2</a:t>
            </a:r>
            <a:r>
              <a:rPr lang="ru-RU" sz="2400" dirty="0" smtClean="0"/>
              <a:t>. Зарисуйте хламидомонаду. Сделайте надписи к рисунку</a:t>
            </a:r>
          </a:p>
          <a:p>
            <a:r>
              <a:rPr lang="ru-RU" sz="2400" b="1" dirty="0" smtClean="0"/>
              <a:t>Задание 3</a:t>
            </a:r>
            <a:r>
              <a:rPr lang="ru-RU" sz="2400" dirty="0" smtClean="0"/>
              <a:t>. Подпишите название водорослей</a:t>
            </a:r>
          </a:p>
          <a:p>
            <a:r>
              <a:rPr lang="ru-RU" sz="2400" b="1" dirty="0" smtClean="0"/>
              <a:t>Задание 4.</a:t>
            </a:r>
            <a:r>
              <a:rPr lang="ru-RU" sz="2400" dirty="0" smtClean="0"/>
              <a:t> Заполните таблицу </a:t>
            </a:r>
          </a:p>
          <a:p>
            <a:r>
              <a:rPr lang="ru-RU" sz="2400" dirty="0" smtClean="0"/>
              <a:t>«Группы водорослей»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il_fi" descr="dragonfly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620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l_fi" descr="1223399228_0li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4800600"/>
            <a:ext cx="19907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 txBox="1">
            <a:spLocks noChangeArrowheads="1"/>
          </p:cNvSpPr>
          <p:nvPr/>
        </p:nvSpPr>
        <p:spPr>
          <a:xfrm>
            <a:off x="1214414" y="214290"/>
            <a:ext cx="7608912" cy="113345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sz="43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Решаем проблему, </a:t>
            </a:r>
            <a:br>
              <a:rPr kumimoji="0" lang="ru-RU" sz="43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3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открываем новые знания 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679</TotalTime>
  <Words>481</Words>
  <Application>Microsoft Office PowerPoint</Application>
  <PresentationFormat>Экран (4:3)</PresentationFormat>
  <Paragraphs>113</Paragraphs>
  <Slides>16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Солнцестояние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Делаем выводы по уроку</vt:lpstr>
      <vt:lpstr>МОЛОДЦЫ!</vt:lpstr>
      <vt:lpstr>Домашнее задание</vt:lpstr>
    </vt:vector>
  </TitlesOfParts>
  <Company>МОУ "СОШ №8"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SAMSUNG</cp:lastModifiedBy>
  <cp:revision>68</cp:revision>
  <dcterms:created xsi:type="dcterms:W3CDTF">2016-11-23T08:21:54Z</dcterms:created>
  <dcterms:modified xsi:type="dcterms:W3CDTF">2022-03-16T03:02:13Z</dcterms:modified>
</cp:coreProperties>
</file>