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3"/>
  </p:notesMasterIdLst>
  <p:sldIdLst>
    <p:sldId id="262" r:id="rId6"/>
    <p:sldId id="263" r:id="rId7"/>
    <p:sldId id="257" r:id="rId8"/>
    <p:sldId id="266" r:id="rId9"/>
    <p:sldId id="258" r:id="rId10"/>
    <p:sldId id="261" r:id="rId11"/>
    <p:sldId id="268" r:id="rId12"/>
    <p:sldId id="260" r:id="rId13"/>
    <p:sldId id="256" r:id="rId14"/>
    <p:sldId id="270" r:id="rId15"/>
    <p:sldId id="274" r:id="rId16"/>
    <p:sldId id="273" r:id="rId17"/>
    <p:sldId id="271" r:id="rId18"/>
    <p:sldId id="275" r:id="rId19"/>
    <p:sldId id="264" r:id="rId20"/>
    <p:sldId id="265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AC400"/>
    <a:srgbClr val="F6BB00"/>
    <a:srgbClr val="EA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5" autoAdjust="0"/>
    <p:restoredTop sz="94660"/>
  </p:normalViewPr>
  <p:slideViewPr>
    <p:cSldViewPr snapToGrid="0">
      <p:cViewPr>
        <p:scale>
          <a:sx n="59" d="100"/>
          <a:sy n="59" d="100"/>
        </p:scale>
        <p:origin x="-1680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0F0D6E-FE0E-4479-A683-563B92F78433}" type="doc">
      <dgm:prSet loTypeId="urn:microsoft.com/office/officeart/2005/8/layout/cycle8" loCatId="cycle" qsTypeId="urn:microsoft.com/office/officeart/2005/8/quickstyle/simple5" qsCatId="simple" csTypeId="urn:microsoft.com/office/officeart/2005/8/colors/accent0_2" csCatId="mainScheme" phldr="1"/>
      <dgm:spPr/>
    </dgm:pt>
    <dgm:pt modelId="{33E7E8D6-CD33-4BB6-BEBC-4F428CE41E1D}">
      <dgm:prSet phldrT="[Текст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/>
            <a:t>Для волонтеров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/>
            <a:t>отряда «</a:t>
          </a:r>
          <a:r>
            <a:rPr lang="ru-RU" sz="1200" b="1" dirty="0" err="1" smtClean="0"/>
            <a:t>Добротворцы</a:t>
          </a:r>
          <a:r>
            <a:rPr lang="ru-RU" sz="1200" b="1" dirty="0" smtClean="0"/>
            <a:t>»: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ru-RU" sz="1000" b="1" dirty="0" smtClean="0"/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- моральное удовлетворение,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полезный  опыт общения, чувство самоуважения;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- увеличение количества  волонтеров отряда «</a:t>
          </a:r>
          <a:r>
            <a:rPr lang="ru-RU" sz="1200" dirty="0" err="1" smtClean="0"/>
            <a:t>Добротворцы</a:t>
          </a:r>
          <a:r>
            <a:rPr lang="ru-RU" sz="1200" dirty="0" smtClean="0"/>
            <a:t>»;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-  пополнение базы потенциальных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партнеров; 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   - приобретение новых друзей   в лице  детей 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                   реабилитационного центра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ru-RU" sz="1200" dirty="0" smtClean="0"/>
            <a:t>         </a:t>
          </a:r>
          <a:endParaRPr lang="ru-RU" sz="1200" dirty="0"/>
        </a:p>
      </dgm:t>
    </dgm:pt>
    <dgm:pt modelId="{5DA295EA-8CAE-46E9-8224-459779FF1577}" type="parTrans" cxnId="{983B34A4-2E2E-42E5-9190-A48CEB91BEDE}">
      <dgm:prSet/>
      <dgm:spPr/>
      <dgm:t>
        <a:bodyPr/>
        <a:lstStyle/>
        <a:p>
          <a:endParaRPr lang="ru-RU"/>
        </a:p>
      </dgm:t>
    </dgm:pt>
    <dgm:pt modelId="{6BF1408C-D0DF-4479-BAD1-1D6F3649CFA7}" type="sibTrans" cxnId="{983B34A4-2E2E-42E5-9190-A48CEB91BEDE}">
      <dgm:prSet/>
      <dgm:spPr/>
      <dgm:t>
        <a:bodyPr/>
        <a:lstStyle/>
        <a:p>
          <a:endParaRPr lang="ru-RU"/>
        </a:p>
      </dgm:t>
    </dgm:pt>
    <dgm:pt modelId="{B3F4E97F-48B4-46B4-AD16-23A54C5D9D5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 smtClean="0"/>
            <a:t>Для МБОУ ДО «Центр развития творчества»</a:t>
          </a:r>
        </a:p>
        <a:p>
          <a:pPr>
            <a:spcAft>
              <a:spcPts val="0"/>
            </a:spcAft>
          </a:pPr>
          <a:r>
            <a:rPr lang="ru-RU" sz="1200" b="1" dirty="0" smtClean="0"/>
            <a:t>- р</a:t>
          </a:r>
          <a:r>
            <a:rPr lang="ru-RU" sz="1200" b="0" dirty="0" smtClean="0"/>
            <a:t>асширение границ волонтерского движения среди молодежи;</a:t>
          </a:r>
        </a:p>
        <a:p>
          <a:pPr>
            <a:spcAft>
              <a:spcPts val="0"/>
            </a:spcAft>
          </a:pPr>
          <a:r>
            <a:rPr lang="ru-RU" sz="1200" dirty="0" smtClean="0"/>
            <a:t>- приобретение социального опыта участия в благотворительной и проектной деятельностях;</a:t>
          </a:r>
        </a:p>
        <a:p>
          <a:pPr>
            <a:spcAft>
              <a:spcPts val="0"/>
            </a:spcAft>
          </a:pPr>
          <a:r>
            <a:rPr lang="ru-RU" sz="1200" dirty="0" smtClean="0"/>
            <a:t>- рост  положительного имиджа  учреждения;</a:t>
          </a:r>
        </a:p>
        <a:p>
          <a:pPr>
            <a:spcAft>
              <a:spcPts val="0"/>
            </a:spcAft>
          </a:pPr>
          <a:r>
            <a:rPr lang="ru-RU" sz="1200" dirty="0" smtClean="0"/>
            <a:t>- пополнение базы потенциальных партнеров</a:t>
          </a:r>
        </a:p>
      </dgm:t>
    </dgm:pt>
    <dgm:pt modelId="{E2A65984-BE9F-4BE8-8A48-34BB68E92AE8}" type="parTrans" cxnId="{4BF35604-CF31-4946-B5AC-49F564762A99}">
      <dgm:prSet/>
      <dgm:spPr/>
      <dgm:t>
        <a:bodyPr/>
        <a:lstStyle/>
        <a:p>
          <a:endParaRPr lang="ru-RU"/>
        </a:p>
      </dgm:t>
    </dgm:pt>
    <dgm:pt modelId="{DE70DFC0-0EDE-4D71-A0E7-97B2D1F8E0F3}" type="sibTrans" cxnId="{4BF35604-CF31-4946-B5AC-49F564762A99}">
      <dgm:prSet/>
      <dgm:spPr/>
      <dgm:t>
        <a:bodyPr/>
        <a:lstStyle/>
        <a:p>
          <a:endParaRPr lang="ru-RU"/>
        </a:p>
      </dgm:t>
    </dgm:pt>
    <dgm:pt modelId="{127227CB-AE30-4BE3-9E79-32B1746C39BA}">
      <dgm:prSet phldrT="[Текст]" custT="1"/>
      <dgm:spPr/>
      <dgm:t>
        <a:bodyPr/>
        <a:lstStyle/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1200" b="1" dirty="0" smtClean="0"/>
            <a:t>Для детей ГКУ РХ «Республиканский социально-реабилитационный </a:t>
          </a:r>
        </a:p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1200" b="1" dirty="0" smtClean="0"/>
            <a:t>центр для   несовершеннолетних</a:t>
          </a:r>
          <a:r>
            <a:rPr lang="ru-RU" sz="1200" dirty="0" smtClean="0"/>
            <a:t>»:</a:t>
          </a:r>
        </a:p>
        <a:p>
          <a:pPr algn="l">
            <a:lnSpc>
              <a:spcPct val="80000"/>
            </a:lnSpc>
            <a:spcAft>
              <a:spcPts val="0"/>
            </a:spcAft>
          </a:pPr>
          <a:endParaRPr lang="ru-RU" sz="800" dirty="0" smtClean="0"/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-  решение имевшейся проблемы;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-  адресная помощь 60 детям;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-  моральное удовлетворение;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-  участие 20 детей в  творческих мастер-классах;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- приобретение новых друзей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в лице  детей  МБОУ ДО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«Центр развития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Творчества».</a:t>
          </a:r>
          <a:endParaRPr lang="ru-RU" sz="1200" dirty="0"/>
        </a:p>
      </dgm:t>
    </dgm:pt>
    <dgm:pt modelId="{A5FB3373-0EEE-4E4B-9B88-BFC2D8931838}" type="parTrans" cxnId="{6BA2B245-380B-4C42-B77B-CE2D602A9CF5}">
      <dgm:prSet/>
      <dgm:spPr/>
      <dgm:t>
        <a:bodyPr/>
        <a:lstStyle/>
        <a:p>
          <a:endParaRPr lang="ru-RU"/>
        </a:p>
      </dgm:t>
    </dgm:pt>
    <dgm:pt modelId="{7012930A-59AA-45E8-9010-E14BEDB34901}" type="sibTrans" cxnId="{6BA2B245-380B-4C42-B77B-CE2D602A9CF5}">
      <dgm:prSet/>
      <dgm:spPr/>
      <dgm:t>
        <a:bodyPr/>
        <a:lstStyle/>
        <a:p>
          <a:endParaRPr lang="ru-RU"/>
        </a:p>
      </dgm:t>
    </dgm:pt>
    <dgm:pt modelId="{7130ADEC-4C5C-4B24-9206-E5AEB71F0074}" type="pres">
      <dgm:prSet presAssocID="{2E0F0D6E-FE0E-4479-A683-563B92F78433}" presName="compositeShape" presStyleCnt="0">
        <dgm:presLayoutVars>
          <dgm:chMax val="7"/>
          <dgm:dir/>
          <dgm:resizeHandles val="exact"/>
        </dgm:presLayoutVars>
      </dgm:prSet>
      <dgm:spPr/>
    </dgm:pt>
    <dgm:pt modelId="{68E1A58C-E7D1-4AA8-844F-9E83640DB956}" type="pres">
      <dgm:prSet presAssocID="{2E0F0D6E-FE0E-4479-A683-563B92F78433}" presName="wedge1" presStyleLbl="node1" presStyleIdx="0" presStyleCnt="3" custScaleX="156189" custScaleY="108042" custLinFactNeighborX="0" custLinFactNeighborY="1059"/>
      <dgm:spPr/>
      <dgm:t>
        <a:bodyPr/>
        <a:lstStyle/>
        <a:p>
          <a:endParaRPr lang="ru-RU"/>
        </a:p>
      </dgm:t>
    </dgm:pt>
    <dgm:pt modelId="{2CC190B1-69F5-4AA5-BC7A-BE8F5E5832B7}" type="pres">
      <dgm:prSet presAssocID="{2E0F0D6E-FE0E-4479-A683-563B92F78433}" presName="dummy1a" presStyleCnt="0"/>
      <dgm:spPr/>
    </dgm:pt>
    <dgm:pt modelId="{EAA1B2C8-73E7-49DC-9779-BF72EF7EDB1C}" type="pres">
      <dgm:prSet presAssocID="{2E0F0D6E-FE0E-4479-A683-563B92F78433}" presName="dummy1b" presStyleCnt="0"/>
      <dgm:spPr/>
    </dgm:pt>
    <dgm:pt modelId="{4393B86A-8807-4677-BEE6-4E093EF22585}" type="pres">
      <dgm:prSet presAssocID="{2E0F0D6E-FE0E-4479-A683-563B92F78433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C94BA-965B-43FE-B5EF-3AE449C98CAD}" type="pres">
      <dgm:prSet presAssocID="{2E0F0D6E-FE0E-4479-A683-563B92F78433}" presName="wedge2" presStyleLbl="node1" presStyleIdx="1" presStyleCnt="3" custScaleX="142850" custScaleY="137798" custLinFactNeighborX="-3817" custLinFactNeighborY="-2953"/>
      <dgm:spPr/>
      <dgm:t>
        <a:bodyPr/>
        <a:lstStyle/>
        <a:p>
          <a:endParaRPr lang="ru-RU"/>
        </a:p>
      </dgm:t>
    </dgm:pt>
    <dgm:pt modelId="{C54567CC-BA7F-414A-8C6C-33A2964A5DF7}" type="pres">
      <dgm:prSet presAssocID="{2E0F0D6E-FE0E-4479-A683-563B92F78433}" presName="dummy2a" presStyleCnt="0"/>
      <dgm:spPr/>
    </dgm:pt>
    <dgm:pt modelId="{C78023EF-448C-4481-B5FA-B6B3E4075DA6}" type="pres">
      <dgm:prSet presAssocID="{2E0F0D6E-FE0E-4479-A683-563B92F78433}" presName="dummy2b" presStyleCnt="0"/>
      <dgm:spPr/>
    </dgm:pt>
    <dgm:pt modelId="{EFA7283E-968F-4E2E-8884-6CF16FFEE31D}" type="pres">
      <dgm:prSet presAssocID="{2E0F0D6E-FE0E-4479-A683-563B92F78433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DFEE9-FFA0-40A7-A57A-31CE1995CF19}" type="pres">
      <dgm:prSet presAssocID="{2E0F0D6E-FE0E-4479-A683-563B92F78433}" presName="wedge3" presStyleLbl="node1" presStyleIdx="2" presStyleCnt="3" custScaleX="139748" custScaleY="115909" custLinFactNeighborX="-10160" custLinFactNeighborY="2002"/>
      <dgm:spPr/>
      <dgm:t>
        <a:bodyPr/>
        <a:lstStyle/>
        <a:p>
          <a:endParaRPr lang="ru-RU"/>
        </a:p>
      </dgm:t>
    </dgm:pt>
    <dgm:pt modelId="{975F6A7E-A62B-4625-96BC-B2048A2B02CF}" type="pres">
      <dgm:prSet presAssocID="{2E0F0D6E-FE0E-4479-A683-563B92F78433}" presName="dummy3a" presStyleCnt="0"/>
      <dgm:spPr/>
    </dgm:pt>
    <dgm:pt modelId="{5CCA9D2A-5C7F-4CB7-90A1-3F0957AF06CD}" type="pres">
      <dgm:prSet presAssocID="{2E0F0D6E-FE0E-4479-A683-563B92F78433}" presName="dummy3b" presStyleCnt="0"/>
      <dgm:spPr/>
    </dgm:pt>
    <dgm:pt modelId="{07D7B076-52D5-4DD9-BAF8-893198751184}" type="pres">
      <dgm:prSet presAssocID="{2E0F0D6E-FE0E-4479-A683-563B92F78433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77457-7657-474E-8D84-0A021446E09D}" type="pres">
      <dgm:prSet presAssocID="{6BF1408C-D0DF-4479-BAD1-1D6F3649CFA7}" presName="arrowWedge1" presStyleLbl="fgSibTrans2D1" presStyleIdx="0" presStyleCnt="3" custScaleX="114682" custLinFactNeighborX="16043" custLinFactNeighborY="-700"/>
      <dgm:spPr/>
    </dgm:pt>
    <dgm:pt modelId="{30D11067-130B-489A-AFCA-F5BBDBC0CB3F}" type="pres">
      <dgm:prSet presAssocID="{DE70DFC0-0EDE-4D71-A0E7-97B2D1F8E0F3}" presName="arrowWedge2" presStyleLbl="fgSibTrans2D1" presStyleIdx="1" presStyleCnt="3" custLinFactNeighborX="215" custLinFactNeighborY="17179"/>
      <dgm:spPr/>
    </dgm:pt>
    <dgm:pt modelId="{25ED03A1-2121-40AE-9866-658AE81E7A36}" type="pres">
      <dgm:prSet presAssocID="{7012930A-59AA-45E8-9010-E14BEDB34901}" presName="arrowWedge3" presStyleLbl="fgSibTrans2D1" presStyleIdx="2" presStyleCnt="3" custScaleX="101970" custScaleY="103539" custLinFactNeighborX="-17791" custLinFactNeighborY="-2773"/>
      <dgm:spPr/>
    </dgm:pt>
  </dgm:ptLst>
  <dgm:cxnLst>
    <dgm:cxn modelId="{5875131B-ECC0-4182-A9AE-9E013B7B8884}" type="presOf" srcId="{127227CB-AE30-4BE3-9E79-32B1746C39BA}" destId="{794DFEE9-FFA0-40A7-A57A-31CE1995CF19}" srcOrd="0" destOrd="0" presId="urn:microsoft.com/office/officeart/2005/8/layout/cycle8"/>
    <dgm:cxn modelId="{4BF35604-CF31-4946-B5AC-49F564762A99}" srcId="{2E0F0D6E-FE0E-4479-A683-563B92F78433}" destId="{B3F4E97F-48B4-46B4-AD16-23A54C5D9D50}" srcOrd="1" destOrd="0" parTransId="{E2A65984-BE9F-4BE8-8A48-34BB68E92AE8}" sibTransId="{DE70DFC0-0EDE-4D71-A0E7-97B2D1F8E0F3}"/>
    <dgm:cxn modelId="{1F31659F-0121-40CE-8541-34BD53F0B88B}" type="presOf" srcId="{2E0F0D6E-FE0E-4479-A683-563B92F78433}" destId="{7130ADEC-4C5C-4B24-9206-E5AEB71F0074}" srcOrd="0" destOrd="0" presId="urn:microsoft.com/office/officeart/2005/8/layout/cycle8"/>
    <dgm:cxn modelId="{0C68424D-D6B4-421C-8F36-FEF88C2708AB}" type="presOf" srcId="{127227CB-AE30-4BE3-9E79-32B1746C39BA}" destId="{07D7B076-52D5-4DD9-BAF8-893198751184}" srcOrd="1" destOrd="0" presId="urn:microsoft.com/office/officeart/2005/8/layout/cycle8"/>
    <dgm:cxn modelId="{2234243D-B0C3-4A5C-B3B7-2CA6B0AEF348}" type="presOf" srcId="{B3F4E97F-48B4-46B4-AD16-23A54C5D9D50}" destId="{42FC94BA-965B-43FE-B5EF-3AE449C98CAD}" srcOrd="0" destOrd="0" presId="urn:microsoft.com/office/officeart/2005/8/layout/cycle8"/>
    <dgm:cxn modelId="{C6DDC989-4DCD-4EFF-84A0-D2ED5503FA88}" type="presOf" srcId="{33E7E8D6-CD33-4BB6-BEBC-4F428CE41E1D}" destId="{4393B86A-8807-4677-BEE6-4E093EF22585}" srcOrd="1" destOrd="0" presId="urn:microsoft.com/office/officeart/2005/8/layout/cycle8"/>
    <dgm:cxn modelId="{F014E6A9-0CD0-4695-BE2E-6030C131F0E9}" type="presOf" srcId="{33E7E8D6-CD33-4BB6-BEBC-4F428CE41E1D}" destId="{68E1A58C-E7D1-4AA8-844F-9E83640DB956}" srcOrd="0" destOrd="0" presId="urn:microsoft.com/office/officeart/2005/8/layout/cycle8"/>
    <dgm:cxn modelId="{FCF455E9-5180-4F17-A9E4-ADC2742F7BF0}" type="presOf" srcId="{B3F4E97F-48B4-46B4-AD16-23A54C5D9D50}" destId="{EFA7283E-968F-4E2E-8884-6CF16FFEE31D}" srcOrd="1" destOrd="0" presId="urn:microsoft.com/office/officeart/2005/8/layout/cycle8"/>
    <dgm:cxn modelId="{983B34A4-2E2E-42E5-9190-A48CEB91BEDE}" srcId="{2E0F0D6E-FE0E-4479-A683-563B92F78433}" destId="{33E7E8D6-CD33-4BB6-BEBC-4F428CE41E1D}" srcOrd="0" destOrd="0" parTransId="{5DA295EA-8CAE-46E9-8224-459779FF1577}" sibTransId="{6BF1408C-D0DF-4479-BAD1-1D6F3649CFA7}"/>
    <dgm:cxn modelId="{6BA2B245-380B-4C42-B77B-CE2D602A9CF5}" srcId="{2E0F0D6E-FE0E-4479-A683-563B92F78433}" destId="{127227CB-AE30-4BE3-9E79-32B1746C39BA}" srcOrd="2" destOrd="0" parTransId="{A5FB3373-0EEE-4E4B-9B88-BFC2D8931838}" sibTransId="{7012930A-59AA-45E8-9010-E14BEDB34901}"/>
    <dgm:cxn modelId="{BCAD86E3-E4C1-41A3-A3A1-DEBD6ADD01AF}" type="presParOf" srcId="{7130ADEC-4C5C-4B24-9206-E5AEB71F0074}" destId="{68E1A58C-E7D1-4AA8-844F-9E83640DB956}" srcOrd="0" destOrd="0" presId="urn:microsoft.com/office/officeart/2005/8/layout/cycle8"/>
    <dgm:cxn modelId="{F1169879-ADCF-4D81-A182-BF68C853B737}" type="presParOf" srcId="{7130ADEC-4C5C-4B24-9206-E5AEB71F0074}" destId="{2CC190B1-69F5-4AA5-BC7A-BE8F5E5832B7}" srcOrd="1" destOrd="0" presId="urn:microsoft.com/office/officeart/2005/8/layout/cycle8"/>
    <dgm:cxn modelId="{2C8EDEDC-DDAD-4679-81E9-6AADC91C9968}" type="presParOf" srcId="{7130ADEC-4C5C-4B24-9206-E5AEB71F0074}" destId="{EAA1B2C8-73E7-49DC-9779-BF72EF7EDB1C}" srcOrd="2" destOrd="0" presId="urn:microsoft.com/office/officeart/2005/8/layout/cycle8"/>
    <dgm:cxn modelId="{A110AEF9-AE24-4C9F-A7C3-C1A1A4735DFC}" type="presParOf" srcId="{7130ADEC-4C5C-4B24-9206-E5AEB71F0074}" destId="{4393B86A-8807-4677-BEE6-4E093EF22585}" srcOrd="3" destOrd="0" presId="urn:microsoft.com/office/officeart/2005/8/layout/cycle8"/>
    <dgm:cxn modelId="{D0C00BDD-7F37-4531-B2F8-29B837D497A9}" type="presParOf" srcId="{7130ADEC-4C5C-4B24-9206-E5AEB71F0074}" destId="{42FC94BA-965B-43FE-B5EF-3AE449C98CAD}" srcOrd="4" destOrd="0" presId="urn:microsoft.com/office/officeart/2005/8/layout/cycle8"/>
    <dgm:cxn modelId="{C8E32345-35DA-4CCB-8653-EFD4F3B44311}" type="presParOf" srcId="{7130ADEC-4C5C-4B24-9206-E5AEB71F0074}" destId="{C54567CC-BA7F-414A-8C6C-33A2964A5DF7}" srcOrd="5" destOrd="0" presId="urn:microsoft.com/office/officeart/2005/8/layout/cycle8"/>
    <dgm:cxn modelId="{134670FB-BD9E-4190-A921-D40112117B3C}" type="presParOf" srcId="{7130ADEC-4C5C-4B24-9206-E5AEB71F0074}" destId="{C78023EF-448C-4481-B5FA-B6B3E4075DA6}" srcOrd="6" destOrd="0" presId="urn:microsoft.com/office/officeart/2005/8/layout/cycle8"/>
    <dgm:cxn modelId="{5221A064-1FEF-49FD-9BFE-ED4D30B5BE80}" type="presParOf" srcId="{7130ADEC-4C5C-4B24-9206-E5AEB71F0074}" destId="{EFA7283E-968F-4E2E-8884-6CF16FFEE31D}" srcOrd="7" destOrd="0" presId="urn:microsoft.com/office/officeart/2005/8/layout/cycle8"/>
    <dgm:cxn modelId="{9F709F2D-6730-4984-AB96-2C4E3841CCBC}" type="presParOf" srcId="{7130ADEC-4C5C-4B24-9206-E5AEB71F0074}" destId="{794DFEE9-FFA0-40A7-A57A-31CE1995CF19}" srcOrd="8" destOrd="0" presId="urn:microsoft.com/office/officeart/2005/8/layout/cycle8"/>
    <dgm:cxn modelId="{9318D2A2-6074-4CAB-9765-61AEF48F8BDE}" type="presParOf" srcId="{7130ADEC-4C5C-4B24-9206-E5AEB71F0074}" destId="{975F6A7E-A62B-4625-96BC-B2048A2B02CF}" srcOrd="9" destOrd="0" presId="urn:microsoft.com/office/officeart/2005/8/layout/cycle8"/>
    <dgm:cxn modelId="{5416D7DB-2AC0-4CD0-9958-9356BCCE68E1}" type="presParOf" srcId="{7130ADEC-4C5C-4B24-9206-E5AEB71F0074}" destId="{5CCA9D2A-5C7F-4CB7-90A1-3F0957AF06CD}" srcOrd="10" destOrd="0" presId="urn:microsoft.com/office/officeart/2005/8/layout/cycle8"/>
    <dgm:cxn modelId="{AC74C73F-D864-4331-9F30-A992AF387F3E}" type="presParOf" srcId="{7130ADEC-4C5C-4B24-9206-E5AEB71F0074}" destId="{07D7B076-52D5-4DD9-BAF8-893198751184}" srcOrd="11" destOrd="0" presId="urn:microsoft.com/office/officeart/2005/8/layout/cycle8"/>
    <dgm:cxn modelId="{8242AADE-8730-423B-9C2D-9F02C30C428B}" type="presParOf" srcId="{7130ADEC-4C5C-4B24-9206-E5AEB71F0074}" destId="{B1177457-7657-474E-8D84-0A021446E09D}" srcOrd="12" destOrd="0" presId="urn:microsoft.com/office/officeart/2005/8/layout/cycle8"/>
    <dgm:cxn modelId="{CFC95301-CF5E-478E-9057-5FA9E2878B5D}" type="presParOf" srcId="{7130ADEC-4C5C-4B24-9206-E5AEB71F0074}" destId="{30D11067-130B-489A-AFCA-F5BBDBC0CB3F}" srcOrd="13" destOrd="0" presId="urn:microsoft.com/office/officeart/2005/8/layout/cycle8"/>
    <dgm:cxn modelId="{4A410E36-9E21-4F39-A793-28477247A731}" type="presParOf" srcId="{7130ADEC-4C5C-4B24-9206-E5AEB71F0074}" destId="{25ED03A1-2121-40AE-9866-658AE81E7A36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DE2D3-69E4-4FBF-B20B-E7DE96FA994D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4FF2D-299D-45F8-AE51-43F3525557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6833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3784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54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54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77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177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1958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72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6622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F2D-299D-45F8-AE51-43F352555788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65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F1BFB-FD70-4B10-80B4-05456410A966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5633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B2C2-F1ED-407D-AEE4-BA9E63E19E5B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1338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9163-D926-4824-9DD7-9577908C746A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5436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F1BFB-FD70-4B10-80B4-05456410A9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407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F49A-EC19-4B13-B9F6-8522C3A1D4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074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1431-4176-44B1-9033-365FFC47ED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12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6F13-1909-4A16-925E-FB428FB19E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2852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23064-906C-4043-A22A-0B0904A50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122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CC87-69D3-49AA-8F03-C797F5E949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938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21D2-ED64-454A-9026-699B752652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1395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A6CF-D763-4D5B-B28F-48354F93535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56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F49A-EC19-4B13-B9F6-8522C3A1D41A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573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223B-451C-4FFA-BDC6-659A62B29E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1819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B2C2-F1ED-407D-AEE4-BA9E63E19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4909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9163-D926-4824-9DD7-9577908C74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24804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F1BFB-FD70-4B10-80B4-05456410A9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1320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F49A-EC19-4B13-B9F6-8522C3A1D4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15230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1431-4176-44B1-9033-365FFC47ED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518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6F13-1909-4A16-925E-FB428FB19E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630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23064-906C-4043-A22A-0B0904A50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70764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CC87-69D3-49AA-8F03-C797F5E949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516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21D2-ED64-454A-9026-699B752652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6154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1431-4176-44B1-9033-365FFC47ED1F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08524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A6CF-D763-4D5B-B28F-48354F93535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632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223B-451C-4FFA-BDC6-659A62B29E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1948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B2C2-F1ED-407D-AEE4-BA9E63E19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07802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9163-D926-4824-9DD7-9577908C74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4187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F1BFB-FD70-4B10-80B4-05456410A9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62303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F49A-EC19-4B13-B9F6-8522C3A1D4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6885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1431-4176-44B1-9033-365FFC47ED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93098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6F13-1909-4A16-925E-FB428FB19E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1432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23064-906C-4043-A22A-0B0904A50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46450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CC87-69D3-49AA-8F03-C797F5E949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622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6F13-1909-4A16-925E-FB428FB19EB9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062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21D2-ED64-454A-9026-699B752652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55431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A6CF-D763-4D5B-B28F-48354F93535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545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223B-451C-4FFA-BDC6-659A62B29E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99852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B2C2-F1ED-407D-AEE4-BA9E63E19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55527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9163-D926-4824-9DD7-9577908C74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22981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F1BFB-FD70-4B10-80B4-05456410A9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94540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F49A-EC19-4B13-B9F6-8522C3A1D4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5369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1431-4176-44B1-9033-365FFC47ED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67077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6F13-1909-4A16-925E-FB428FB19E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00762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23064-906C-4043-A22A-0B0904A50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4107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23064-906C-4043-A22A-0B0904A5080A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06031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CC87-69D3-49AA-8F03-C797F5E949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7776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21D2-ED64-454A-9026-699B752652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6991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A6CF-D763-4D5B-B28F-48354F93535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0087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223B-451C-4FFA-BDC6-659A62B29E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82298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6B2C2-F1ED-407D-AEE4-BA9E63E19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9160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9163-D926-4824-9DD7-9577908C74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56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CC87-69D3-49AA-8F03-C797F5E94921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0833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21D2-ED64-454A-9026-699B752652E8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0808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A6CF-D763-4D5B-B28F-48354F935357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48313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223B-451C-4FFA-BDC6-659A62B29E6F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36962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77C3-C788-497A-96E4-09FCA845ECE4}" type="datetime1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3B95F-2D0E-4C3F-B05C-8B3059B1BEA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801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77C3-C788-497A-96E4-09FCA845E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411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77C3-C788-497A-96E4-09FCA845E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637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77C3-C788-497A-96E4-09FCA845E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559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77C3-C788-497A-96E4-09FCA845EC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3B95F-2D0E-4C3F-B05C-8B3059B1BEA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69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6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1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168553"/>
            <a:ext cx="9144000" cy="25590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684896" y="365906"/>
            <a:ext cx="52134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дополнительного образования 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творчества»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6794" y="4700816"/>
            <a:ext cx="44871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Авторы проекта:</a:t>
            </a:r>
          </a:p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Ушаков Максим</a:t>
            </a:r>
          </a:p>
          <a:p>
            <a:pPr algn="r"/>
            <a:r>
              <a:rPr lang="ru-RU" sz="1400" dirty="0" err="1" smtClean="0">
                <a:solidFill>
                  <a:schemeClr val="bg1"/>
                </a:solidFill>
              </a:rPr>
              <a:t>Котожекова</a:t>
            </a:r>
            <a:r>
              <a:rPr lang="ru-RU" sz="1400" dirty="0" smtClean="0">
                <a:solidFill>
                  <a:schemeClr val="bg1"/>
                </a:solidFill>
              </a:rPr>
              <a:t> Екатерина</a:t>
            </a:r>
          </a:p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Руководитель: </a:t>
            </a:r>
            <a:r>
              <a:rPr lang="ru-RU" sz="1400" dirty="0" err="1" smtClean="0">
                <a:solidFill>
                  <a:schemeClr val="bg1"/>
                </a:solidFill>
              </a:rPr>
              <a:t>Бадагова</a:t>
            </a:r>
            <a:r>
              <a:rPr lang="ru-RU" sz="1400" dirty="0" smtClean="0">
                <a:solidFill>
                  <a:schemeClr val="bg1"/>
                </a:solidFill>
              </a:rPr>
              <a:t> М.А.  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5716480"/>
            <a:ext cx="9094573" cy="4698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0" y="3185332"/>
            <a:ext cx="9144000" cy="26244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Documents and Settings\Пользователь\Рабочий стол\на листовку\slide-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89" t="9367" r="2772"/>
          <a:stretch/>
        </p:blipFill>
        <p:spPr bwMode="auto">
          <a:xfrm>
            <a:off x="310237" y="219156"/>
            <a:ext cx="3142647" cy="2445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038342" y="3430354"/>
            <a:ext cx="7110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endParaRPr lang="ru-RU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 спешат на помощь»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63675" y="6100086"/>
            <a:ext cx="3227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Черногорск, 2021г.</a:t>
            </a:r>
            <a:endParaRPr lang="ru-RU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68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10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824" y="264434"/>
            <a:ext cx="9150824" cy="6586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574" y="1135931"/>
            <a:ext cx="8747662" cy="55614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4" y="1135931"/>
            <a:ext cx="8830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ФОТООТЧЕТ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1480" y="4940968"/>
            <a:ext cx="3819468" cy="818148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листовки о благотворительной акции</a:t>
            </a:r>
          </a:p>
          <a:p>
            <a:pPr algn="ctr"/>
            <a:r>
              <a:rPr lang="ru-RU" sz="1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 спешат на помощь» </a:t>
            </a:r>
            <a:endParaRPr 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3" name="Picture 11" descr="C:\Documents and Settings\Пользователь\Рабочий стол\на листовку\листовка готова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24" t="13946" r="8605" b="13104"/>
          <a:stretch/>
        </p:blipFill>
        <p:spPr bwMode="auto">
          <a:xfrm>
            <a:off x="259758" y="1659151"/>
            <a:ext cx="4308647" cy="2971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информация\Мои документы\ПОЛЯ\2019-2020 учебный год\Attachments_svetlana_270196@mail.ru_2021-11-26_15-35-57\IMG-6b0418a8a751294ad51cc6cd52e3a2af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70" r="2337"/>
          <a:stretch/>
        </p:blipFill>
        <p:spPr bwMode="auto">
          <a:xfrm>
            <a:off x="4603000" y="1750954"/>
            <a:ext cx="4259026" cy="3561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876800" y="5422232"/>
            <a:ext cx="3881751" cy="708238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информации в СМИ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2" descr="C:\информация\Мои документы\ПОЛЯ\2019-2020 учебный год\Attachments_svetlana_270196@mail.ru_2021-11-26_15-35-57\IMG-6b0418a8a751294ad51cc6cd52e3a2af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70" r="2337"/>
          <a:stretch/>
        </p:blipFill>
        <p:spPr bwMode="auto">
          <a:xfrm>
            <a:off x="4651126" y="1750954"/>
            <a:ext cx="4259026" cy="3561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824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11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50824" cy="5454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574" y="882317"/>
            <a:ext cx="8747662" cy="58150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94246"/>
            <a:ext cx="8830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ФОТООТЧЕТ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" y="5124444"/>
            <a:ext cx="4283242" cy="1003639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Волонтерский десант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 спешат на помощь» </a:t>
            </a:r>
            <a:endParaRPr lang="ru-RU" sz="2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39916" y="5332394"/>
            <a:ext cx="4206494" cy="779647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товаров и вещей от граждан города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информация\Мои документы\ПОЛЯ\2019-2020 учебный год\Attachments_svetlana_270196@mail.ru_2021-11-26_15-35-57\IMG-c9ed832c567f98b53847b238047fe21e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694"/>
          <a:stretch/>
        </p:blipFill>
        <p:spPr bwMode="auto">
          <a:xfrm rot="21333033">
            <a:off x="160139" y="929038"/>
            <a:ext cx="2745410" cy="42350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информация\Мои документы\ПОЛЯ\2019-2020 учебный год\Attachments_svetlana_270196@mail.ru_2021-11-26_15-35-57\IMG-e4efeb50b32f6aef6dafe5069016dc49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017">
            <a:off x="2550652" y="969603"/>
            <a:ext cx="2186308" cy="2949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информация\Мои документы\ПОЛЯ\2019-2020 учебный год\Attachments_svetlana_270196@mail.ru_2021-11-26_15-35-57\IMG-58c0d203213d0178b40ed7044834ee29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15267"/>
            <a:ext cx="2661717" cy="44116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информация\Мои документы\ПОЛЯ\2019-2020 учебный год\Attachments_svetlana_270196@mail.ru_2021-11-26_15-35-57\IMG-eaf9f54dc1af9a0c60d80b1dbdd0dfce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012"/>
          <a:stretch/>
        </p:blipFill>
        <p:spPr bwMode="auto">
          <a:xfrm rot="560107">
            <a:off x="6533611" y="671813"/>
            <a:ext cx="2629406" cy="31192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349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824" y="0"/>
            <a:ext cx="9150824" cy="5293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574" y="882317"/>
            <a:ext cx="8747662" cy="58150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9"/>
            <a:ext cx="8830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ФОТООТЧЕТ</a:t>
            </a:r>
          </a:p>
        </p:txBody>
      </p:sp>
      <p:pic>
        <p:nvPicPr>
          <p:cNvPr id="3074" name="Picture 2" descr="C:\информация\Мои документы\ПОЛЯ\2019-2020 учебный год\Attachments_svetlana_270196@mail.ru_2021-11-26_13-47-55\IMG-c26d8065a1758d9d3eeba47267eb2d6b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733" b="5091"/>
          <a:stretch/>
        </p:blipFill>
        <p:spPr bwMode="auto">
          <a:xfrm rot="21118106">
            <a:off x="161041" y="950887"/>
            <a:ext cx="2010365" cy="2778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3288633"/>
            <a:ext cx="2957286" cy="449178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товаров и вещей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информация\Мои документы\ПОЛЯ\2019-2020 учебный год\АКЦИЯ ЧАЙ КА ФОТО\IMG-d2501326c61595d371369cd58f1dce84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2036">
            <a:off x="4477129" y="1283245"/>
            <a:ext cx="1587140" cy="2116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257996" y="3219568"/>
            <a:ext cx="2886004" cy="296212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и упаковка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C:\информация\Мои документы\ПОЛЯ\2019-2020 учебный год\АКЦИЯ ЧАЙ КА ФОТО\IMG-1ecb88f5ac4ca0da9000f1b9c57ef9aa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695" r="11387"/>
          <a:stretch/>
        </p:blipFill>
        <p:spPr bwMode="auto">
          <a:xfrm rot="20465289">
            <a:off x="334607" y="4128912"/>
            <a:ext cx="2221652" cy="24347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93819" y="5919537"/>
            <a:ext cx="4475948" cy="938463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транспортировке товаров в ГКУ РХ «Центр для несовершеннолетних»</a:t>
            </a:r>
            <a:endParaRPr lang="ru-RU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9" name="Picture 7" descr="C:\информация\Мои документы\ПОЛЯ\2019-2020 учебный год\АКЦИЯ ЧАЙ КА ФОТО\IMG-730c319a4d729908e673993b0fabe150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449">
            <a:off x="5907584" y="3760321"/>
            <a:ext cx="2836036" cy="2358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информация\Мои документы\ПОЛЯ\2019-2020 учебный год\АКЦИЯ ЧАЙ КА ФОТО\IMG-b047967ad9fa1aff4a07ed792e6e96a8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333" b="4464"/>
          <a:stretch/>
        </p:blipFill>
        <p:spPr bwMode="auto">
          <a:xfrm rot="357006">
            <a:off x="2843949" y="2920891"/>
            <a:ext cx="3016840" cy="2598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информация\Мои документы\ПОЛЯ\2019-2020 учебный год\Attachments_svetlana_270196@mail.ru_2021-11-26_15-26-07 (1)\IMG-00dad9f656b73167650768fb14302666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180" y="502694"/>
            <a:ext cx="2506604" cy="1720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информация\Мои документы\ПОЛЯ\2019-2020 учебный год\АКЦИЯ ЧАЙ КА ФОТО\IMG-d8c7af4ac8b6f0d36eee939cf88e827a-V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12" r="21581"/>
          <a:stretch/>
        </p:blipFill>
        <p:spPr bwMode="auto">
          <a:xfrm rot="663804">
            <a:off x="7894328" y="1643040"/>
            <a:ext cx="1048323" cy="2200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информация\Мои документы\ПОЛЯ\2019-2020 учебный год\Attachments_svetlana_270196@mail.ru_2021-11-26_15-26-07 (1)\IMG-60f1933e16df45d8eb8a53dabd55bd2b-V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19" y="1000038"/>
            <a:ext cx="2687077" cy="20153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393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824" y="0"/>
            <a:ext cx="9150824" cy="4812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970472"/>
            <a:ext cx="8747662" cy="58875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97995"/>
            <a:ext cx="8830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ФОТООТЧЕТ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12168" y="2967789"/>
            <a:ext cx="2598822" cy="1171074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волонтеров и ребят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ГКУ РХ «Центр для несовершеннолетних»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87570" y="6208295"/>
            <a:ext cx="3549062" cy="649705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мастер-классов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информация\Мои документы\ПОЛЯ\2019-2020 учебный год\АКЦИЯ ЧАЙ КА ФОТО\IMG-a65c302590ed4cb2f8f7c6aa95d2ebb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8901">
            <a:off x="158574" y="581709"/>
            <a:ext cx="3092320" cy="2627039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информация\Мои документы\ПОЛЯ\2019-2020 учебный год\АКЦИЯ ЧАЙ КА ФОТО\IMG-70703961802552e1efe9b6054e65a271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3"/>
          <a:stretch/>
        </p:blipFill>
        <p:spPr bwMode="auto">
          <a:xfrm>
            <a:off x="2882926" y="841032"/>
            <a:ext cx="2956399" cy="2338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информация\Мои документы\ПОЛЯ\2019-2020 учебный год\АКЦИЯ ЧАЙ КА ФОТО\IMG-33948a02869de7706b0eaef8e4e4ef67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93"/>
          <a:stretch/>
        </p:blipFill>
        <p:spPr bwMode="auto">
          <a:xfrm rot="827798">
            <a:off x="5847747" y="598046"/>
            <a:ext cx="2939669" cy="3346184"/>
          </a:xfrm>
          <a:prstGeom prst="rect">
            <a:avLst/>
          </a:prstGeom>
          <a:noFill/>
          <a:ln w="38100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информация\Мои документы\ПОЛЯ\2019-2020 учебный год\АКЦИЯ ЧАЙ КА ФОТО\IMG-391914f3f8b7a1a5190f710657575013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2" y="3090868"/>
            <a:ext cx="2885488" cy="3767132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информация\Мои документы\ПОЛЯ\2019-2020 учебный год\АКЦИЯ ЧАЙ КА ФОТО\IMG-872c25428106464cf1fc6d0dc981d6c1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780" b="15422"/>
          <a:stretch/>
        </p:blipFill>
        <p:spPr bwMode="auto">
          <a:xfrm>
            <a:off x="3353650" y="4193926"/>
            <a:ext cx="2335509" cy="2038865"/>
          </a:xfrm>
          <a:prstGeom prst="rect">
            <a:avLst/>
          </a:prstGeom>
          <a:noFill/>
          <a:ln w="38100" cap="sq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информация\Мои документы\ПОЛЯ\2019-2020 учебный год\АКЦИЯ ЧАЙ КА ФОТО\IMG-d221b8b8fd79e8b51329196cd3c8ab12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747" y="2969007"/>
            <a:ext cx="2916747" cy="3888993"/>
          </a:xfrm>
          <a:prstGeom prst="rect">
            <a:avLst/>
          </a:prstGeom>
          <a:noFill/>
          <a:ln w="38100" cap="sq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226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824" y="0"/>
            <a:ext cx="9150824" cy="5293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3537" y="898359"/>
            <a:ext cx="8747662" cy="57752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97305"/>
            <a:ext cx="8830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ФОТООТЧЕТ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0274" y="4411579"/>
            <a:ext cx="4026568" cy="2149641"/>
          </a:xfrm>
          <a:prstGeom prst="rect">
            <a:avLst/>
          </a:prstGeom>
          <a:solidFill>
            <a:srgbClr val="FAC4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Состоялась теплая дружеская встреча волонтеров и ребят с ГКУ РХ «Центр для несовершеннолетних».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поддерживать отношения!!!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информация\Мои документы\ПОЛЯ\2019-2020 учебный год\АКЦИЯ ЧАЙ КА ФОТО\IMG-b1e37dee782220c27fe14d4036a8db39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686"/>
          <a:stretch/>
        </p:blipFill>
        <p:spPr bwMode="auto">
          <a:xfrm>
            <a:off x="4054967" y="951035"/>
            <a:ext cx="4625673" cy="3123660"/>
          </a:xfrm>
          <a:prstGeom prst="rect">
            <a:avLst/>
          </a:prstGeom>
          <a:noFill/>
          <a:ln w="41275" cap="sq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информация\Мои документы\ПОЛЯ\2019-2020 учебный год\АКЦИЯ ЧАЙ КА ФОТО\IMG-05d772d2646f5fcc875e20cbe7715c47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54" b="7763"/>
          <a:stretch/>
        </p:blipFill>
        <p:spPr bwMode="auto">
          <a:xfrm rot="21053136">
            <a:off x="535603" y="661692"/>
            <a:ext cx="2919768" cy="3390120"/>
          </a:xfrm>
          <a:prstGeom prst="rect">
            <a:avLst/>
          </a:prstGeom>
          <a:noFill/>
          <a:ln w="38100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информация\Мои документы\ПОЛЯ\2019-2020 учебный год\АКЦИЯ ЧАЙ КА ФОТО\IMG-415bfa3659d8c5bb79c40f452eeb887d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847"/>
          <a:stretch/>
        </p:blipFill>
        <p:spPr bwMode="auto">
          <a:xfrm rot="773708">
            <a:off x="6155524" y="4032177"/>
            <a:ext cx="2744178" cy="2499506"/>
          </a:xfrm>
          <a:prstGeom prst="rect">
            <a:avLst/>
          </a:prstGeom>
          <a:noFill/>
          <a:ln w="41275" cap="sq" cmpd="sng">
            <a:solidFill>
              <a:schemeClr val="bg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информация\Мои документы\ПОЛЯ\2019-2020 учебный год\АКЦИЯ ЧАЙ КА ФОТО\IMG-8380871701823feca9e108bb2498bdd6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27" t="16997" r="21351" b="14420"/>
          <a:stretch/>
        </p:blipFill>
        <p:spPr bwMode="auto">
          <a:xfrm rot="21050758">
            <a:off x="207309" y="3325269"/>
            <a:ext cx="2285224" cy="2789144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587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61257"/>
            <a:ext cx="9144000" cy="875212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093" y="368564"/>
            <a:ext cx="8682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 проект «Друзья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спешат на помощь»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5093" y="1338032"/>
            <a:ext cx="7706734" cy="4842798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093" y="1495168"/>
            <a:ext cx="772297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 помощь будет оказана   60 детям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ГКУ РХ «Республиканский социально-реабилитационный центр для несовершеннолетних», попавшим в трудную жизненную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ситуацию.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Произойдет объединение усилий волонтеров, организаций, неравнодушных граждан по сбору вещей и предметов, в результате чего  увеличится объем оказания помощи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ГКУ РХ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«Республиканский социально-реабилитационный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несовершеннолетних».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создана база потенциальных партнеров (организаций и физических лиц) для дальнейшего взаимодействия и сотрудничества.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ГКУ РХ  «Республиканский социально-реабилитационный центр для несовершеннолетних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приобретут новых друзей в лице волонтеров МБОУ ДО «Центр развития творчества», организаций и просто неравнодушных граждан, готовых в любую минуту прийти на помощь.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Расширятся границы волонтерского движения среди детей и молодежи г.Черногорска, в том числе МБОУ ДО «Центр развития творчества».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Увеличится число волонтеров отряда «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Добротворцы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</a:rPr>
              <a:t>      </a:t>
            </a:r>
          </a:p>
          <a:p>
            <a:pPr marL="285750" indent="-285750">
              <a:buFontTx/>
              <a:buChar char="-"/>
            </a:pPr>
            <a:endParaRPr lang="ru-RU" sz="1600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endParaRPr lang="ru-RU" sz="1600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endParaRPr lang="ru-RU" sz="1600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55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16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61257"/>
            <a:ext cx="9144000" cy="764354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4492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 </a:t>
            </a: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«Друзья спешат на помощь»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5091" y="1301783"/>
            <a:ext cx="8608779" cy="5148443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092" y="1301783"/>
            <a:ext cx="848521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Подготовительный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формирование у волонтеров МБОУ ДО «Центр развития творчества» мотивации участия в проекте;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 распределение обязанностей между участниками команд;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формулировка целей и задач проекта;</a:t>
            </a:r>
          </a:p>
          <a:p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разработка плана мероприятий.</a:t>
            </a:r>
          </a:p>
          <a:p>
            <a:pPr marL="342900" indent="-342900">
              <a:buAutoNum type="arabicPeriod" startAt="2"/>
            </a:pP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Практический</a:t>
            </a:r>
          </a:p>
          <a:p>
            <a:pPr lvl="0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 организация встреч и общение волонтеров с руководством ГКУ РХ «Республиканский социально-реабилитационный центр для несовершеннолетних»; </a:t>
            </a:r>
          </a:p>
          <a:p>
            <a:pPr lvl="0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разработка и распространение листовки о благотворительной акции «Друзья спешат на помощь» в социальных сетях, в образовательных организациях города, среди населения;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 освещение деятельности волонтерского отряда по оказании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помощи детям ГКУ РХ «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Республиканский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социально-реабилитационный центр для несовершеннолетних»;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СМИ;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 сбор вещей и предметов (настольные игры, игрушки, художественная и учебная литература, канцелярские товары, личные средства гигиены);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проведение мастер-классов для детей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ГКУ РХ «Республиканский социально-реабилитационный центр для несовершеннолетних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Обобщающий 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Подведение итогов проекта и анализ результатов.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7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824" y="280498"/>
            <a:ext cx="9150824" cy="6586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286" y="1268802"/>
            <a:ext cx="8760941" cy="50702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5451783"/>
              </p:ext>
            </p:extLst>
          </p:nvPr>
        </p:nvGraphicFramePr>
        <p:xfrm>
          <a:off x="165248" y="1980376"/>
          <a:ext cx="8869015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1228"/>
                <a:gridCol w="1397787"/>
              </a:tblGrid>
              <a:tr h="2487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992">
                <a:tc>
                  <a:txBody>
                    <a:bodyPr/>
                    <a:lstStyle/>
                    <a:p>
                      <a:pPr algn="l"/>
                      <a:r>
                        <a:rPr lang="ru-RU" sz="1200" b="0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Распределение обязанностей между участниками команд.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29.10.2021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 Встреча с представителем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ГКУ РХ «Реабилитационный центр для несовершеннолетних».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29.10.2021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информационных материалов (разработка листовки, буклета «Друзья спешат на помощь»).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30.10.2021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4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4. Беседа «Для добра открой сердца»,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«Спешите делать добро»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 обучающимися и педагогами образовательных организаций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864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5. Волонтерский десант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Добротворцы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- детям».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10.11-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2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6. Посещение ОО, организаций города с целью распространения листовок, буклетов.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10.11 – 16.11.2021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077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7. Освещение в СМИ о проводимой благотворительной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акции.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83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8. Сбор товаров и вещей для детей.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29.10-22.11. 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1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9. Подготовка к мастер-классам (разработка идеи мастер-классов,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подбор материалов, изготовление шаблонов, заготовок).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18.11.-22.11.2021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5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10. Сортировка собранных товаров и вещей.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Сбор данных о партнерах, участниках акции.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22.11.-23.11.2021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16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11. Посещение ГКУ РХ «Реабилитационный центр для несовершеннолетних» с целью передачи  собранных товаров и вещей.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45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Мастер – класс «Творческая мастерская» для детей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ГКУ РХ «Реабилитационный центр для несовершеннолетних».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24.11.2021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0130" y="1268802"/>
            <a:ext cx="8118389" cy="4075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в рамках реализации проекта 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57"/>
            <a:ext cx="9144000" cy="8752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</a:rPr>
              <a:t>проект </a:t>
            </a:r>
            <a:r>
              <a:rPr lang="ru-RU" sz="2400" b="1" dirty="0" smtClean="0">
                <a:solidFill>
                  <a:prstClr val="white"/>
                </a:solidFill>
              </a:rPr>
              <a:t>«Друзья </a:t>
            </a:r>
            <a:r>
              <a:rPr lang="ru-RU" sz="2400" b="1" dirty="0">
                <a:solidFill>
                  <a:prstClr val="white"/>
                </a:solidFill>
              </a:rPr>
              <a:t>спешат на помощь»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6477" y="1136469"/>
            <a:ext cx="900752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algn="just">
              <a:buAutoNum type="arabicPeriod"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 подростки, попавшие в трудную жизненную ситуацию ГКУ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РХ «Республиканский социально-реабилитационный центр для   несовершеннолетних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514350" indent="-514350" algn="just">
              <a:buAutoNum type="arabicPeriod"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 отряда «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Добротворцы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МБОУ ДО «Центр развития творчества».</a:t>
            </a:r>
          </a:p>
          <a:p>
            <a:pPr marL="514350" indent="-514350" algn="just">
              <a:buAutoNum type="arabicPeriod"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Обучающиеся, студенты, организации, неравнодушные граждане, имеющие возможность добровольно оказывать посильную безвозмездную помощь нуждающимся детям.</a:t>
            </a:r>
          </a:p>
          <a:p>
            <a:pPr algn="just"/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Лидеры проекта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Ушаков Максим,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Котожекова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Екатерина.</a:t>
            </a:r>
          </a:p>
          <a:p>
            <a:pPr algn="just"/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Кураторы проекта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педагоги – организаторы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Бадагова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Александровна, Безлепкина                            Полина Витальевна.</a:t>
            </a:r>
          </a:p>
          <a:p>
            <a:pPr algn="just"/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 подростки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ГКУ РХ «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</a:t>
            </a:r>
          </a:p>
          <a:p>
            <a:pPr algn="just"/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для   несовершеннолетних».</a:t>
            </a:r>
          </a:p>
          <a:p>
            <a:pPr algn="just"/>
            <a:endParaRPr lang="ru-RU" sz="1600" b="1" dirty="0">
              <a:solidFill>
                <a:srgbClr val="0070C0"/>
              </a:solidFill>
            </a:endParaRPr>
          </a:p>
          <a:p>
            <a:pPr algn="just"/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71750"/>
            <a:ext cx="9144001" cy="84026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prstClr val="white"/>
              </a:solidFill>
            </a:endParaRPr>
          </a:p>
        </p:txBody>
      </p:sp>
      <p:pic>
        <p:nvPicPr>
          <p:cNvPr id="6" name="Picture 2" descr="C:\информация\Мои документы\ПОЛЯ\2019-2020 учебный год\Attachments_svetlana_270196@mail.ru_2021-11-26_15-26-07 (1)\IMG-d0f92563ce567142de0b4950d7f12f8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763" y="3790928"/>
            <a:ext cx="3818238" cy="26345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396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3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261257"/>
            <a:ext cx="9144001" cy="8752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спешат на помощь»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793" y="1149146"/>
            <a:ext cx="87114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 разница между дружеским советом и дружески протянутой рукой»</a:t>
            </a:r>
            <a: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sz="12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053" y="3433678"/>
            <a:ext cx="2328947" cy="2049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" y="5461054"/>
            <a:ext cx="9144000" cy="8752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 «С добрым сердцем на добрые дела!»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37424"/>
            <a:ext cx="67591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Направление: Социальное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волонтерство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920483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Срок реализации акции: с 29 октября по 26 ноября 2021года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091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56"/>
            <a:ext cx="9168713" cy="6902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61257"/>
            <a:ext cx="9032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«Друзья спешат на помощь»</a:t>
            </a:r>
          </a:p>
          <a:p>
            <a:pPr algn="ctr"/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60265"/>
            <a:ext cx="7908324" cy="21112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/>
              <a:t>ПАРТНЕРЫ 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ОО города (школы, техникум)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детские сады,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волонтерские отряды,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СМИ 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ГУО,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ООО «</a:t>
            </a:r>
            <a:r>
              <a:rPr lang="ru-RU" dirty="0" err="1" smtClean="0"/>
              <a:t>СУЭК-Хакасия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11" name="Picture 2" descr="C:\информация\Мои документы\ПОЛЯ\2019-2020 учебный год\Attachments_svetlana_270196@mail.ru_2021-11-26_13-47-55\IMG-c26d8065a1758d9d3eeba47267eb2d6b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733" b="5091"/>
          <a:stretch/>
        </p:blipFill>
        <p:spPr bwMode="auto">
          <a:xfrm rot="21118106">
            <a:off x="229245" y="3077950"/>
            <a:ext cx="2305558" cy="3443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информация\Мои документы\ПОЛЯ\2019-2020 учебный год\Attachments_svetlana_270196@mail.ru_2021-11-26_15-35-57\IMG-eaf9f54dc1af9a0c60d80b1dbdd0dfce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012"/>
          <a:stretch/>
        </p:blipFill>
        <p:spPr bwMode="auto">
          <a:xfrm rot="560107">
            <a:off x="6505667" y="691642"/>
            <a:ext cx="2430431" cy="2761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информация\Мои документы\ПОЛЯ\2019-2020 учебный год\Attachments_svetlana_270196@mail.ru_2021-11-26_15-26-07 (1)\IMG-60f1933e16df45d8eb8a53dabd55bd2b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248" y="2842055"/>
            <a:ext cx="4020752" cy="40159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ary\Desktop\от усть абака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98358" y="2891480"/>
            <a:ext cx="3528626" cy="3657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9459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5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85010"/>
            <a:ext cx="9144000" cy="2727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36017" y="0"/>
            <a:ext cx="825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</a:t>
            </a: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спешат на помощь»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637760"/>
            <a:ext cx="9144000" cy="52202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548580"/>
            <a:ext cx="891941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algn="just"/>
            <a:r>
              <a:rPr lang="ru-RU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i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помощи детям ГКУ РХ «Республиканский социально – реабилитационный центр для несовершеннолетних» в сборе вещей и предметов особой необходимости (предметы гигиены, настольные игры, книги, школьная канцелярия предметы для творчества).</a:t>
            </a:r>
          </a:p>
          <a:p>
            <a:pPr indent="85725"/>
            <a:r>
              <a:rPr lang="ru-RU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371475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и подготовить волонтеров  для участия в Акции «Друзья спешат на помощь».</a:t>
            </a:r>
          </a:p>
          <a:p>
            <a:pPr marL="457200" indent="-371475">
              <a:buAutoNum type="arabicPeriod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371475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информирование населения г.Черногорска о проводимой Акции «Друзья спешат на помощь» используя официальный сайт МБОУ ДО «Центр развития творчества», листовки, СМИ, социальные группы в сети Интернет. </a:t>
            </a:r>
          </a:p>
          <a:p>
            <a:pPr marL="457200" indent="-371475">
              <a:buAutoNum type="arabicPeriod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371475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помещение и организовать сбор вещей и  предметов особой необходимости от граждан и организаций.</a:t>
            </a:r>
          </a:p>
          <a:p>
            <a:pPr marL="457200" indent="-371475">
              <a:buAutoNum type="arabicPeriod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371475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сортировку  вещей и  предметов и их упаковку.</a:t>
            </a:r>
          </a:p>
          <a:p>
            <a:pPr marL="457200" indent="-371475">
              <a:buAutoNum type="arabicPeriod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371475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вывоз собранных вещей и предметов силами партнёрской организации.</a:t>
            </a:r>
          </a:p>
          <a:p>
            <a:pPr marL="457200" indent="-371475">
              <a:buAutoNum type="arabicPeriod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8625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праздничную атмосферу передачи собранных вещей и предметов детям  ГКУ РХ</a:t>
            </a:r>
          </a:p>
          <a:p>
            <a:pPr marL="85725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«Республиканский социально – реабилитационный центр для несовершеннолетних».</a:t>
            </a:r>
          </a:p>
          <a:p>
            <a:pPr marL="85725"/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8625" indent="-342900">
              <a:buAutoNum type="arabicPeriod" startAt="7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потенциальных партнеров для дальнейшего сотрудничества и  развития волонтерской деятельности в МБОУ ДО «Центр развития творчества» и городе Черногорске.</a:t>
            </a:r>
          </a:p>
          <a:p>
            <a:pPr marL="85725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776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6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" y="261256"/>
            <a:ext cx="8958651" cy="6380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865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«Друзья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спешат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помощь»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81262"/>
            <a:ext cx="8538521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социальной значимости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 создания проекта «Друзья спешат на помощь» возникла после того, как в один их октябрьских дней 2021 года мы -  ребята волонтерского отряда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Добротворцы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увидели пост под названием «Сделать доброе дело просто!»,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размещенный 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нстаграме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 странице ГКУ РХ «Республиканского социально - реабилитационный центр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несовершеннолетних», об  оказании материальной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детям, проживающим в реабилитационном центре, попавшим в трудную жизненную ситуацию.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для  реабилитационного центра усугублялась тем, что в этот период в республике Хакасия начали вводить ограничительные мероприятия в связи с распространением 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– 19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этого, удаленное место расположения реабилитационного центра от г.Черногорска (9-й поселок) могло стать причиной низкой активности жителей города в сборе необходимых вещей и предметов. </a:t>
            </a:r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по нашему мнению,  именно проект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«Друзья спешат на помощь» и   большой волонтерский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ресурс должны были помочь ребятам  реабилитационного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центра  в решении их проблемы  в короткий период времени.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Удачное расположение МБОУ ДО «Центр развития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творчества»  (центральная часть города), на базе  которого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предполагалась реализация  проекта, хорошие  подъездные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пути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давали МБОУ ДО «Центр развития творчества»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преимущества стать временным пунктом сбора вещей и 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 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-111210" y="1078932"/>
            <a:ext cx="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Пользователь\Рабочий стол\IMG_20211117_10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369" y="3549385"/>
            <a:ext cx="3288632" cy="3086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243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prstClr val="white">
                    <a:lumMod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57"/>
            <a:ext cx="9144000" cy="5666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«Друзья спешат на помощь»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3003" y="1622069"/>
            <a:ext cx="9144000" cy="46699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9463493"/>
              </p:ext>
            </p:extLst>
          </p:nvPr>
        </p:nvGraphicFramePr>
        <p:xfrm>
          <a:off x="237496" y="1171073"/>
          <a:ext cx="8906504" cy="5342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8848"/>
                <a:gridCol w="1947656"/>
              </a:tblGrid>
              <a:tr h="38297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Расходные материалы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 (руб.)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884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 листовок, буклетов, печатной продукции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Бумага А 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(белая, цветная) для принтера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Краска для принтера (Черная, цветная)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33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Файлы А 4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мультифоры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503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Канцелярские принадлежности (клей, скотч, ножницы, скрепки, маркеры, краски,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ватман)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884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Материалы для проведения мастер-классов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3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Гипс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Клей (ПВА, Мастер-клей)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Формы для выливания фигур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Бросовый, природный материалы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503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Украшения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декорирования, дизайна поделок, открытки (Блестки, ленты, кожа и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т.д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884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Стимулирование участников проекта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3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Грамоты,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благодарственные письма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97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73380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Затраченные ресурсы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122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rgbClr val="F6BB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8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57"/>
            <a:ext cx="9144000" cy="8752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2300" y="295726"/>
            <a:ext cx="7480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реализации проекта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541790405"/>
              </p:ext>
            </p:extLst>
          </p:nvPr>
        </p:nvGraphicFramePr>
        <p:xfrm>
          <a:off x="428910" y="1072300"/>
          <a:ext cx="8093675" cy="5424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04760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56616" y="6292041"/>
            <a:ext cx="414333" cy="365125"/>
          </a:xfrm>
        </p:spPr>
        <p:txBody>
          <a:bodyPr/>
          <a:lstStyle/>
          <a:p>
            <a:fld id="{20F3B95F-2D0E-4C3F-B05C-8B3059B1BEA5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9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92281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458936"/>
            <a:ext cx="8785567" cy="5841034"/>
          </a:xfrm>
          <a:prstGeom prst="rect">
            <a:avLst/>
          </a:prstGeom>
          <a:gradFill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FAC400"/>
              </a:gs>
            </a:gsLst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79854" y="0"/>
            <a:ext cx="3505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проекта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3406154"/>
              </p:ext>
            </p:extLst>
          </p:nvPr>
        </p:nvGraphicFramePr>
        <p:xfrm>
          <a:off x="0" y="849862"/>
          <a:ext cx="2919663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856"/>
                <a:gridCol w="132344"/>
                <a:gridCol w="375412"/>
                <a:gridCol w="957051"/>
              </a:tblGrid>
              <a:tr h="25705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Кол-во/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 gridSpan="4"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Канцелярские товары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Тетради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Альбомы, блокноты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720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Наборы цветного картона и цветной бумаги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Карандаши, ручки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Наборы пластилина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Клей (ПВА, клей карандаш)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Наборы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красок (гуашь, акварель)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41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Канцелярские наборы (линейки, ластики, точилки)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Наборы кистей для рисования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Раскраски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 gridSpan="4"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Игры,</a:t>
                      </a:r>
                      <a:r>
                        <a:rPr lang="ru-RU" sz="10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литература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0">
                <a:tc gridSpan="3"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Художественная и справочная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итература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8492">
                <a:tc gridSpan="3"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Настольные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игры, </a:t>
                      </a:r>
                      <a:r>
                        <a:rPr lang="ru-RU" sz="1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пазлы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8492">
                <a:tc gridSpan="3"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Игрушки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8492">
                <a:tc gridSpan="4"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Моющие</a:t>
                      </a:r>
                      <a:r>
                        <a:rPr lang="ru-RU" sz="10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средства гигиены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Мыло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24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Шампуни, бальзамы, гели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3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Зубные пасты, зубные щетки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9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Мочалки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7278" y="421519"/>
            <a:ext cx="3410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акции было собрано: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6878" y="434220"/>
            <a:ext cx="3505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Привлечено к сотрудничеству: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13330" y="713250"/>
            <a:ext cx="35052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Семей с детьми - 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80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Образовательные организации – 6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Волонтеры - 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30</a:t>
            </a: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54223" y="1386554"/>
            <a:ext cx="2681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Потенциальные партнеры для дальнейшего сотрудничества: </a:t>
            </a:r>
          </a:p>
          <a:p>
            <a:pPr lvl="0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Городское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</a:t>
            </a:r>
            <a:endParaRPr lang="en-US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ООО  СУЭК - Хакасия</a:t>
            </a:r>
          </a:p>
          <a:p>
            <a:pPr lvl="0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АО ПРОМТРАНС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516" y="3925427"/>
            <a:ext cx="2470484" cy="2932573"/>
          </a:xfrm>
          <a:prstGeom prst="rect">
            <a:avLst/>
          </a:prstGeom>
          <a:noFill/>
          <a:ln w="38100" cap="sq" cmpd="sng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579" y="2791326"/>
            <a:ext cx="3721768" cy="4066673"/>
          </a:xfrm>
          <a:prstGeom prst="rect">
            <a:avLst/>
          </a:prstGeom>
          <a:noFill/>
          <a:ln w="25400" cap="sq" cmpd="sng">
            <a:solidFill>
              <a:srgbClr val="FFFFFF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12" y="359499"/>
            <a:ext cx="2471788" cy="3506648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308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1881</TotalTime>
  <Words>1690</Words>
  <Application>Microsoft Office PowerPoint</Application>
  <PresentationFormat>Экран (4:3)</PresentationFormat>
  <Paragraphs>293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Тема Office</vt:lpstr>
      <vt:lpstr>1_Тема Office</vt:lpstr>
      <vt:lpstr>2_Тема Office</vt:lpstr>
      <vt:lpstr>3_Тема Office</vt:lpstr>
      <vt:lpstr>4_Тема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 Шарташская</dc:creator>
  <cp:lastModifiedBy>Mary</cp:lastModifiedBy>
  <cp:revision>147</cp:revision>
  <cp:lastPrinted>2021-11-19T04:21:37Z</cp:lastPrinted>
  <dcterms:created xsi:type="dcterms:W3CDTF">2014-05-05T09:14:18Z</dcterms:created>
  <dcterms:modified xsi:type="dcterms:W3CDTF">2021-11-28T08:52:23Z</dcterms:modified>
</cp:coreProperties>
</file>