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4" r:id="rId3"/>
    <p:sldId id="265" r:id="rId4"/>
    <p:sldId id="257" r:id="rId5"/>
    <p:sldId id="272" r:id="rId6"/>
    <p:sldId id="258" r:id="rId7"/>
    <p:sldId id="276" r:id="rId8"/>
    <p:sldId id="273" r:id="rId9"/>
    <p:sldId id="274" r:id="rId10"/>
    <p:sldId id="259" r:id="rId11"/>
    <p:sldId id="278" r:id="rId12"/>
    <p:sldId id="262" r:id="rId13"/>
    <p:sldId id="270" r:id="rId14"/>
    <p:sldId id="271" r:id="rId15"/>
    <p:sldId id="267" r:id="rId16"/>
    <p:sldId id="260" r:id="rId17"/>
    <p:sldId id="268" r:id="rId18"/>
    <p:sldId id="269" r:id="rId19"/>
    <p:sldId id="275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81" autoAdjust="0"/>
    <p:restoredTop sz="94690" autoAdjust="0"/>
  </p:normalViewPr>
  <p:slideViewPr>
    <p:cSldViewPr>
      <p:cViewPr>
        <p:scale>
          <a:sx n="57" d="100"/>
          <a:sy n="57" d="100"/>
        </p:scale>
        <p:origin x="-270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8126A-9F33-4B40-83E3-B4BE0AE98B93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11F6C-59EF-4237-9D84-012E515514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11F6C-59EF-4237-9D84-012E515514A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0EF4A6D-A296-411E-A6FA-CED1F7F5CEBE}" type="datetimeFigureOut">
              <a:rPr lang="ru-RU" smtClean="0"/>
              <a:pPr/>
              <a:t>21.02.2018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83A4F1-802D-4F80-9F05-C4B8A13380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4;&#1073;&#1088;&#1072;&#1097;&#1077;&#1085;&#1080;&#1077;_(&#1083;&#1080;&#1085;&#1075;&#1074;&#1080;&#1089;&#1090;&#1080;&#1082;&#1072;)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shakovdictionary.r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lovarozhegova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.ru/POEZIQ/TWARDOWSKIJ/terkin.txt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library.ru/text/2/p.1/index%20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itaty.su/sorok-vekov-smotryat-na-vas-s-vysoty-etix-piramid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library.ru/text/440/p.4/index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b.ru/POEZIQ/TWARDOWSKIJ/terkin.txt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.ru/POEZIQ/TWARDOWSKIJ/terkin.txt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it-classic.ru/?fid=1&amp;sid=7&amp;tid=17&amp;re=1" TargetMode="External"/><Relationship Id="rId4" Type="http://schemas.openxmlformats.org/officeDocument/2006/relationships/hyperlink" Target="http://rvb.ru/pushkin/01text/03fables/01fables/0796.ht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.ru/POEZIQ/TWARDOWSKIJ/terkin.tx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ib.ru/POEZIQ/TWARDOWSKIJ/terkin.txt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7;&#1074;&#1072;&#1090;&#1077;&#1083;&#1100;&#1085;&#1099;&#1081;_&#1087;&#1072;&#1076;&#1077;&#1078;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47;&#1074;&#1072;&#1090;&#1077;&#1083;&#1100;&#1085;&#1099;&#1081;_&#1087;&#1072;&#1076;&#1077;&#1078;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mir.ru/otchenash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t-classic.ru/index.php?fid=1&amp;sid=40&amp;tid=471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7;&#1074;&#1072;&#1090;&#1077;&#1083;&#1100;&#1085;&#1099;&#1081;_&#1087;&#1072;&#1076;&#1077;&#1078;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vb.ru/pushkin/01text/03fables/01fables/0799.htm" TargetMode="External"/><Relationship Id="rId4" Type="http://schemas.openxmlformats.org/officeDocument/2006/relationships/hyperlink" Target="http://lit-classic.ru/?fid=1&amp;sid=7&amp;tid=17&amp;re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7;&#1074;&#1072;&#1090;&#1077;&#1083;&#1100;&#1085;&#1099;&#1081;_&#1087;&#1072;&#1076;&#1077;&#1078;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От звательного падежа-К обращению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7972452" cy="18288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Обращение — обособленный интонационно и грамматически самостоятельный компонент предложения или сложного синтаксического целого, служащий для обозначения лица или предмета, являющегося адресатом речи.</a:t>
            </a:r>
          </a:p>
          <a:p>
            <a:endParaRPr lang="ru-RU" dirty="0"/>
          </a:p>
        </p:txBody>
      </p:sp>
      <p:pic>
        <p:nvPicPr>
          <p:cNvPr id="1026" name="Picture 2" descr="http://900igr.net/datai/religii-i-etika/Obraschenie-k-sobesedniku/0007-005-Grupp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286124"/>
            <a:ext cx="6643734" cy="3280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488668"/>
            <a:ext cx="63579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https://ru.wikipedia.org/wiki/</a:t>
            </a:r>
            <a:r>
              <a:rPr lang="ru-RU" sz="1400" dirty="0" err="1" smtClean="0">
                <a:hlinkClick r:id="rId3"/>
              </a:rPr>
              <a:t>Обращение_</a:t>
            </a:r>
            <a:r>
              <a:rPr lang="ru-RU" sz="1400" dirty="0" smtClean="0">
                <a:hlinkClick r:id="rId3"/>
              </a:rPr>
              <a:t>(лингвистика</a:t>
            </a:r>
            <a:r>
              <a:rPr lang="ru-RU" sz="1400" dirty="0" smtClean="0">
                <a:hlinkClick r:id="rId3"/>
              </a:rPr>
              <a:t>)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в словарях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00174"/>
            <a:ext cx="8766048" cy="4495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Словарь русского языка С.И.Ожегова</a:t>
            </a:r>
            <a:endParaRPr lang="ru-RU" dirty="0" smtClean="0"/>
          </a:p>
          <a:p>
            <a:r>
              <a:rPr lang="ru-RU" dirty="0" smtClean="0">
                <a:latin typeface="Times New Roman"/>
                <a:ea typeface="Calibri"/>
              </a:rPr>
              <a:t>Призыв, речь или просьба, обращенные к кому-либо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/>
                <a:ea typeface="Calibri"/>
              </a:rPr>
              <a:t>Толковый словарь русского языка Д.Н.Ушакова </a:t>
            </a:r>
            <a:r>
              <a:rPr lang="ru-RU" dirty="0" smtClean="0">
                <a:latin typeface="Times New Roman"/>
                <a:ea typeface="Calibri"/>
              </a:rPr>
              <a:t>. </a:t>
            </a:r>
          </a:p>
          <a:p>
            <a:r>
              <a:rPr lang="ru-RU" dirty="0" smtClean="0">
                <a:latin typeface="Times New Roman"/>
                <a:ea typeface="Calibri"/>
              </a:rPr>
              <a:t>Слово или ряд слов, которыми называют того, к кому обращаются с речью (грам.). </a:t>
            </a:r>
            <a:endParaRPr lang="ru-RU" dirty="0"/>
          </a:p>
        </p:txBody>
      </p:sp>
      <p:pic>
        <p:nvPicPr>
          <p:cNvPr id="2050" name="Picture 2" descr="https://cf.kizlarsoruyor.com/q7239020/primary-share.png?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143380"/>
            <a:ext cx="4372785" cy="22957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08" y="6550223"/>
            <a:ext cx="21671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  <a:hlinkClick r:id="rId3"/>
              </a:rPr>
              <a:t>http://</a:t>
            </a:r>
            <a:r>
              <a:rPr lang="ru-RU" sz="1400" dirty="0" smtClean="0">
                <a:latin typeface="Times New Roman"/>
                <a:ea typeface="Calibri"/>
                <a:hlinkClick r:id="rId3"/>
              </a:rPr>
              <a:t>ushakovdictionary.ru</a:t>
            </a:r>
            <a:r>
              <a:rPr lang="ru-RU" sz="1400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6550223"/>
            <a:ext cx="21431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slovarozhegova.ru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обращений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928802"/>
            <a:ext cx="8153400" cy="44958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Распространенные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Calibri" pitchFamily="34" charset="0"/>
                <a:ea typeface="Calibri"/>
                <a:cs typeface="Calibri" pitchFamily="34" charset="0"/>
              </a:rPr>
              <a:t>“Не шутя, </a:t>
            </a:r>
            <a:r>
              <a:rPr lang="ru-RU" sz="2400" u="heavy" dirty="0" smtClean="0">
                <a:latin typeface="Calibri" pitchFamily="34" charset="0"/>
                <a:ea typeface="Calibri"/>
                <a:cs typeface="Calibri" pitchFamily="34" charset="0"/>
              </a:rPr>
              <a:t>Василий Теркин</a:t>
            </a:r>
            <a:r>
              <a:rPr lang="ru-RU" sz="2400" dirty="0" smtClean="0">
                <a:latin typeface="Calibri" pitchFamily="34" charset="0"/>
                <a:ea typeface="Calibri"/>
                <a:cs typeface="Calibri" pitchFamily="34" charset="0"/>
              </a:rPr>
              <a:t>,</a:t>
            </a:r>
          </a:p>
          <a:p>
            <a:pPr>
              <a:buNone/>
            </a:pPr>
            <a:r>
              <a:rPr lang="ru-RU" sz="2400" dirty="0" smtClean="0">
                <a:latin typeface="Calibri" pitchFamily="34" charset="0"/>
                <a:ea typeface="Calibri"/>
                <a:cs typeface="Calibri" pitchFamily="34" charset="0"/>
              </a:rPr>
              <a:t> Подружились мы с тобой..”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Нераспространенные</a:t>
            </a:r>
          </a:p>
          <a:p>
            <a:pPr>
              <a:buNone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— Скажи-ка, </a:t>
            </a:r>
            <a:r>
              <a:rPr lang="ru-RU" sz="2400" u="sng" dirty="0" smtClean="0">
                <a:latin typeface="Calibri" pitchFamily="34" charset="0"/>
                <a:cs typeface="Calibri" pitchFamily="34" charset="0"/>
              </a:rPr>
              <a:t>дядя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, ведь не даром</a:t>
            </a:r>
          </a:p>
          <a:p>
            <a:pPr>
              <a:buNone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Москва, спаленная пожаром,</a:t>
            </a:r>
          </a:p>
          <a:p>
            <a:pPr>
              <a:buNone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Французу отдана?</a:t>
            </a:r>
          </a:p>
        </p:txBody>
      </p:sp>
      <p:pic>
        <p:nvPicPr>
          <p:cNvPr id="10244" name="Picture 4" descr="http://userscontent2.emaze.com/images/264d0037-57b8-4331-bd0d-f2e87ab1dd8b/e8bb5771-b34d-4a3c-a10f-05a049f708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643050"/>
            <a:ext cx="4109804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517907"/>
            <a:ext cx="4092573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  <a:hlinkClick r:id="rId3"/>
              </a:rPr>
              <a:t>http://lib.ru/POEZIQ/TWARDOWSKIJ/terkin.tx</a:t>
            </a:r>
            <a:r>
              <a:rPr lang="en-US" sz="1400" dirty="0" smtClean="0">
                <a:latin typeface="Times New Roman"/>
                <a:ea typeface="Calibri"/>
                <a:cs typeface="Times New Roman"/>
                <a:hlinkClick r:id="rId3"/>
              </a:rPr>
              <a:t>t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6488668"/>
            <a:ext cx="3484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</a:t>
            </a:r>
            <a:r>
              <a:rPr lang="en-US" sz="1400" dirty="0" smtClean="0">
                <a:hlinkClick r:id="rId4"/>
              </a:rPr>
              <a:t>://</a:t>
            </a:r>
            <a:r>
              <a:rPr lang="en-US" sz="1400" dirty="0" smtClean="0">
                <a:hlinkClick r:id="rId4"/>
              </a:rPr>
              <a:t>ilibrary.ru/text/2/p.1/index%20html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обращений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14744" y="1928802"/>
            <a:ext cx="5429256" cy="4167198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/>
                <a:ea typeface="Calibri"/>
                <a:cs typeface="Times New Roman"/>
              </a:rPr>
              <a:t>апеллятивная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(призывная) функция;</a:t>
            </a:r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/>
                <a:ea typeface="Calibri"/>
              </a:rPr>
              <a:t>“Солдаты, сорок веков смотрят на вас с высоты этих пирамид!”</a:t>
            </a:r>
            <a:endParaRPr lang="ru-RU" sz="2400" dirty="0" smtClean="0">
              <a:ea typeface="Calibri"/>
              <a:cs typeface="Times New Roman"/>
            </a:endParaRPr>
          </a:p>
          <a:p>
            <a:r>
              <a:rPr lang="ru-RU" dirty="0" smtClean="0">
                <a:latin typeface="Times New Roman"/>
                <a:ea typeface="Calibri"/>
                <a:cs typeface="Times New Roman"/>
              </a:rPr>
              <a:t>экспрессивная (оценочно-характеризующая) функция.</a:t>
            </a:r>
            <a:endParaRPr lang="ru-RU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“Молчи, </a:t>
            </a:r>
            <a:r>
              <a:rPr lang="ru-RU" sz="2400" u="sng" dirty="0" smtClean="0">
                <a:latin typeface="Times New Roman"/>
                <a:ea typeface="Calibri"/>
                <a:cs typeface="Times New Roman"/>
              </a:rPr>
              <a:t>пустая голова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!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buNone/>
            </a:pPr>
            <a:r>
              <a:rPr lang="ru-RU" sz="2400" dirty="0" smtClean="0">
                <a:latin typeface="Times New Roman"/>
                <a:ea typeface="Calibri"/>
              </a:rPr>
              <a:t>Слыхал я истину бывало!”</a:t>
            </a:r>
            <a:endParaRPr lang="ru-RU" sz="2400" dirty="0"/>
          </a:p>
        </p:txBody>
      </p:sp>
      <p:pic>
        <p:nvPicPr>
          <p:cNvPr id="30722" name="Picture 2" descr="http://cdn3.imgbb.ru/user/143/1439643/201505/c3fc1b834905111b4d14b23b38233f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3539224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6550223"/>
            <a:ext cx="59293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citaty.su/sorok-vekov-smotryat-na-vas-s-vysoty-etix-piramid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6550223"/>
            <a:ext cx="32969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ilibrary.ru/text/440/p.4/index.html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обращений</a:t>
            </a:r>
            <a:endParaRPr lang="ru-RU" dirty="0"/>
          </a:p>
        </p:txBody>
      </p:sp>
      <p:pic>
        <p:nvPicPr>
          <p:cNvPr id="29698" name="Picture 2" descr="http://fanread.ru/store/book/pictures/4/?src=6733327&amp;i=0&amp;ext=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857628"/>
            <a:ext cx="8500770" cy="263524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643050"/>
            <a:ext cx="892971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Имя существительное в Именительном падеже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“И медаль на это время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Мне,</a:t>
            </a:r>
            <a:r>
              <a:rPr lang="ru-RU" sz="32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друзья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вот так нужна!”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429396"/>
            <a:ext cx="41433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  <a:hlinkClick r:id="rId3"/>
              </a:rPr>
              <a:t>http://lib.ru/POEZIQ/TWARDOWSKIJ/terkin.tx</a:t>
            </a:r>
            <a:r>
              <a:rPr lang="en-US" sz="1400" dirty="0" smtClean="0">
                <a:latin typeface="Times New Roman"/>
                <a:ea typeface="Calibri"/>
                <a:hlinkClick r:id="rId3"/>
              </a:rPr>
              <a:t>t</a:t>
            </a:r>
            <a:r>
              <a:rPr lang="ru-RU" sz="1400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53400" cy="990600"/>
          </a:xfrm>
        </p:spPr>
        <p:txBody>
          <a:bodyPr/>
          <a:lstStyle/>
          <a:p>
            <a:r>
              <a:rPr lang="ru-RU" dirty="0" smtClean="0"/>
              <a:t>Обособление обращений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00174"/>
            <a:ext cx="9144000" cy="535782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 начале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: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“- </a:t>
            </a:r>
            <a:r>
              <a:rPr lang="ru-RU" u="heavy" dirty="0" smtClean="0">
                <a:latin typeface="Times New Roman"/>
                <a:ea typeface="Calibri"/>
                <a:cs typeface="Times New Roman"/>
              </a:rPr>
              <a:t>Доктор, доктор,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а нельзя ли</a:t>
            </a:r>
            <a:endParaRPr lang="ru-RU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Изнутри погреться мне..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”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 середине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: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“Не гонялся бы ты, </a:t>
            </a:r>
            <a:r>
              <a:rPr lang="ru-RU" u="heavy" dirty="0" smtClean="0">
                <a:latin typeface="Times New Roman"/>
                <a:ea typeface="Calibri"/>
                <a:cs typeface="Times New Roman"/>
              </a:rPr>
              <a:t>поп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, за дешевизной”  -А.С.Пушкин  "Сказка о попе и о работнике его 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Балде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«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 конце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:</a:t>
            </a:r>
            <a:endParaRPr lang="ru-RU" dirty="0" smtClean="0">
              <a:ea typeface="Calibri"/>
              <a:cs typeface="Times New Roman"/>
            </a:endParaRPr>
          </a:p>
          <a:p>
            <a:pPr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“– Добре, </a:t>
            </a:r>
            <a:r>
              <a:rPr lang="ru-RU" u="sng" dirty="0" smtClean="0">
                <a:latin typeface="Times New Roman"/>
                <a:ea typeface="Calibri"/>
                <a:cs typeface="Times New Roman"/>
              </a:rPr>
              <a:t>сынку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!” – Н.В.Гоголь “Тарас 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Бульба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”</a:t>
            </a:r>
            <a:endParaRPr lang="ru-RU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6146" name="Picture 2" descr="https://files.polkrf.ru/pic_news/795x-/123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643050"/>
            <a:ext cx="3857652" cy="2660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596390"/>
            <a:ext cx="438785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/>
                <a:ea typeface="Calibri"/>
                <a:hlinkClick r:id="rId3"/>
              </a:rPr>
              <a:t>http://lib.ru/POEZIQ/TWARDOWSKIJ/terkin.tx</a:t>
            </a:r>
            <a:r>
              <a:rPr lang="en-US" sz="1100" dirty="0" smtClean="0">
                <a:latin typeface="Times New Roman"/>
                <a:ea typeface="Calibri"/>
                <a:hlinkClick r:id="rId3"/>
              </a:rPr>
              <a:t>t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endParaRPr lang="ru-RU" sz="1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659639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 smtClean="0">
                <a:hlinkClick r:id="rId4"/>
              </a:rPr>
              <a:t>http://</a:t>
            </a:r>
            <a:r>
              <a:rPr lang="en-US" sz="1100" dirty="0" smtClean="0">
                <a:hlinkClick r:id="rId4"/>
              </a:rPr>
              <a:t>rvb.ru/pushkin/01text/03fables/01fables/0796.htm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6596390"/>
            <a:ext cx="77152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hlinkClick r:id="rId5"/>
              </a:rPr>
              <a:t>http://lit-classic.ru/?</a:t>
            </a:r>
            <a:r>
              <a:rPr lang="en-US" sz="1100" dirty="0" smtClean="0">
                <a:hlinkClick r:id="rId5"/>
              </a:rPr>
              <a:t>fid=1&amp;sid=7&amp;tid=17&amp;re=1</a:t>
            </a:r>
            <a:r>
              <a:rPr lang="ru-RU" sz="1100" dirty="0" smtClean="0"/>
              <a:t> 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Обращения в поэме А.Т.Твардовского </a:t>
            </a:r>
            <a:r>
              <a:rPr lang="en-US" dirty="0" smtClean="0"/>
              <a:t>“</a:t>
            </a:r>
            <a:r>
              <a:rPr lang="ru-RU" dirty="0" smtClean="0"/>
              <a:t>Василий Теркин</a:t>
            </a:r>
            <a:r>
              <a:rPr lang="en-US" dirty="0" smtClean="0"/>
              <a:t>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824414"/>
            <a:ext cx="9144000" cy="4067172"/>
          </a:xfrm>
        </p:spPr>
        <p:txBody>
          <a:bodyPr/>
          <a:lstStyle/>
          <a:p>
            <a:r>
              <a:rPr lang="ru-RU" dirty="0" smtClean="0"/>
              <a:t>Это “книга про бойца, без начала и конца”,которая была написана для поддержания духа солдат во время войны. В образе Василия Теркина собраны все лучшие качества русского солдата.”</a:t>
            </a:r>
            <a:endParaRPr lang="ru-RU" dirty="0"/>
          </a:p>
        </p:txBody>
      </p:sp>
      <p:pic>
        <p:nvPicPr>
          <p:cNvPr id="32770" name="Picture 2" descr="https://ds03.infourok.ru/uploads/ex/1207/00009abe-3de17bf2/img3.jpg"/>
          <p:cNvPicPr>
            <a:picLocks noChangeAspect="1" noChangeArrowheads="1"/>
          </p:cNvPicPr>
          <p:nvPr/>
        </p:nvPicPr>
        <p:blipFill>
          <a:blip r:embed="rId2" cstate="print"/>
          <a:srcRect l="1172" t="19282" r="50781" b="25753"/>
          <a:stretch>
            <a:fillRect/>
          </a:stretch>
        </p:blipFill>
        <p:spPr bwMode="auto">
          <a:xfrm>
            <a:off x="714348" y="1714488"/>
            <a:ext cx="466271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www.syl.ru/misc/i/ai/212224/9749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643050"/>
            <a:ext cx="2286016" cy="3048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Обращения автора к герою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714488"/>
            <a:ext cx="8153400" cy="4495800"/>
          </a:xfrm>
        </p:spPr>
        <p:txBody>
          <a:bodyPr/>
          <a:lstStyle/>
          <a:p>
            <a:r>
              <a:rPr lang="ru-RU" dirty="0" smtClean="0"/>
              <a:t>“</a:t>
            </a:r>
            <a:r>
              <a:rPr lang="ru-RU" u="heavy" dirty="0" smtClean="0"/>
              <a:t>Теркин</a:t>
            </a:r>
            <a:r>
              <a:rPr lang="ru-RU" dirty="0" smtClean="0"/>
              <a:t>, стой. Дыши ровнее.</a:t>
            </a:r>
          </a:p>
          <a:p>
            <a:r>
              <a:rPr lang="ru-RU" u="heavy" dirty="0" smtClean="0"/>
              <a:t>Теркин</a:t>
            </a:r>
            <a:r>
              <a:rPr lang="ru-RU" dirty="0" smtClean="0"/>
              <a:t>, ближе подпусти.</a:t>
            </a:r>
          </a:p>
          <a:p>
            <a:r>
              <a:rPr lang="ru-RU" u="heavy" dirty="0" smtClean="0"/>
              <a:t>Теркин</a:t>
            </a:r>
            <a:r>
              <a:rPr lang="ru-RU" dirty="0" smtClean="0"/>
              <a:t>, целься. Бей вернее,</a:t>
            </a:r>
          </a:p>
          <a:p>
            <a:r>
              <a:rPr lang="ru-RU" u="heavy" dirty="0" smtClean="0"/>
              <a:t>Теркин</a:t>
            </a:r>
            <a:r>
              <a:rPr lang="ru-RU" dirty="0" smtClean="0"/>
              <a:t>. Сердце, не части.”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http://images.myshared.ru/5/366097/slide_11.jpg"/>
          <p:cNvPicPr>
            <a:picLocks noChangeAspect="1" noChangeArrowheads="1"/>
          </p:cNvPicPr>
          <p:nvPr/>
        </p:nvPicPr>
        <p:blipFill>
          <a:blip r:embed="rId2" cstate="print"/>
          <a:srcRect t="1250" b="11249"/>
          <a:stretch>
            <a:fillRect/>
          </a:stretch>
        </p:blipFill>
        <p:spPr bwMode="auto">
          <a:xfrm>
            <a:off x="5480029" y="1500174"/>
            <a:ext cx="366397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500570"/>
            <a:ext cx="8211206" cy="198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6550223"/>
            <a:ext cx="57181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  <a:hlinkClick r:id="rId4"/>
              </a:rPr>
              <a:t>http://lib.ru/POEZIQ/TWARDOWSKIJ/terkin.tx</a:t>
            </a:r>
            <a:r>
              <a:rPr lang="en-US" sz="1400" dirty="0" smtClean="0">
                <a:latin typeface="Times New Roman"/>
                <a:ea typeface="Calibri"/>
                <a:hlinkClick r:id="rId4"/>
              </a:rPr>
              <a:t>t</a:t>
            </a:r>
            <a:r>
              <a:rPr lang="ru-RU" sz="1400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929718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Обращения Василий Теркина к людям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571612"/>
            <a:ext cx="8153400" cy="44958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357298"/>
            <a:ext cx="5500726" cy="526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153400" cy="4495800"/>
          </a:xfrm>
        </p:spPr>
        <p:txBody>
          <a:bodyPr/>
          <a:lstStyle/>
          <a:p>
            <a:r>
              <a:rPr lang="ru-RU" dirty="0" smtClean="0"/>
              <a:t>“- А с чего мне врать, </a:t>
            </a:r>
            <a:r>
              <a:rPr lang="ru-RU" u="sng" dirty="0" smtClean="0"/>
              <a:t>дружище</a:t>
            </a:r>
            <a:r>
              <a:rPr lang="ru-RU" dirty="0" smtClean="0"/>
              <a:t>?”</a:t>
            </a:r>
          </a:p>
          <a:p>
            <a:endParaRPr lang="ru-RU" dirty="0" smtClean="0"/>
          </a:p>
          <a:p>
            <a:r>
              <a:rPr lang="ru-RU" dirty="0" smtClean="0"/>
              <a:t>“Надо, братцы, немца бить,</a:t>
            </a:r>
          </a:p>
          <a:p>
            <a:r>
              <a:rPr lang="ru-RU" dirty="0" smtClean="0"/>
              <a:t>Не давать отсрочки.”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“- Погоди,</a:t>
            </a:r>
            <a:r>
              <a:rPr lang="ru-RU" u="sng" dirty="0" smtClean="0"/>
              <a:t> отец</a:t>
            </a:r>
            <a:r>
              <a:rPr lang="ru-RU" dirty="0" smtClean="0"/>
              <a:t>, наемся,</a:t>
            </a:r>
          </a:p>
          <a:p>
            <a:r>
              <a:rPr lang="ru-RU" dirty="0" smtClean="0"/>
              <a:t>Закушу, скажу потом.”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s://img-fotki.yandex.ru/get/15540/1808891.32/0_c7928_5a285af9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571612"/>
            <a:ext cx="2786082" cy="5089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550223"/>
            <a:ext cx="58007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  <a:hlinkClick r:id="rId3"/>
              </a:rPr>
              <a:t>http://lib.ru/POEZIQ/TWARDOWSKIJ/terkin.tx</a:t>
            </a:r>
            <a:r>
              <a:rPr lang="en-US" sz="1400" dirty="0" smtClean="0">
                <a:latin typeface="Times New Roman"/>
                <a:ea typeface="Calibri"/>
                <a:hlinkClick r:id="rId3"/>
              </a:rPr>
              <a:t>t</a:t>
            </a:r>
            <a:r>
              <a:rPr lang="en-US" sz="1400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643050"/>
            <a:ext cx="81534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Цель проекта:</a:t>
            </a:r>
          </a:p>
          <a:p>
            <a:pPr lvl="0"/>
            <a:r>
              <a:rPr lang="ru-RU" dirty="0" smtClean="0"/>
              <a:t>Изучение понятия «обращение», его форм , видов, функций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9144000" cy="456723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6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Спасибо за внимание!</a:t>
            </a: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Задачи проекта:</a:t>
            </a:r>
          </a:p>
          <a:p>
            <a:r>
              <a:rPr lang="ru-RU" dirty="0" smtClean="0"/>
              <a:t>-Узнать, что такое звательный падеж</a:t>
            </a:r>
          </a:p>
          <a:p>
            <a:r>
              <a:rPr lang="ru-RU" dirty="0" smtClean="0"/>
              <a:t>-Узнать, что такое обращение, его виды, формы</a:t>
            </a:r>
          </a:p>
          <a:p>
            <a:r>
              <a:rPr lang="ru-RU" dirty="0" smtClean="0"/>
              <a:t> -На основе поэмы  А.Т.Твардовского “Василий Теркин”Выявить частоту употребления обращений</a:t>
            </a:r>
          </a:p>
          <a:p>
            <a:r>
              <a:rPr lang="ru-RU" dirty="0" smtClean="0"/>
              <a:t>-Разделить обращения из поэме на смысловые группы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Звательный падеж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— </a:t>
            </a:r>
            <a:r>
              <a:rPr lang="ru-RU" b="1" dirty="0"/>
              <a:t>особая форма </a:t>
            </a:r>
            <a:r>
              <a:rPr lang="ru-RU" b="1" dirty="0" smtClean="0"/>
              <a:t>имени, </a:t>
            </a:r>
            <a:r>
              <a:rPr lang="ru-RU" b="1" dirty="0"/>
              <a:t>используемая для идентификации объекта, к которому ведётся обращение. </a:t>
            </a:r>
            <a:endParaRPr lang="ru-RU" dirty="0"/>
          </a:p>
        </p:txBody>
      </p:sp>
      <p:pic>
        <p:nvPicPr>
          <p:cNvPr id="3074" name="Picture 2" descr="http://ruzacbs.ru/sites/default/files/inline_images/969100_otkrytaya-kniga-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786034"/>
            <a:ext cx="5429288" cy="40719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429396"/>
            <a:ext cx="8000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https://ru.wikipedia.org/wiki/</a:t>
            </a:r>
            <a:r>
              <a:rPr lang="ru-RU" sz="1400" dirty="0" err="1" smtClean="0">
                <a:hlinkClick r:id="rId3"/>
              </a:rPr>
              <a:t>Звательный_падеж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образования Звательного падежа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642910" y="1928802"/>
          <a:ext cx="8153400" cy="4214842"/>
        </p:xfrm>
        <a:graphic>
          <a:graphicData uri="http://schemas.openxmlformats.org/drawingml/2006/table">
            <a:tbl>
              <a:tblPr firstRow="1" firstCol="1" lastCol="1" bandRow="1">
                <a:tableStyleId>{18603FDC-E32A-4AB5-989C-0864C3EAD2B8}</a:tableStyleId>
              </a:tblPr>
              <a:tblGrid>
                <a:gridCol w="4076700"/>
                <a:gridCol w="4076700"/>
              </a:tblGrid>
              <a:tr h="123965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Древняя</a:t>
                      </a:r>
                      <a:r>
                        <a:rPr lang="ru-RU" sz="2400" baseline="0" dirty="0" smtClean="0"/>
                        <a:t> о</a:t>
                      </a:r>
                      <a:r>
                        <a:rPr lang="ru-RU" sz="2400" dirty="0" smtClean="0"/>
                        <a:t>снова на </a:t>
                      </a:r>
                      <a:r>
                        <a:rPr lang="en-US" sz="2400" dirty="0" smtClean="0"/>
                        <a:t>“</a:t>
                      </a:r>
                      <a:r>
                        <a:rPr lang="ru-RU" sz="2400" dirty="0" smtClean="0"/>
                        <a:t>а</a:t>
                      </a:r>
                      <a:r>
                        <a:rPr lang="en-US" sz="2400" dirty="0" smtClean="0"/>
                        <a:t>”</a:t>
                      </a:r>
                      <a:endParaRPr lang="ru-RU" sz="24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О- после</a:t>
                      </a:r>
                      <a:r>
                        <a:rPr lang="ru-RU" sz="2400" baseline="0" dirty="0" smtClean="0"/>
                        <a:t> твердого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Е-после мягкого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Жено ,сестро</a:t>
                      </a:r>
                    </a:p>
                    <a:p>
                      <a:r>
                        <a:rPr lang="ru-RU" sz="2400" dirty="0" smtClean="0"/>
                        <a:t>Душе</a:t>
                      </a:r>
                      <a:endParaRPr lang="ru-RU" sz="2400" dirty="0"/>
                    </a:p>
                  </a:txBody>
                  <a:tcPr/>
                </a:tc>
              </a:tr>
              <a:tr h="123965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Древняя</a:t>
                      </a:r>
                      <a:r>
                        <a:rPr lang="ru-RU" sz="2400" baseline="0" dirty="0" smtClean="0"/>
                        <a:t> о</a:t>
                      </a:r>
                      <a:r>
                        <a:rPr lang="ru-RU" sz="2400" dirty="0" smtClean="0"/>
                        <a:t>снова на </a:t>
                      </a:r>
                      <a:r>
                        <a:rPr lang="en-US" sz="2400" dirty="0" smtClean="0"/>
                        <a:t>“</a:t>
                      </a:r>
                      <a:r>
                        <a:rPr lang="ru-RU" sz="2400" dirty="0" smtClean="0"/>
                        <a:t>О</a:t>
                      </a:r>
                      <a:r>
                        <a:rPr lang="en-US" sz="2400" dirty="0" smtClean="0"/>
                        <a:t>”</a:t>
                      </a:r>
                      <a:endParaRPr lang="ru-RU" sz="24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Е-после твердого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Ю- после мягкого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Старче</a:t>
                      </a:r>
                    </a:p>
                    <a:p>
                      <a:r>
                        <a:rPr lang="ru-RU" sz="2400" dirty="0" smtClean="0"/>
                        <a:t>Коню</a:t>
                      </a:r>
                      <a:endParaRPr lang="ru-RU" sz="2400" dirty="0"/>
                    </a:p>
                  </a:txBody>
                  <a:tcPr/>
                </a:tc>
              </a:tr>
              <a:tr h="86776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2400" dirty="0" smtClean="0"/>
                        <a:t>Древняя</a:t>
                      </a:r>
                      <a:r>
                        <a:rPr lang="ru-RU" sz="2400" baseline="0" dirty="0" smtClean="0"/>
                        <a:t> о</a:t>
                      </a:r>
                      <a:r>
                        <a:rPr lang="ru-RU" sz="2400" dirty="0" smtClean="0"/>
                        <a:t>снова на </a:t>
                      </a:r>
                      <a:r>
                        <a:rPr lang="en-US" sz="2400" dirty="0" smtClean="0"/>
                        <a:t>“</a:t>
                      </a:r>
                      <a:r>
                        <a:rPr lang="ru-RU" sz="2400" dirty="0" smtClean="0"/>
                        <a:t>И</a:t>
                      </a:r>
                      <a:r>
                        <a:rPr lang="en-US" sz="2400" dirty="0" smtClean="0"/>
                        <a:t>”</a:t>
                      </a:r>
                      <a:endParaRPr lang="ru-RU" sz="24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Сыну,меду</a:t>
                      </a:r>
                      <a:endParaRPr lang="ru-RU" sz="2400" dirty="0"/>
                    </a:p>
                  </a:txBody>
                  <a:tcPr/>
                </a:tc>
              </a:tr>
              <a:tr h="86776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Древняя</a:t>
                      </a:r>
                      <a:r>
                        <a:rPr lang="ru-RU" sz="2400" baseline="0" dirty="0" smtClean="0"/>
                        <a:t> о</a:t>
                      </a:r>
                      <a:r>
                        <a:rPr lang="ru-RU" sz="2400" dirty="0" smtClean="0"/>
                        <a:t>снова на </a:t>
                      </a:r>
                      <a:r>
                        <a:rPr lang="en-US" sz="2400" dirty="0" smtClean="0"/>
                        <a:t>“</a:t>
                      </a:r>
                      <a:r>
                        <a:rPr lang="en-US" sz="2400" dirty="0" err="1" smtClean="0"/>
                        <a:t>i</a:t>
                      </a:r>
                      <a:r>
                        <a:rPr lang="en-US" sz="2400" dirty="0" smtClean="0"/>
                        <a:t>”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Ночи,Господи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6488668"/>
            <a:ext cx="59293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https://ru.wikipedia.org/wiki/</a:t>
            </a:r>
            <a:r>
              <a:rPr lang="ru-RU" sz="1400" dirty="0" err="1" smtClean="0">
                <a:hlinkClick r:id="rId2"/>
              </a:rPr>
              <a:t>Звательный_падеж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28600"/>
            <a:ext cx="8786842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Звательный падеж в древнерусских языках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714488"/>
            <a:ext cx="5214942" cy="45005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>
                <a:latin typeface="Cambria" pitchFamily="18" charset="0"/>
              </a:rPr>
              <a:t>“</a:t>
            </a:r>
            <a:r>
              <a:rPr lang="ru-RU" sz="2200" u="heavy" dirty="0">
                <a:latin typeface="Cambria" pitchFamily="18" charset="0"/>
              </a:rPr>
              <a:t>Отче наш</a:t>
            </a:r>
            <a:r>
              <a:rPr lang="ru-RU" sz="2200" dirty="0">
                <a:latin typeface="Cambria" pitchFamily="18" charset="0"/>
              </a:rPr>
              <a:t>, Иже </a:t>
            </a:r>
            <a:r>
              <a:rPr lang="ru-RU" sz="2200" dirty="0" err="1">
                <a:latin typeface="Cambria" pitchFamily="18" charset="0"/>
              </a:rPr>
              <a:t>еси</a:t>
            </a:r>
            <a:r>
              <a:rPr lang="ru-RU" sz="2200" dirty="0">
                <a:latin typeface="Cambria" pitchFamily="18" charset="0"/>
              </a:rPr>
              <a:t> на </a:t>
            </a:r>
            <a:r>
              <a:rPr lang="ru-RU" sz="2200" dirty="0" err="1">
                <a:latin typeface="Cambria" pitchFamily="18" charset="0"/>
              </a:rPr>
              <a:t>небесех</a:t>
            </a:r>
            <a:r>
              <a:rPr lang="ru-RU" sz="2200" dirty="0">
                <a:latin typeface="Cambria" pitchFamily="18" charset="0"/>
              </a:rPr>
              <a:t>!</a:t>
            </a:r>
          </a:p>
          <a:p>
            <a:pPr>
              <a:buNone/>
            </a:pPr>
            <a:r>
              <a:rPr lang="ru-RU" sz="2200" dirty="0">
                <a:latin typeface="Cambria" pitchFamily="18" charset="0"/>
              </a:rPr>
              <a:t>Да святится имя Твое,</a:t>
            </a:r>
          </a:p>
          <a:p>
            <a:pPr>
              <a:buNone/>
            </a:pPr>
            <a:r>
              <a:rPr lang="ru-RU" sz="2200" dirty="0">
                <a:latin typeface="Cambria" pitchFamily="18" charset="0"/>
              </a:rPr>
              <a:t>да </a:t>
            </a:r>
            <a:r>
              <a:rPr lang="ru-RU" sz="2200" dirty="0" err="1">
                <a:latin typeface="Cambria" pitchFamily="18" charset="0"/>
              </a:rPr>
              <a:t>приидет</a:t>
            </a:r>
            <a:r>
              <a:rPr lang="ru-RU" sz="2200" dirty="0">
                <a:latin typeface="Cambria" pitchFamily="18" charset="0"/>
              </a:rPr>
              <a:t> Царствие Твое,</a:t>
            </a:r>
          </a:p>
          <a:p>
            <a:pPr>
              <a:buNone/>
            </a:pPr>
            <a:r>
              <a:rPr lang="ru-RU" sz="2200" dirty="0">
                <a:latin typeface="Cambria" pitchFamily="18" charset="0"/>
              </a:rPr>
              <a:t>да будет воля Твоя”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endParaRPr lang="ru-RU" sz="2200" u="heavy" dirty="0" smtClean="0">
              <a:latin typeface="Cambria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200" u="heavy" dirty="0" smtClean="0">
                <a:latin typeface="Cambria" pitchFamily="18" charset="0"/>
                <a:ea typeface="Cambria Math" pitchFamily="18" charset="0"/>
                <a:cs typeface="Times New Roman"/>
              </a:rPr>
              <a:t>“</a:t>
            </a:r>
            <a:r>
              <a:rPr lang="ru-RU" sz="2200" u="heavy" dirty="0" smtClean="0">
                <a:latin typeface="Cambria" pitchFamily="18" charset="0"/>
                <a:ea typeface="Cambria Math" pitchFamily="18" charset="0"/>
                <a:cs typeface="Times New Roman"/>
              </a:rPr>
              <a:t>О боже, о Боже</a:t>
            </a:r>
            <a:r>
              <a:rPr lang="ru-RU" sz="2200" dirty="0" smtClean="0">
                <a:latin typeface="Cambria" pitchFamily="18" charset="0"/>
                <a:ea typeface="Cambria Math" pitchFamily="18" charset="0"/>
                <a:cs typeface="Times New Roman"/>
              </a:rPr>
              <a:t>, хоть луч благодати</a:t>
            </a:r>
            <a:r>
              <a:rPr lang="en-US" sz="2200" dirty="0" smtClean="0">
                <a:latin typeface="Cambria" pitchFamily="18" charset="0"/>
                <a:ea typeface="Cambria Math" pitchFamily="18" charset="0"/>
                <a:cs typeface="Times New Roman"/>
              </a:rPr>
              <a:t> </a:t>
            </a:r>
            <a:r>
              <a:rPr lang="ru-RU" sz="2200" dirty="0" smtClean="0">
                <a:latin typeface="Cambria" pitchFamily="18" charset="0"/>
                <a:ea typeface="Cambria Math" pitchFamily="18" charset="0"/>
                <a:cs typeface="Times New Roman"/>
              </a:rPr>
              <a:t>твоей,</a:t>
            </a:r>
            <a:endParaRPr lang="en-US" sz="2200" dirty="0" smtClean="0">
              <a:latin typeface="Cambria" pitchFamily="18" charset="0"/>
              <a:ea typeface="Cambria Math" pitchFamily="18" charset="0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 smtClean="0">
                <a:latin typeface="Cambria" pitchFamily="18" charset="0"/>
                <a:ea typeface="Cambria Math" pitchFamily="18" charset="0"/>
                <a:cs typeface="Times New Roman"/>
              </a:rPr>
              <a:t>Хоть искрой любви освети мою душу больную;”</a:t>
            </a:r>
          </a:p>
          <a:p>
            <a:endParaRPr lang="ru-RU" dirty="0"/>
          </a:p>
        </p:txBody>
      </p:sp>
      <p:pic>
        <p:nvPicPr>
          <p:cNvPr id="15362" name="Picture 2" descr="http://troica-kir.cerkov.ru/files/2014/10/trkir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00174"/>
            <a:ext cx="3857652" cy="5143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550223"/>
            <a:ext cx="4929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http://www.pravmir.ru/otchenash</a:t>
            </a:r>
            <a:r>
              <a:rPr lang="en-US" sz="1400" dirty="0" smtClean="0">
                <a:hlinkClick r:id="rId3"/>
              </a:rPr>
              <a:t>/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6550223"/>
            <a:ext cx="5429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"/>
              </a:rPr>
              <a:t>http://</a:t>
            </a:r>
            <a:r>
              <a:rPr lang="ru-RU" sz="1400" dirty="0" smtClean="0">
                <a:hlinkClick r:id="rId4"/>
              </a:rPr>
              <a:t>lit-classic.ru/index.php?fid=1&amp;sid=40&amp;tid=4715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Переход от Звательного падежа в обращение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43050"/>
            <a:ext cx="8858280" cy="5214950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ea typeface="Calibri"/>
              </a:rPr>
              <a:t>В 11 веке зафиксировано его смешение с именительным падежом.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 14-15 он </a:t>
            </a:r>
            <a:r>
              <a:rPr lang="ru-RU" dirty="0" smtClean="0"/>
              <a:t>сохранялся исключительно как форма уважительного обращения к лицам более высокого социального ранга</a:t>
            </a:r>
            <a:endParaRPr lang="ru-RU" dirty="0" smtClean="0">
              <a:ea typeface="Calibri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a typeface="Calibri"/>
              </a:rPr>
              <a:t>К </a:t>
            </a:r>
            <a:r>
              <a:rPr lang="ru-RU" dirty="0" smtClean="0">
                <a:ea typeface="Calibri"/>
              </a:rPr>
              <a:t>середине 16 века он </a:t>
            </a:r>
            <a:endParaRPr lang="ru-RU" dirty="0" smtClean="0">
              <a:ea typeface="Calibri"/>
            </a:endParaRPr>
          </a:p>
          <a:p>
            <a:pPr>
              <a:buNone/>
            </a:pPr>
            <a:r>
              <a:rPr lang="ru-RU" dirty="0" smtClean="0">
                <a:ea typeface="Calibri"/>
              </a:rPr>
              <a:t>окончательно </a:t>
            </a:r>
            <a:r>
              <a:rPr lang="ru-RU" dirty="0" smtClean="0">
                <a:ea typeface="Calibri"/>
              </a:rPr>
              <a:t>исчез из живой </a:t>
            </a:r>
            <a:endParaRPr lang="ru-RU" dirty="0" smtClean="0">
              <a:ea typeface="Calibri"/>
            </a:endParaRPr>
          </a:p>
          <a:p>
            <a:pPr>
              <a:buNone/>
            </a:pPr>
            <a:r>
              <a:rPr lang="ru-RU" dirty="0" smtClean="0">
                <a:ea typeface="Calibri"/>
              </a:rPr>
              <a:t>речи.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endParaRPr lang="ru-RU" dirty="0" smtClean="0">
              <a:ea typeface="Calibri"/>
              <a:cs typeface="Times New Roman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ea typeface="Calibri"/>
                <a:cs typeface="Times New Roman"/>
              </a:rPr>
              <a:t>До </a:t>
            </a:r>
            <a:r>
              <a:rPr lang="ru-RU" dirty="0" smtClean="0">
                <a:ea typeface="Calibri"/>
                <a:cs typeface="Times New Roman"/>
              </a:rPr>
              <a:t>1918 года </a:t>
            </a:r>
            <a:r>
              <a:rPr lang="ru-RU" dirty="0" smtClean="0">
                <a:ea typeface="Calibri"/>
                <a:cs typeface="Times New Roman"/>
              </a:rPr>
              <a:t>звательный</a:t>
            </a:r>
          </a:p>
          <a:p>
            <a:pPr>
              <a:buNone/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smtClean="0">
                <a:ea typeface="Calibri"/>
                <a:cs typeface="Times New Roman"/>
              </a:rPr>
              <a:t>падеж формально </a:t>
            </a:r>
            <a:r>
              <a:rPr lang="ru-RU" dirty="0" smtClean="0">
                <a:ea typeface="Calibri"/>
                <a:cs typeface="Times New Roman"/>
              </a:rPr>
              <a:t>числился</a:t>
            </a:r>
          </a:p>
          <a:p>
            <a:pPr>
              <a:buNone/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smtClean="0">
                <a:ea typeface="Calibri"/>
                <a:cs typeface="Times New Roman"/>
              </a:rPr>
              <a:t>в грамматиках как </a:t>
            </a:r>
            <a:r>
              <a:rPr lang="ru-RU" dirty="0" smtClean="0">
                <a:ea typeface="Calibri"/>
                <a:cs typeface="Times New Roman"/>
              </a:rPr>
              <a:t>седьмой</a:t>
            </a:r>
          </a:p>
          <a:p>
            <a:pPr>
              <a:buNone/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 smtClean="0">
                <a:ea typeface="Calibri"/>
                <a:cs typeface="Times New Roman"/>
              </a:rPr>
              <a:t>падеж русского языка.</a:t>
            </a:r>
          </a:p>
          <a:p>
            <a:endParaRPr lang="ru-RU" dirty="0"/>
          </a:p>
        </p:txBody>
      </p:sp>
      <p:pic>
        <p:nvPicPr>
          <p:cNvPr id="14338" name="Picture 2" descr="http://tm-trainings.ru/wp/wp-content/uploads/2014/01/meet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221689"/>
            <a:ext cx="4500562" cy="36363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500834"/>
            <a:ext cx="4857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https://ru.wikipedia.org/wiki/</a:t>
            </a:r>
            <a:r>
              <a:rPr lang="ru-RU" sz="1400" dirty="0" err="1" smtClean="0">
                <a:hlinkClick r:id="rId3"/>
              </a:rPr>
              <a:t>Звательный_падеж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Звательный падеж в современном русском языке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00174"/>
            <a:ext cx="9358346" cy="459582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Звательный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падеж в современном русском языке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не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используется</a:t>
            </a:r>
            <a:endParaRPr lang="ru-RU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714620"/>
            <a:ext cx="54292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“Чего тебе надобно,</a:t>
            </a:r>
            <a:r>
              <a:rPr lang="ru-RU" sz="2800" u="heavy" dirty="0" smtClean="0">
                <a:latin typeface="Times New Roman"/>
                <a:ea typeface="Calibri"/>
              </a:rPr>
              <a:t> старче</a:t>
            </a:r>
            <a:r>
              <a:rPr lang="ru-RU" sz="2800" dirty="0" smtClean="0">
                <a:latin typeface="Times New Roman"/>
                <a:ea typeface="Calibri"/>
              </a:rPr>
              <a:t>?” – “Сказка о золотой рыбке”,А.С. Пушкин</a:t>
            </a:r>
          </a:p>
          <a:p>
            <a:endParaRPr lang="en-US" sz="2800" dirty="0" smtClean="0">
              <a:latin typeface="Times New Roman"/>
              <a:ea typeface="Calibri"/>
              <a:cs typeface="Times New Roman"/>
            </a:endParaRPr>
          </a:p>
          <a:p>
            <a:endParaRPr lang="en-US" sz="2800" dirty="0" smtClean="0">
              <a:latin typeface="Times New Roman"/>
              <a:ea typeface="Calibri"/>
              <a:cs typeface="Times New Roman"/>
            </a:endParaRPr>
          </a:p>
          <a:p>
            <a:r>
              <a:rPr lang="en-US" sz="2800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А поворотись-ка, </a:t>
            </a:r>
            <a:r>
              <a:rPr lang="ru-RU" sz="2800" u="sng" dirty="0" smtClean="0">
                <a:latin typeface="Times New Roman"/>
                <a:ea typeface="Calibri"/>
                <a:cs typeface="Times New Roman"/>
              </a:rPr>
              <a:t>сынку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!»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-“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Тарас </a:t>
            </a:r>
            <a:r>
              <a:rPr lang="ru-RU" sz="2800" dirty="0" err="1" smtClean="0">
                <a:latin typeface="Times New Roman"/>
                <a:ea typeface="Calibri"/>
                <a:cs typeface="Times New Roman"/>
              </a:rPr>
              <a:t>Бульба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”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,Н.В.Гоголь</a:t>
            </a:r>
            <a:endParaRPr lang="ru-RU" sz="2800" dirty="0" smtClean="0">
              <a:ea typeface="Calibri"/>
              <a:cs typeface="Times New Roman"/>
            </a:endParaRPr>
          </a:p>
        </p:txBody>
      </p:sp>
      <p:pic>
        <p:nvPicPr>
          <p:cNvPr id="2050" name="Picture 2" descr="https://sxodim.com/uploads/almaty/2016/08/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500306"/>
            <a:ext cx="3330797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prikolnye-kartinki.ru/img/picture/Aug/31/768441fc1bc9af96117410b52f60b582/8.jpg"/>
          <p:cNvPicPr>
            <a:picLocks noChangeAspect="1" noChangeArrowheads="1"/>
          </p:cNvPicPr>
          <p:nvPr/>
        </p:nvPicPr>
        <p:blipFill>
          <a:blip r:embed="rId3" cstate="print"/>
          <a:srcRect t="5872" b="9412"/>
          <a:stretch>
            <a:fillRect/>
          </a:stretch>
        </p:blipFill>
        <p:spPr bwMode="auto">
          <a:xfrm>
            <a:off x="5286380" y="4357694"/>
            <a:ext cx="3286148" cy="216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572000" y="6550223"/>
            <a:ext cx="600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4"/>
              </a:rPr>
              <a:t>http://lit-classic.ru/?</a:t>
            </a:r>
            <a:r>
              <a:rPr lang="en-US" sz="1400" dirty="0" smtClean="0">
                <a:hlinkClick r:id="rId4"/>
              </a:rPr>
              <a:t>fid=1&amp;sid=7&amp;tid=17&amp;re=1</a:t>
            </a:r>
            <a:r>
              <a:rPr lang="en-US" sz="1400" dirty="0" smtClean="0"/>
              <a:t> 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500835"/>
            <a:ext cx="6143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rvb.ru/pushkin/01text/03fables/01fables/0799.htm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«Современный звательный падеж»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571612"/>
            <a:ext cx="5500694" cy="4143404"/>
          </a:xfrm>
        </p:spPr>
        <p:txBody>
          <a:bodyPr/>
          <a:lstStyle/>
          <a:p>
            <a:r>
              <a:rPr lang="ru-RU" dirty="0" smtClean="0"/>
              <a:t>Под «современным звательным падежом»  понимаются слово формы с нулевым окончанием существительных первого склонения, как «Миш», «Марин», «Танюш», «Ванюш», «бабуль».</a:t>
            </a:r>
            <a:endParaRPr lang="ru-RU" dirty="0"/>
          </a:p>
        </p:txBody>
      </p:sp>
      <p:pic>
        <p:nvPicPr>
          <p:cNvPr id="5" name="Picture 2" descr="http://900igr.net/datai/religii-i-etika/Obraschenie-k-sobesedniku/0008-008-Grupp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785926"/>
            <a:ext cx="3786214" cy="4771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429396"/>
            <a:ext cx="52863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https://ru.wikipedia.org/wiki/</a:t>
            </a:r>
            <a:r>
              <a:rPr lang="ru-RU" sz="1400" dirty="0" err="1" smtClean="0">
                <a:hlinkClick r:id="rId3"/>
              </a:rPr>
              <a:t>Звательный_падеж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361</TotalTime>
  <Words>727</Words>
  <Application>Microsoft Office PowerPoint</Application>
  <PresentationFormat>Экран (4:3)</PresentationFormat>
  <Paragraphs>130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Обычная</vt:lpstr>
      <vt:lpstr>От звательного падежа-К обращению</vt:lpstr>
      <vt:lpstr>Слайд 2</vt:lpstr>
      <vt:lpstr>Слайд 3</vt:lpstr>
      <vt:lpstr>Звательный падеж</vt:lpstr>
      <vt:lpstr>Способы образования Звательного падежа</vt:lpstr>
      <vt:lpstr>Звательный падеж в древнерусских языках</vt:lpstr>
      <vt:lpstr>Переход от Звательного падежа в обращение</vt:lpstr>
      <vt:lpstr>Звательный падеж в современном русском языке</vt:lpstr>
      <vt:lpstr>«Современный звательный падеж»</vt:lpstr>
      <vt:lpstr>Обращение</vt:lpstr>
      <vt:lpstr>Значение в словарях</vt:lpstr>
      <vt:lpstr>Виды обращений</vt:lpstr>
      <vt:lpstr>Функции обращений</vt:lpstr>
      <vt:lpstr>Форма обращений</vt:lpstr>
      <vt:lpstr>Обособление обращений</vt:lpstr>
      <vt:lpstr>Обращения в поэме А.Т.Твардовского “Василий Теркин”</vt:lpstr>
      <vt:lpstr>Обращения автора к герою</vt:lpstr>
      <vt:lpstr>Обращения Василий Теркина к людям</vt:lpstr>
      <vt:lpstr>Слайд 19</vt:lpstr>
      <vt:lpstr>Слайд 20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125</cp:revision>
  <dcterms:created xsi:type="dcterms:W3CDTF">2017-12-24T19:36:38Z</dcterms:created>
  <dcterms:modified xsi:type="dcterms:W3CDTF">2018-02-21T18:50:26Z</dcterms:modified>
</cp:coreProperties>
</file>