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9"/>
  </p:notesMasterIdLst>
  <p:sldIdLst>
    <p:sldId id="256" r:id="rId2"/>
    <p:sldId id="257" r:id="rId3"/>
    <p:sldId id="258" r:id="rId4"/>
    <p:sldId id="259" r:id="rId5"/>
    <p:sldId id="261" r:id="rId6"/>
    <p:sldId id="260" r:id="rId7"/>
    <p:sldId id="282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80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1" r:id="rId2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05" d="100"/>
          <a:sy n="105" d="100"/>
        </p:scale>
        <p:origin x="-2400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printerSettings" Target="printerSettings/printerSettings1.bin"/><Relationship Id="rId31" Type="http://schemas.openxmlformats.org/officeDocument/2006/relationships/presProps" Target="presProps.xml"/><Relationship Id="rId32" Type="http://schemas.openxmlformats.org/officeDocument/2006/relationships/viewProps" Target="viewProps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theme" Target="theme/theme1.xml"/><Relationship Id="rId34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AF5D9A-2958-BB49-88A0-CA61EE6A3E5E}" type="datetimeFigureOut">
              <a:rPr lang="ru-RU" smtClean="0"/>
              <a:t>26.10.14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77DF1A-6756-8749-ADE9-B2027FCA04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8116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77DF1A-6756-8749-ADE9-B2027FCA0435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65903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328166" y="1295400"/>
            <a:ext cx="6487668" cy="3152887"/>
          </a:xfrm>
          <a:prstGeom prst="rect">
            <a:avLst/>
          </a:prstGeo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/>
          <a:p>
            <a:pPr marL="0" indent="0" algn="l" defTabSz="914400" rtl="0" eaLnBrk="1" latinLnBrk="0" hangingPunct="1">
              <a:spcBef>
                <a:spcPts val="20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</a:pPr>
            <a:endParaRPr sz="3200" kern="120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22921" y="1523999"/>
            <a:ext cx="6498158" cy="1724867"/>
          </a:xfrm>
        </p:spPr>
        <p:txBody>
          <a:bodyPr vert="horz" lIns="91440" tIns="45720" rIns="91440" bIns="45720" rtlCol="0" anchor="b" anchorCtr="0">
            <a:noAutofit/>
          </a:bodyPr>
          <a:lstStyle>
            <a:lvl1pPr marL="0" indent="0" algn="ctr" defTabSz="914400" rtl="0" eaLnBrk="1" latinLnBrk="0" hangingPunct="1">
              <a:spcBef>
                <a:spcPct val="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4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Образец заголовка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22921" y="3299012"/>
            <a:ext cx="6498159" cy="91664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ts val="3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Образец подзаголовка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26.10.14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8" y="611872"/>
            <a:ext cx="4079545" cy="11620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n-US" smtClean="0"/>
              <a:t>Образец заголовка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398" y="1787856"/>
            <a:ext cx="4079545" cy="3720152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26.10.14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2"/>
          <p:cNvSpPr>
            <a:spLocks noGrp="1"/>
          </p:cNvSpPr>
          <p:nvPr>
            <p:ph type="pic" idx="1"/>
          </p:nvPr>
        </p:nvSpPr>
        <p:spPr>
          <a:xfrm>
            <a:off x="5090617" y="359392"/>
            <a:ext cx="3657600" cy="5318077"/>
          </a:xfr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ts val="20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3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Чтобы добавить рисунок, перетащите его на заполнитель или щелкните значок</a:t>
            </a: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Образец заголовка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26.10.14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9792" y="368301"/>
            <a:ext cx="1524000" cy="5575300"/>
          </a:xfrm>
        </p:spPr>
        <p:txBody>
          <a:bodyPr vert="eaVert"/>
          <a:lstStyle/>
          <a:p>
            <a:r>
              <a:rPr lang="en-US" smtClean="0"/>
              <a:t>Образец заголовка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9274" y="368301"/>
            <a:ext cx="6689726" cy="5575300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26.10.14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26.10.14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итульный слайд с рисунк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3538" y="3352801"/>
            <a:ext cx="8416925" cy="1470025"/>
          </a:xfrm>
        </p:spPr>
        <p:txBody>
          <a:bodyPr/>
          <a:lstStyle/>
          <a:p>
            <a:r>
              <a:rPr lang="en-US" smtClean="0"/>
              <a:t>Образец заголовка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3538" y="4771029"/>
            <a:ext cx="8416925" cy="972671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Образец подзаголовка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26.10.14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/>
          <p:cNvSpPr>
            <a:spLocks noGrp="1"/>
          </p:cNvSpPr>
          <p:nvPr>
            <p:ph type="pic" idx="13"/>
          </p:nvPr>
        </p:nvSpPr>
        <p:spPr>
          <a:xfrm>
            <a:off x="370980" y="363538"/>
            <a:ext cx="8402040" cy="2836862"/>
          </a:xfr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Чтобы добавить рисунок, перетащите его на заполнитель или щелкните значок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2403144"/>
            <a:ext cx="8056563" cy="1362075"/>
          </a:xfrm>
        </p:spPr>
        <p:txBody>
          <a:bodyPr anchor="b" anchorCtr="0"/>
          <a:lstStyle>
            <a:lvl1pPr algn="ctr">
              <a:defRPr sz="4600" b="0" cap="none" baseline="0"/>
            </a:lvl1pPr>
          </a:lstStyle>
          <a:p>
            <a:r>
              <a:rPr lang="en-US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5" y="3736005"/>
            <a:ext cx="8056563" cy="1500187"/>
          </a:xfrm>
        </p:spPr>
        <p:txBody>
          <a:bodyPr anchor="t" anchorCtr="0"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26.10.14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107576"/>
            <a:ext cx="8042276" cy="1336956"/>
          </a:xfrm>
        </p:spPr>
        <p:txBody>
          <a:bodyPr/>
          <a:lstStyle/>
          <a:p>
            <a:r>
              <a:rPr lang="en-US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9275" y="1600201"/>
            <a:ext cx="3840480" cy="4343400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1071" y="1600201"/>
            <a:ext cx="3840480" cy="4343400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26.10.14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4" y="107576"/>
            <a:ext cx="8042276" cy="1336956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4" y="1453224"/>
            <a:ext cx="3840480" cy="750887"/>
          </a:xfrm>
        </p:spPr>
        <p:txBody>
          <a:bodyPr anchor="b">
            <a:noAutofit/>
          </a:bodyPr>
          <a:lstStyle>
            <a:lvl1pPr marL="0" indent="0" algn="ctr">
              <a:spcBef>
                <a:spcPts val="0"/>
              </a:spcBef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9274" y="2347415"/>
            <a:ext cx="3840480" cy="3596185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1070" y="1453224"/>
            <a:ext cx="3840480" cy="750887"/>
          </a:xfrm>
        </p:spPr>
        <p:txBody>
          <a:bodyPr anchor="b">
            <a:noAutofit/>
          </a:bodyPr>
          <a:lstStyle>
            <a:lvl1pPr marL="0" indent="0" algn="ctr">
              <a:spcBef>
                <a:spcPts val="0"/>
              </a:spcBef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1070" y="2347415"/>
            <a:ext cx="3840480" cy="3596185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26.10.14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Образец заголовка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26.10.14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26.10.14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9" y="611872"/>
            <a:ext cx="3840480" cy="11620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n-US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2824" y="368300"/>
            <a:ext cx="3840480" cy="5575300"/>
          </a:xfrm>
        </p:spPr>
        <p:txBody>
          <a:bodyPr>
            <a:normAutofit/>
          </a:bodyPr>
          <a:lstStyle>
            <a:lvl1pPr>
              <a:spcBef>
                <a:spcPts val="2000"/>
              </a:spcBef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399" y="1787856"/>
            <a:ext cx="3840480" cy="3720152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26.10.14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49275" y="107576"/>
            <a:ext cx="8042276" cy="1336956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n-US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5" y="1600201"/>
            <a:ext cx="8042276" cy="434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629835" y="627566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01F9CA3-105E-4857-9057-6DB6197DA786}" type="datetimeFigureOut">
              <a:rPr lang="en-US" smtClean="0"/>
              <a:t>26.10.14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458" y="6275668"/>
            <a:ext cx="48409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97906" y="6275668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6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9250" indent="-349250" algn="l" defTabSz="914400" rtl="0" eaLnBrk="1" latinLnBrk="0" hangingPunct="1">
        <a:spcBef>
          <a:spcPts val="2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"/>
        <a:defRPr sz="2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336550" algn="l" defTabSz="914400" rtl="0" eaLnBrk="1" latinLnBrk="0" hangingPunct="1">
        <a:spcBef>
          <a:spcPts val="600"/>
        </a:spcBef>
        <a:buClr>
          <a:schemeClr val="accent1">
            <a:lumMod val="75000"/>
          </a:schemeClr>
        </a:buClr>
        <a:buSzPct val="110000"/>
        <a:buFont typeface="Wingdings 2" pitchFamily="18" charset="2"/>
        <a:buChar char=""/>
        <a:defRPr sz="22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968375" indent="-282575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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263650" indent="-295275" algn="l" defTabSz="914400" rtl="0" eaLnBrk="1" latinLnBrk="0" hangingPunct="1">
        <a:spcBef>
          <a:spcPts val="600"/>
        </a:spcBef>
        <a:buClr>
          <a:schemeClr val="accent1">
            <a:lumMod val="75000"/>
          </a:schemeClr>
        </a:buClr>
        <a:buSzPct val="110000"/>
        <a:buFont typeface="Wingdings 2" pitchFamily="18" charset="2"/>
        <a:buChar char="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546225" indent="-282575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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1828800" indent="-282575" algn="l" defTabSz="914400" rtl="0" eaLnBrk="1" latinLnBrk="0" hangingPunct="1">
        <a:spcBef>
          <a:spcPct val="20000"/>
        </a:spcBef>
        <a:buClr>
          <a:schemeClr val="accent2"/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117725" indent="-282575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2398713" indent="-282575" algn="l" defTabSz="914400" rtl="0" eaLnBrk="1" latinLnBrk="0" hangingPunct="1">
        <a:spcBef>
          <a:spcPct val="20000"/>
        </a:spcBef>
        <a:buClr>
          <a:schemeClr val="accent2"/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2689225" indent="-282575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"/>
        <a:defRPr lang="en-US" sz="1800" kern="1200" dirty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jp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jpg"/><Relationship Id="rId3" Type="http://schemas.openxmlformats.org/officeDocument/2006/relationships/image" Target="../media/image22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4" Type="http://schemas.openxmlformats.org/officeDocument/2006/relationships/image" Target="../media/image25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jpg"/><Relationship Id="rId3" Type="http://schemas.openxmlformats.org/officeDocument/2006/relationships/image" Target="../media/image27.jp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jp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jp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jp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jp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JP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g"/><Relationship Id="rId3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4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517392" y="329232"/>
            <a:ext cx="3703846" cy="6371530"/>
          </a:xfrm>
        </p:spPr>
        <p:txBody>
          <a:bodyPr/>
          <a:lstStyle/>
          <a:p>
            <a:r>
              <a:rPr lang="ru-RU" sz="2000" b="1" dirty="0" smtClean="0"/>
              <a:t>Здравствуйте, дети !</a:t>
            </a:r>
            <a:br>
              <a:rPr lang="ru-RU" sz="2000" b="1" dirty="0" smtClean="0"/>
            </a:b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b="1" dirty="0" smtClean="0"/>
              <a:t>Вас приветствует «Госпожа Архитектура».</a:t>
            </a:r>
            <a:br>
              <a:rPr lang="ru-RU" sz="1800" b="1" dirty="0" smtClean="0"/>
            </a:br>
            <a:r>
              <a:rPr lang="ru-RU" sz="1800" b="1" dirty="0" smtClean="0"/>
              <a:t>Она предлагает вам отправиться в путешествие на машине времени, которая перенесет нас на много лет назад.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/>
              <a:t/>
            </a:r>
            <a:br>
              <a:rPr lang="ru-RU" sz="1600" dirty="0"/>
            </a:br>
            <a:endParaRPr lang="ru-RU" sz="1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22921" y="4826000"/>
            <a:ext cx="6498159" cy="187476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" name="Изображение 5" descr="IMG_1546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429" y="229810"/>
            <a:ext cx="4644571" cy="4995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36206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/>
              <a:t>Деревянная архитектура</a:t>
            </a:r>
            <a:endParaRPr lang="ru-RU" sz="3600" dirty="0"/>
          </a:p>
        </p:txBody>
      </p:sp>
      <p:pic>
        <p:nvPicPr>
          <p:cNvPr id="4" name="Содержимое 3" descr="Красноармейская_71_TskPan-Wood-04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3" r="3093"/>
          <a:stretch>
            <a:fillRect/>
          </a:stretch>
        </p:blipFill>
        <p:spPr>
          <a:xfrm>
            <a:off x="549275" y="1600201"/>
            <a:ext cx="7952396" cy="4294858"/>
          </a:xfrm>
        </p:spPr>
      </p:pic>
    </p:spTree>
    <p:extLst>
      <p:ext uri="{BB962C8B-B14F-4D97-AF65-F5344CB8AC3E}">
        <p14:creationId xmlns:p14="http://schemas.microsoft.com/office/powerpoint/2010/main" val="25602272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/>
              <a:t>Деревянная архитектура</a:t>
            </a:r>
            <a:endParaRPr lang="ru-RU" sz="3600" dirty="0"/>
          </a:p>
        </p:txBody>
      </p:sp>
      <p:pic>
        <p:nvPicPr>
          <p:cNvPr id="4" name="Содержимое 3" descr="8b8ea9b0cbb7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63" b="1186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9647698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/>
              <a:t>Деревянная архитектура</a:t>
            </a:r>
            <a:endParaRPr lang="ru-RU" sz="3600" dirty="0"/>
          </a:p>
        </p:txBody>
      </p:sp>
      <p:pic>
        <p:nvPicPr>
          <p:cNvPr id="4" name="Содержимое 3" descr="409853_view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53" b="1325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017761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/>
              <a:t>Каменная архитектура</a:t>
            </a:r>
            <a:endParaRPr lang="ru-RU" sz="3200" dirty="0"/>
          </a:p>
        </p:txBody>
      </p:sp>
      <p:pic>
        <p:nvPicPr>
          <p:cNvPr id="4" name="Содержимое 3" descr="view_preview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95" b="1399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5681232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/>
              <a:t>Храм святого Стефана</a:t>
            </a:r>
            <a:endParaRPr lang="ru-RU" sz="3600" dirty="0"/>
          </a:p>
        </p:txBody>
      </p:sp>
      <p:pic>
        <p:nvPicPr>
          <p:cNvPr id="4" name="Содержимое 3" descr="99276027_Stephansdom640x480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95" b="1399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0942130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549275" y="107576"/>
            <a:ext cx="8042276" cy="938908"/>
          </a:xfrm>
        </p:spPr>
        <p:txBody>
          <a:bodyPr/>
          <a:lstStyle/>
          <a:p>
            <a:r>
              <a:rPr lang="ru-RU" sz="3200" dirty="0" smtClean="0"/>
              <a:t>Профессия архитектор</a:t>
            </a:r>
            <a:endParaRPr lang="ru-RU" sz="3200" dirty="0"/>
          </a:p>
        </p:txBody>
      </p:sp>
      <p:pic>
        <p:nvPicPr>
          <p:cNvPr id="4" name="Содержимое 3" descr="youngrzdru_8325836_9309973.jp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172" b="12899"/>
          <a:stretch/>
        </p:blipFill>
        <p:spPr>
          <a:xfrm>
            <a:off x="1243049" y="1269808"/>
            <a:ext cx="6623643" cy="5341268"/>
          </a:xfrm>
        </p:spPr>
      </p:pic>
    </p:spTree>
    <p:extLst>
      <p:ext uri="{BB962C8B-B14F-4D97-AF65-F5344CB8AC3E}">
        <p14:creationId xmlns:p14="http://schemas.microsoft.com/office/powerpoint/2010/main" val="22827842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/>
              <a:t>Архитектор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2000" b="1" i="1" dirty="0" err="1" smtClean="0"/>
              <a:t>АрхиВажным</a:t>
            </a:r>
            <a:r>
              <a:rPr lang="ru-RU" sz="2000" b="1" i="1" dirty="0" smtClean="0"/>
              <a:t> человеком архитектор был всегда,</a:t>
            </a:r>
          </a:p>
          <a:p>
            <a:r>
              <a:rPr lang="ru-RU" sz="2000" b="1" i="1" dirty="0" smtClean="0"/>
              <a:t> из его идей и планов вырастали     города</a:t>
            </a:r>
            <a:r>
              <a:rPr lang="en-US" sz="2000" b="1" i="1" dirty="0" smtClean="0"/>
              <a:t>,</a:t>
            </a:r>
            <a:endParaRPr lang="ru-RU" sz="2000" b="1" i="1" dirty="0" smtClean="0"/>
          </a:p>
          <a:p>
            <a:r>
              <a:rPr lang="ru-RU" sz="2000" b="1" i="1" dirty="0" smtClean="0"/>
              <a:t> и приносит горожанам Пользу</a:t>
            </a:r>
            <a:r>
              <a:rPr lang="en-US" sz="2000" b="1" i="1" dirty="0" smtClean="0"/>
              <a:t>,</a:t>
            </a:r>
            <a:r>
              <a:rPr lang="ru-RU" sz="2000" b="1" i="1" dirty="0" smtClean="0"/>
              <a:t> Прочность</a:t>
            </a:r>
            <a:r>
              <a:rPr lang="en-US" sz="2000" b="1" i="1" dirty="0" smtClean="0"/>
              <a:t>,</a:t>
            </a:r>
            <a:r>
              <a:rPr lang="ru-RU" sz="2000" b="1" i="1" dirty="0" smtClean="0"/>
              <a:t> Красоту,</a:t>
            </a:r>
          </a:p>
          <a:p>
            <a:r>
              <a:rPr lang="ru-RU" sz="2000" b="1" i="1" dirty="0" smtClean="0"/>
              <a:t> он не просто что-то строит</a:t>
            </a:r>
            <a:r>
              <a:rPr lang="en-US" sz="2000" b="1" i="1" dirty="0" smtClean="0"/>
              <a:t>,</a:t>
            </a:r>
            <a:r>
              <a:rPr lang="ru-RU" sz="2000" b="1" i="1" dirty="0" smtClean="0"/>
              <a:t> он историю творит</a:t>
            </a:r>
            <a:r>
              <a:rPr lang="en-US" sz="2000" b="1" i="1" dirty="0" smtClean="0"/>
              <a:t>,</a:t>
            </a:r>
            <a:endParaRPr lang="ru-RU" sz="2000" b="1" i="1" dirty="0" smtClean="0"/>
          </a:p>
          <a:p>
            <a:r>
              <a:rPr lang="ru-RU" sz="2000" b="1" i="1" dirty="0" smtClean="0"/>
              <a:t> оставляя след потомками</a:t>
            </a:r>
          </a:p>
          <a:p>
            <a:r>
              <a:rPr lang="ru-RU" sz="2000" b="1" i="1" dirty="0" smtClean="0"/>
              <a:t> из дворцов и пирамид!</a:t>
            </a:r>
            <a:endParaRPr lang="ru-RU" sz="2000" b="1" i="1" dirty="0"/>
          </a:p>
        </p:txBody>
      </p:sp>
    </p:spTree>
    <p:extLst>
      <p:ext uri="{BB962C8B-B14F-4D97-AF65-F5344CB8AC3E}">
        <p14:creationId xmlns:p14="http://schemas.microsoft.com/office/powerpoint/2010/main" val="35880835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/>
              <a:t>Архитекторы 16-го века</a:t>
            </a:r>
            <a:endParaRPr lang="ru-RU" sz="3200" dirty="0"/>
          </a:p>
        </p:txBody>
      </p:sp>
      <p:pic>
        <p:nvPicPr>
          <p:cNvPr id="4" name="Содержимое 3" descr="92219.jp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5" t="10590" r="1155" b="18201"/>
          <a:stretch/>
        </p:blipFill>
        <p:spPr>
          <a:xfrm>
            <a:off x="1078425" y="2046254"/>
            <a:ext cx="7129274" cy="4647129"/>
          </a:xfrm>
        </p:spPr>
      </p:pic>
    </p:spTree>
    <p:extLst>
      <p:ext uri="{BB962C8B-B14F-4D97-AF65-F5344CB8AC3E}">
        <p14:creationId xmlns:p14="http://schemas.microsoft.com/office/powerpoint/2010/main" val="315149744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549275" y="107576"/>
            <a:ext cx="8042276" cy="1091766"/>
          </a:xfrm>
        </p:spPr>
        <p:txBody>
          <a:bodyPr/>
          <a:lstStyle/>
          <a:p>
            <a:r>
              <a:rPr lang="ru-RU" sz="3200" dirty="0" smtClean="0"/>
              <a:t>Формы архитектуры</a:t>
            </a:r>
            <a:endParaRPr lang="ru-RU" sz="3200" dirty="0"/>
          </a:p>
        </p:txBody>
      </p:sp>
      <p:pic>
        <p:nvPicPr>
          <p:cNvPr id="4" name="Содержимое 3" descr="63.jp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3" t="5653" r="-2273" b="3854"/>
          <a:stretch/>
        </p:blipFill>
        <p:spPr>
          <a:xfrm>
            <a:off x="549275" y="1505056"/>
            <a:ext cx="3778503" cy="4762093"/>
          </a:xfrm>
        </p:spPr>
      </p:pic>
      <p:pic>
        <p:nvPicPr>
          <p:cNvPr id="5" name="Изображение 4" descr="als_drawing_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8887" y="1916595"/>
            <a:ext cx="4019719" cy="4056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85545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/>
              <a:t>Смысловое значение слова архитектура</a:t>
            </a:r>
            <a:endParaRPr lang="ru-RU" sz="3200" dirty="0"/>
          </a:p>
        </p:txBody>
      </p:sp>
      <p:pic>
        <p:nvPicPr>
          <p:cNvPr id="4" name="Содержимое 3" descr="520384-1.jp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98" b="2783"/>
          <a:stretch/>
        </p:blipFill>
        <p:spPr>
          <a:xfrm>
            <a:off x="666645" y="1704947"/>
            <a:ext cx="3866936" cy="2549807"/>
          </a:xfrm>
        </p:spPr>
      </p:pic>
      <p:pic>
        <p:nvPicPr>
          <p:cNvPr id="5" name="Изображение 4" descr="lestnitsa-v-chastnyi-samolet-0003305867-preview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2441" y="1866096"/>
            <a:ext cx="4299977" cy="2388658"/>
          </a:xfrm>
          <a:prstGeom prst="rect">
            <a:avLst/>
          </a:prstGeom>
        </p:spPr>
      </p:pic>
      <p:pic>
        <p:nvPicPr>
          <p:cNvPr id="6" name="Изображение 5" descr="107152c91e04dfd69ccf31beea28b78b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0446" y="4400441"/>
            <a:ext cx="3056682" cy="2292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5309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/>
              <a:t>Первобытный человек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Когда появились первые люди на земле</a:t>
            </a:r>
            <a:r>
              <a:rPr lang="en-US" dirty="0" smtClean="0"/>
              <a:t>,</a:t>
            </a:r>
            <a:r>
              <a:rPr lang="ru-RU" dirty="0" smtClean="0"/>
              <a:t> как вы думаете, </a:t>
            </a:r>
            <a:r>
              <a:rPr lang="ru-RU" dirty="0"/>
              <a:t>г</a:t>
            </a:r>
            <a:r>
              <a:rPr lang="ru-RU" dirty="0" smtClean="0"/>
              <a:t>де они жили?</a:t>
            </a:r>
            <a:endParaRPr lang="ru-RU" dirty="0"/>
          </a:p>
        </p:txBody>
      </p:sp>
      <p:pic>
        <p:nvPicPr>
          <p:cNvPr id="4" name="Изображение 3" descr="i-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5023" y="2911088"/>
            <a:ext cx="5657242" cy="3685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884275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/>
              <a:t>Смысловое значение слова архитектура</a:t>
            </a:r>
          </a:p>
        </p:txBody>
      </p:sp>
      <p:pic>
        <p:nvPicPr>
          <p:cNvPr id="4" name="Содержимое 3" descr="4243087_0_87f48_3a44414d_l.jp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59" b="3476"/>
          <a:stretch/>
        </p:blipFill>
        <p:spPr>
          <a:xfrm>
            <a:off x="243544" y="1634397"/>
            <a:ext cx="5123424" cy="4701568"/>
          </a:xfrm>
        </p:spPr>
      </p:pic>
      <p:pic>
        <p:nvPicPr>
          <p:cNvPr id="5" name="Изображение 4" descr="img9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4563" y="1654914"/>
            <a:ext cx="3300090" cy="4681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9739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549275" y="107576"/>
            <a:ext cx="8042276" cy="774292"/>
          </a:xfrm>
        </p:spPr>
        <p:txBody>
          <a:bodyPr/>
          <a:lstStyle/>
          <a:p>
            <a:r>
              <a:rPr lang="ru-RU" sz="2800" dirty="0" smtClean="0"/>
              <a:t>Храм Василия Блаженного</a:t>
            </a:r>
            <a:endParaRPr lang="ru-RU" sz="2800" dirty="0"/>
          </a:p>
        </p:txBody>
      </p:sp>
      <p:pic>
        <p:nvPicPr>
          <p:cNvPr id="6" name="Содержимое 5" descr="San-Basilio1-488x360.jp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1" t="2666" r="5065" b="2200"/>
          <a:stretch/>
        </p:blipFill>
        <p:spPr>
          <a:xfrm>
            <a:off x="799605" y="979714"/>
            <a:ext cx="8231216" cy="5116286"/>
          </a:xfrm>
        </p:spPr>
      </p:pic>
      <p:sp>
        <p:nvSpPr>
          <p:cNvPr id="8" name="TextBox 7"/>
          <p:cNvSpPr txBox="1"/>
          <p:nvPr/>
        </p:nvSpPr>
        <p:spPr>
          <a:xfrm>
            <a:off x="120952" y="5843851"/>
            <a:ext cx="126403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	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5830616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/>
              <a:t>Архитектура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i="1" dirty="0"/>
              <a:t>Особенность любой архитектурной постройки </a:t>
            </a:r>
            <a:r>
              <a:rPr lang="ru-RU" b="1" i="1" dirty="0" smtClean="0"/>
              <a:t>в том</a:t>
            </a:r>
            <a:r>
              <a:rPr lang="en-US" b="1" i="1" dirty="0" smtClean="0"/>
              <a:t>,</a:t>
            </a:r>
            <a:r>
              <a:rPr lang="ru-RU" b="1" i="1" dirty="0" smtClean="0"/>
              <a:t> что она прочно стоит на земле</a:t>
            </a:r>
            <a:r>
              <a:rPr lang="en-US" b="1" i="1" dirty="0" smtClean="0"/>
              <a:t>,</a:t>
            </a:r>
            <a:r>
              <a:rPr lang="ru-RU" b="1" i="1" dirty="0" smtClean="0"/>
              <a:t> в отличие от машины, ВСЕГДА ПРИНАДЛЕЖИТ КОНКРЕТНОМУ МЕСТУ</a:t>
            </a:r>
            <a:r>
              <a:rPr lang="en-US" b="1" i="1" dirty="0" smtClean="0"/>
              <a:t>.</a:t>
            </a:r>
            <a:r>
              <a:rPr lang="ru-RU" b="1" i="1" dirty="0" smtClean="0"/>
              <a:t> </a:t>
            </a:r>
            <a:br>
              <a:rPr lang="ru-RU" b="1" i="1" dirty="0" smtClean="0"/>
            </a:br>
            <a:r>
              <a:rPr lang="ru-RU" b="1" i="1" dirty="0" smtClean="0"/>
              <a:t>Архитектуре свойственны устойчивость и долговечность</a:t>
            </a:r>
            <a:r>
              <a:rPr lang="en-US" b="1" i="1" dirty="0" smtClean="0"/>
              <a:t>.</a:t>
            </a:r>
            <a:r>
              <a:rPr lang="ru-RU" b="1" i="1" dirty="0" smtClean="0"/>
              <a:t> </a:t>
            </a:r>
            <a:endParaRPr lang="ru-RU" b="1" i="1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6968109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/>
              <a:t>Современная архитектура</a:t>
            </a:r>
            <a:endParaRPr lang="ru-RU" sz="3600" dirty="0"/>
          </a:p>
        </p:txBody>
      </p:sp>
      <p:pic>
        <p:nvPicPr>
          <p:cNvPr id="4" name="Содержимое 3" descr="city palace.jp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-35395" r="-17953" b="19438"/>
          <a:stretch/>
        </p:blipFill>
        <p:spPr>
          <a:xfrm>
            <a:off x="1795084" y="-665238"/>
            <a:ext cx="5498344" cy="7387719"/>
          </a:xfrm>
        </p:spPr>
      </p:pic>
    </p:spTree>
    <p:extLst>
      <p:ext uri="{BB962C8B-B14F-4D97-AF65-F5344CB8AC3E}">
        <p14:creationId xmlns:p14="http://schemas.microsoft.com/office/powerpoint/2010/main" val="341537058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/>
              <a:t>Современная архитектура</a:t>
            </a:r>
            <a:endParaRPr lang="ru-RU" sz="3600" dirty="0"/>
          </a:p>
        </p:txBody>
      </p:sp>
      <p:pic>
        <p:nvPicPr>
          <p:cNvPr id="4" name="Содержимое 3" descr="767224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37" b="943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193116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/>
              <a:t>Современная архитектура</a:t>
            </a:r>
            <a:endParaRPr lang="ru-RU" sz="3600" dirty="0"/>
          </a:p>
        </p:txBody>
      </p:sp>
      <p:pic>
        <p:nvPicPr>
          <p:cNvPr id="4" name="Содержимое 3" descr="fde0fd3da72a36611513f4d7322e3b30_1M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51" b="1565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5970787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241905" y="107576"/>
            <a:ext cx="4064000" cy="5081281"/>
          </a:xfrm>
        </p:spPr>
        <p:txBody>
          <a:bodyPr/>
          <a:lstStyle/>
          <a:p>
            <a:r>
              <a:rPr lang="ru-RU" sz="2400" dirty="0" smtClean="0"/>
              <a:t>Вот и подошло наше путешествие на машине времени к концу</a:t>
            </a:r>
            <a:r>
              <a:rPr lang="en-US" sz="2400" dirty="0" smtClean="0"/>
              <a:t>.</a:t>
            </a:r>
            <a:r>
              <a:rPr lang="ru-RU" sz="2400" dirty="0" smtClean="0"/>
              <a:t> Надеюсь вам было интересно узнать историю жилища  и архитектуры</a:t>
            </a:r>
            <a:r>
              <a:rPr lang="en-US" sz="2400" dirty="0" smtClean="0"/>
              <a:t>.</a:t>
            </a:r>
            <a:endParaRPr lang="ru-RU" sz="2400" dirty="0"/>
          </a:p>
        </p:txBody>
      </p:sp>
      <p:pic>
        <p:nvPicPr>
          <p:cNvPr id="6" name="Содержимое 5" descr="IMG_1545.JPG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99" r="-6870" b="-104"/>
          <a:stretch/>
        </p:blipFill>
        <p:spPr>
          <a:xfrm>
            <a:off x="4656667" y="459618"/>
            <a:ext cx="4777619" cy="4729237"/>
          </a:xfrm>
        </p:spPr>
      </p:pic>
    </p:spTree>
    <p:extLst>
      <p:ext uri="{BB962C8B-B14F-4D97-AF65-F5344CB8AC3E}">
        <p14:creationId xmlns:p14="http://schemas.microsoft.com/office/powerpoint/2010/main" val="90032601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/>
              <a:t>И для вас, ребята</a:t>
            </a:r>
            <a:r>
              <a:rPr lang="en-US" sz="2400" dirty="0" smtClean="0"/>
              <a:t>,</a:t>
            </a:r>
            <a:r>
              <a:rPr lang="ru-RU" sz="2400" dirty="0" smtClean="0"/>
              <a:t> подарок- сюрприз</a:t>
            </a:r>
            <a:r>
              <a:rPr lang="ru-RU" sz="2400" dirty="0"/>
              <a:t>-</a:t>
            </a:r>
            <a:r>
              <a:rPr lang="ru-RU" sz="2400" dirty="0" smtClean="0"/>
              <a:t> 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Деревянный конструктор</a:t>
            </a:r>
            <a:r>
              <a:rPr lang="en-US" dirty="0" smtClean="0"/>
              <a:t> </a:t>
            </a:r>
            <a:r>
              <a:rPr lang="ru-RU" dirty="0" smtClean="0"/>
              <a:t>«ЛЕСОВИЧОК».</a:t>
            </a:r>
            <a:endParaRPr lang="en-US" dirty="0" smtClean="0"/>
          </a:p>
          <a:p>
            <a:pPr marL="0" indent="0">
              <a:buNone/>
            </a:pPr>
            <a:r>
              <a:rPr lang="ru-RU" dirty="0" smtClean="0"/>
              <a:t> </a:t>
            </a:r>
            <a:r>
              <a:rPr lang="en-US" dirty="0" smtClean="0"/>
              <a:t>             </a:t>
            </a:r>
            <a:endParaRPr lang="ru-RU" dirty="0"/>
          </a:p>
        </p:txBody>
      </p:sp>
      <p:pic>
        <p:nvPicPr>
          <p:cNvPr id="4" name="Изображение 3" descr="Разборный_домик_400_дет.-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770" y="2431143"/>
            <a:ext cx="7260469" cy="4426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54008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/>
              <a:t>Первое  жилье человека</a:t>
            </a:r>
            <a:endParaRPr lang="ru-RU" sz="4000" dirty="0"/>
          </a:p>
        </p:txBody>
      </p:sp>
      <p:pic>
        <p:nvPicPr>
          <p:cNvPr id="5" name="Содержимое 4" descr="img5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95" b="1399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9566691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/>
              <a:t>Почему человек поселился в пещере?</a:t>
            </a:r>
            <a:endParaRPr lang="ru-RU" sz="3200" dirty="0"/>
          </a:p>
        </p:txBody>
      </p:sp>
      <p:pic>
        <p:nvPicPr>
          <p:cNvPr id="4" name="Содержимое 3" descr="pervobytnyy-byt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80" b="818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0124999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/>
              <a:t>Виды жилищ первобытных людей</a:t>
            </a:r>
            <a:endParaRPr lang="ru-RU" sz="3200" dirty="0"/>
          </a:p>
        </p:txBody>
      </p:sp>
      <p:pic>
        <p:nvPicPr>
          <p:cNvPr id="4" name="Содержимое 3" descr="32558fdf63dd15c82562554333a3a167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95" b="9495"/>
          <a:stretch>
            <a:fillRect/>
          </a:stretch>
        </p:blipFill>
        <p:spPr>
          <a:xfrm>
            <a:off x="314098" y="3645754"/>
            <a:ext cx="4471767" cy="2415072"/>
          </a:xfrm>
        </p:spPr>
      </p:pic>
      <p:pic>
        <p:nvPicPr>
          <p:cNvPr id="5" name="Изображение 4" descr="cms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5865" y="1444532"/>
            <a:ext cx="3998019" cy="2493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26305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/>
              <a:t>Опасности жилья в пещере</a:t>
            </a:r>
            <a:endParaRPr lang="ru-RU" sz="4000" dirty="0"/>
          </a:p>
        </p:txBody>
      </p:sp>
      <p:pic>
        <p:nvPicPr>
          <p:cNvPr id="4" name="Содержимое 3" descr="1273147160_img_4669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34" b="9534"/>
          <a:stretch>
            <a:fillRect/>
          </a:stretch>
        </p:blipFill>
        <p:spPr>
          <a:xfrm>
            <a:off x="455204" y="1600201"/>
            <a:ext cx="8042276" cy="4343400"/>
          </a:xfrm>
        </p:spPr>
      </p:pic>
    </p:spTree>
    <p:extLst>
      <p:ext uri="{BB962C8B-B14F-4D97-AF65-F5344CB8AC3E}">
        <p14:creationId xmlns:p14="http://schemas.microsoft.com/office/powerpoint/2010/main" val="30370931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549275" y="107576"/>
            <a:ext cx="8042276" cy="799567"/>
          </a:xfrm>
        </p:spPr>
        <p:txBody>
          <a:bodyPr/>
          <a:lstStyle/>
          <a:p>
            <a:r>
              <a:rPr lang="ru-RU" sz="2400" dirty="0" smtClean="0"/>
              <a:t>Жилища разных стран</a:t>
            </a:r>
            <a:endParaRPr lang="ru-RU" sz="2400" dirty="0"/>
          </a:p>
        </p:txBody>
      </p:sp>
      <p:pic>
        <p:nvPicPr>
          <p:cNvPr id="4" name="Содержимое 3" descr="34368_4b5bafc6e1d9c.jp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56" b="6780"/>
          <a:stretch/>
        </p:blipFill>
        <p:spPr>
          <a:xfrm>
            <a:off x="307370" y="1294190"/>
            <a:ext cx="3931281" cy="5055810"/>
          </a:xfrm>
        </p:spPr>
      </p:pic>
      <p:pic>
        <p:nvPicPr>
          <p:cNvPr id="5" name="Изображение 4" descr="pre_1380192207__igloo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6979" y="1294190"/>
            <a:ext cx="3061305" cy="2588989"/>
          </a:xfrm>
          <a:prstGeom prst="rect">
            <a:avLst/>
          </a:prstGeom>
        </p:spPr>
      </p:pic>
      <p:pic>
        <p:nvPicPr>
          <p:cNvPr id="6" name="Изображение 5" descr="dom-na-vode-09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6979" y="4406609"/>
            <a:ext cx="3593661" cy="2149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15130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/>
              <a:t>Изменения жилища со временем</a:t>
            </a:r>
            <a:endParaRPr lang="ru-RU" sz="3600" dirty="0"/>
          </a:p>
        </p:txBody>
      </p:sp>
      <p:pic>
        <p:nvPicPr>
          <p:cNvPr id="6" name="Содержимое 5" descr="84353793_0_5c1f0_e1f1e358_XXL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10" b="1671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794663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/>
              <a:t>Русская изба</a:t>
            </a:r>
            <a:endParaRPr lang="ru-RU" sz="3600" dirty="0"/>
          </a:p>
        </p:txBody>
      </p:sp>
      <p:pic>
        <p:nvPicPr>
          <p:cNvPr id="4" name="Содержимое 3" descr="umnaya-bumaga-russkaya-izba_5350431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85" b="21085"/>
          <a:stretch>
            <a:fillRect/>
          </a:stretch>
        </p:blipFill>
        <p:spPr>
          <a:xfrm>
            <a:off x="960836" y="1823288"/>
            <a:ext cx="7411487" cy="4002730"/>
          </a:xfrm>
        </p:spPr>
      </p:pic>
    </p:spTree>
    <p:extLst>
      <p:ext uri="{BB962C8B-B14F-4D97-AF65-F5344CB8AC3E}">
        <p14:creationId xmlns:p14="http://schemas.microsoft.com/office/powerpoint/2010/main" val="250591695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риз">
  <a:themeElements>
    <a:clrScheme name="Breeze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Breeze">
      <a:majorFont>
        <a:latin typeface="News Gothic MT"/>
        <a:ea typeface=""/>
        <a:cs typeface=""/>
        <a:font script="Jpan" typeface="ＭＳ Ｐゴシック"/>
      </a:majorFont>
      <a:minorFont>
        <a:latin typeface="News Gothic MT"/>
        <a:ea typeface=""/>
        <a:cs typeface=""/>
        <a:font script="Jpan" typeface="ＭＳ Ｐゴシック"/>
      </a:minorFont>
    </a:fontScheme>
    <a:fmtScheme name="Breeze">
      <a:fillStyleLst>
        <a:solidFill>
          <a:schemeClr val="phClr"/>
        </a:solidFill>
        <a:gradFill rotWithShape="1">
          <a:gsLst>
            <a:gs pos="31000">
              <a:schemeClr val="phClr">
                <a:tint val="100000"/>
                <a:shade val="100000"/>
                <a:satMod val="120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shade val="100000"/>
                <a:satMod val="120000"/>
              </a:schemeClr>
            </a:gs>
            <a:gs pos="69000">
              <a:schemeClr val="phClr">
                <a:tint val="80000"/>
                <a:shade val="100000"/>
                <a:satMod val="150000"/>
              </a:schemeClr>
            </a:gs>
            <a:gs pos="100000">
              <a:schemeClr val="phClr">
                <a:tint val="50000"/>
                <a:shade val="100000"/>
                <a:satMod val="15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dbl" algn="ctr">
          <a:solidFill>
            <a:schemeClr val="phClr"/>
          </a:solidFill>
          <a:prstDash val="solid"/>
        </a:ln>
        <a:ln w="31750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sx="101000" sy="101000" rotWithShape="0">
              <a:srgbClr val="000000">
                <a:alpha val="40000"/>
              </a:srgbClr>
            </a:outerShdw>
          </a:effectLst>
        </a:effectStyle>
        <a:effectStyle>
          <a:effectLst>
            <a:innerShdw blurRad="127000" dist="25400" dir="13500000">
              <a:srgbClr val="C0C0C0">
                <a:alpha val="75000"/>
              </a:srgbClr>
            </a:innerShdw>
            <a:outerShdw blurRad="88900" dist="25400" dir="5400000" sx="102000" sy="102000" algn="ctr" rotWithShape="0">
              <a:srgbClr val="C0C0C0">
                <a:alpha val="40000"/>
              </a:srgbClr>
            </a:outerShdw>
          </a:effectLst>
          <a:scene3d>
            <a:camera prst="perspectiveLeft" fov="300000"/>
            <a:lightRig rig="soft" dir="l">
              <a:rot lat="0" lon="0" rev="4200000"/>
            </a:lightRig>
          </a:scene3d>
          <a:sp3d extrusionH="38100" prstMaterial="powder">
            <a:bevelT w="50800" h="88900" prst="convex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40000"/>
                <a:satMod val="400000"/>
              </a:schemeClr>
              <a:schemeClr val="phClr">
                <a:tint val="10000"/>
                <a:satMod val="20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Бриз.thmx</Template>
  <TotalTime>595</TotalTime>
  <Words>197</Words>
  <Application>Microsoft Macintosh PowerPoint</Application>
  <PresentationFormat>Экран (4:3)</PresentationFormat>
  <Paragraphs>39</Paragraphs>
  <Slides>27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Бриз</vt:lpstr>
      <vt:lpstr>Здравствуйте, дети !   Вас приветствует «Госпожа Архитектура». Она предлагает вам отправиться в путешествие на машине времени, которая перенесет нас на много лет назад.          </vt:lpstr>
      <vt:lpstr>Первобытный человек</vt:lpstr>
      <vt:lpstr>Первое  жилье человека</vt:lpstr>
      <vt:lpstr>Почему человек поселился в пещере?</vt:lpstr>
      <vt:lpstr>Виды жилищ первобытных людей</vt:lpstr>
      <vt:lpstr>Опасности жилья в пещере</vt:lpstr>
      <vt:lpstr>Жилища разных стран</vt:lpstr>
      <vt:lpstr>Изменения жилища со временем</vt:lpstr>
      <vt:lpstr>Русская изба</vt:lpstr>
      <vt:lpstr>Деревянная архитектура</vt:lpstr>
      <vt:lpstr>Деревянная архитектура</vt:lpstr>
      <vt:lpstr>Деревянная архитектура</vt:lpstr>
      <vt:lpstr>Каменная архитектура</vt:lpstr>
      <vt:lpstr>Храм святого Стефана</vt:lpstr>
      <vt:lpstr>Профессия архитектор</vt:lpstr>
      <vt:lpstr>Архитектор</vt:lpstr>
      <vt:lpstr>Архитекторы 16-го века</vt:lpstr>
      <vt:lpstr>Формы архитектуры</vt:lpstr>
      <vt:lpstr>Смысловое значение слова архитектура</vt:lpstr>
      <vt:lpstr>Смысловое значение слова архитектура</vt:lpstr>
      <vt:lpstr>Храм Василия Блаженного</vt:lpstr>
      <vt:lpstr>Архитектура</vt:lpstr>
      <vt:lpstr>Современная архитектура</vt:lpstr>
      <vt:lpstr>Современная архитектура</vt:lpstr>
      <vt:lpstr>Современная архитектура</vt:lpstr>
      <vt:lpstr>Вот и подошло наше путешествие на машине времени к концу. Надеюсь вам было интересно узнать историю жилища  и архитектуры.</vt:lpstr>
      <vt:lpstr>И для вас, ребята, подарок- сюрприз- 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Здравствуйте, дети ! Вас приветствует «Госпожа Архитектура». Она предлагает вам отправиться в путешествие на машине времени, которая перенесет нас на много лет назад.          </dc:title>
  <dc:creator>Юля</dc:creator>
  <cp:lastModifiedBy>Юля</cp:lastModifiedBy>
  <cp:revision>15</cp:revision>
  <dcterms:created xsi:type="dcterms:W3CDTF">2014-10-26T08:33:25Z</dcterms:created>
  <dcterms:modified xsi:type="dcterms:W3CDTF">2014-10-26T18:28:37Z</dcterms:modified>
</cp:coreProperties>
</file>