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7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80" r:id="rId25"/>
    <p:sldId id="279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2" autoAdjust="0"/>
    <p:restoredTop sz="94660"/>
  </p:normalViewPr>
  <p:slideViewPr>
    <p:cSldViewPr snapToGrid="0">
      <p:cViewPr varScale="1">
        <p:scale>
          <a:sx n="74" d="100"/>
          <a:sy n="74" d="100"/>
        </p:scale>
        <p:origin x="5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060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658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65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946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49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773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223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19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885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128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690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913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7226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745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018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772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479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CE90603-83C6-4DB2-B869-E6EA6FED09B0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57DE1597-2C62-42CD-A856-0F1E4ABDCD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70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  <p:sldLayoutId id="2147483780" r:id="rId15"/>
    <p:sldLayoutId id="2147483781" r:id="rId16"/>
    <p:sldLayoutId id="214748378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9532" y="1928276"/>
            <a:ext cx="10053234" cy="23876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Тема: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«Поэзия в математике </a:t>
            </a:r>
            <a:r>
              <a:rPr lang="ru-RU" b="1" dirty="0" smtClean="0"/>
              <a:t>или </a:t>
            </a:r>
            <a:r>
              <a:rPr lang="ru-RU" b="1" dirty="0" smtClean="0"/>
              <a:t>математика в литературе».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4185634"/>
            <a:ext cx="682580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latin typeface="Helvetica Neue"/>
              </a:rPr>
              <a:t>Гуманитарные науки... только тогда будут удовлетворять человеческую мысль, </a:t>
            </a:r>
            <a:br>
              <a:rPr lang="ru-RU" i="1" dirty="0">
                <a:solidFill>
                  <a:schemeClr val="bg1"/>
                </a:solidFill>
                <a:latin typeface="Helvetica Neue"/>
              </a:rPr>
            </a:br>
            <a:r>
              <a:rPr lang="ru-RU" i="1" dirty="0">
                <a:solidFill>
                  <a:schemeClr val="bg1"/>
                </a:solidFill>
                <a:latin typeface="Helvetica Neue"/>
              </a:rPr>
              <a:t>когда в движении своем они встретятся с точными науками и пойдут с ними рядом... </a:t>
            </a:r>
            <a:r>
              <a:rPr lang="ru-RU" dirty="0">
                <a:solidFill>
                  <a:schemeClr val="bg1"/>
                </a:solidFill>
                <a:latin typeface="Helvetica Neue"/>
              </a:rPr>
              <a:t/>
            </a:r>
            <a:br>
              <a:rPr lang="ru-RU" dirty="0">
                <a:solidFill>
                  <a:schemeClr val="bg1"/>
                </a:solidFill>
                <a:latin typeface="Helvetica Neue"/>
              </a:rPr>
            </a:br>
            <a:r>
              <a:rPr lang="ru-RU" i="1" dirty="0">
                <a:solidFill>
                  <a:schemeClr val="bg1"/>
                </a:solidFill>
                <a:latin typeface="Helvetica Neue"/>
              </a:rPr>
              <a:t>А.П. Чехов (1860-1904)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8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4915" y="2238563"/>
            <a:ext cx="6136469" cy="1819061"/>
          </a:xfrm>
        </p:spPr>
        <p:txBody>
          <a:bodyPr/>
          <a:lstStyle/>
          <a:p>
            <a:r>
              <a:rPr lang="ru-RU" b="1" dirty="0"/>
              <a:t>Лев Николаевич Толстой</a:t>
            </a:r>
            <a:endParaRPr lang="ru-RU" dirty="0"/>
          </a:p>
        </p:txBody>
      </p:sp>
      <p:pic>
        <p:nvPicPr>
          <p:cNvPr id="7170" name="Picture 2" descr="https://3.bp.blogspot.com/-6Zeasxk1YG8/WR6zb8XY47I/AAAAAAAAArI/baJtBoUyN-k9CP4bAj3auPOL3ZEbyz-SgCEw/s1600/Repin-Tolsto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1763" y="0"/>
            <a:ext cx="5171268" cy="692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9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6242" y="2460177"/>
            <a:ext cx="49646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chemeClr val="bg1"/>
                </a:solidFill>
                <a:latin typeface="+mj-lt"/>
              </a:rPr>
              <a:t>4 тур. </a:t>
            </a:r>
            <a:r>
              <a:rPr lang="ru-RU" sz="6000" b="1" i="0" dirty="0" smtClean="0">
                <a:solidFill>
                  <a:schemeClr val="bg1"/>
                </a:solidFill>
                <a:effectLst/>
                <a:latin typeface="+mj-lt"/>
              </a:rPr>
              <a:t>Задача.</a:t>
            </a:r>
            <a:r>
              <a:rPr lang="ru-RU" sz="4000" b="1" i="0" dirty="0" smtClean="0">
                <a:solidFill>
                  <a:schemeClr val="bg1"/>
                </a:solidFill>
                <a:effectLst/>
                <a:latin typeface="+mj-lt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55783" y="1082847"/>
            <a:ext cx="580669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0" dirty="0" smtClean="0">
                <a:solidFill>
                  <a:srgbClr val="333333"/>
                </a:solidFill>
                <a:effectLst/>
                <a:latin typeface="+mj-lt"/>
              </a:rPr>
              <a:t>Великий русский писатель прожил 82 года. В XIX веке он прожил на 62 года больше, чем в XX веке. В каком году родился и в каком году умер Л.Н. Толстой?</a:t>
            </a:r>
            <a:endParaRPr lang="ru-RU" sz="40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3516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441" y="1623446"/>
            <a:ext cx="3853912" cy="3301139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  <a:t>Александр Сергеевич Пушкин</a:t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C:\Users\ПК-12\Desktop\ff61b67de66ce97ce0b2ce51a41a8f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3397" y="0"/>
            <a:ext cx="819860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950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842" y="328614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/>
              <a:t>3 тур. Шарады</a:t>
            </a:r>
          </a:p>
        </p:txBody>
      </p:sp>
      <p:pic>
        <p:nvPicPr>
          <p:cNvPr id="13315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4155" y="4191000"/>
            <a:ext cx="2652712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09821" y="2109194"/>
            <a:ext cx="6702425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Двойку в твоем дневнике</a:t>
            </a:r>
          </a:p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С мужем графини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сложи.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Вместе прочти -  и узнаешь, </a:t>
            </a:r>
          </a:p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Что тебе задали на дом.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12084" y="2785962"/>
            <a:ext cx="792163" cy="1323975"/>
          </a:xfrm>
          <a:prstGeom prst="star32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416677" y="5222875"/>
            <a:ext cx="44640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Ответ: Параграф</a:t>
            </a:r>
          </a:p>
        </p:txBody>
      </p:sp>
    </p:spTree>
    <p:extLst>
      <p:ext uri="{BB962C8B-B14F-4D97-AF65-F5344CB8AC3E}">
        <p14:creationId xmlns:p14="http://schemas.microsoft.com/office/powerpoint/2010/main" val="290089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326" y="62222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</a:rPr>
              <a:t>Шарады</a:t>
            </a:r>
          </a:p>
        </p:txBody>
      </p:sp>
      <p:pic>
        <p:nvPicPr>
          <p:cNvPr id="14339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1162" y="4067013"/>
            <a:ext cx="2652712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96231" y="2867025"/>
            <a:ext cx="792163" cy="1323975"/>
          </a:xfrm>
          <a:prstGeom prst="star32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194225" y="2640548"/>
            <a:ext cx="5976937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Предлог, а следом 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Н</a:t>
            </a:r>
            <a:r>
              <a:rPr lang="ru-RU" sz="2800" b="1" baseline="-2500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2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О,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А больше, в общем, ничего.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А в целом – конная повозка.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46044" y="4868644"/>
            <a:ext cx="38860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Ответ: подвода</a:t>
            </a:r>
            <a:endParaRPr lang="ru-RU" sz="36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74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7472" y="675672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</a:rPr>
              <a:t>Шарады</a:t>
            </a:r>
          </a:p>
        </p:txBody>
      </p:sp>
      <p:pic>
        <p:nvPicPr>
          <p:cNvPr id="15363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288" y="4191000"/>
            <a:ext cx="2652712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77369" y="3020761"/>
            <a:ext cx="6264275" cy="19479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Первое-нота, второе-тоже,</a:t>
            </a:r>
            <a:b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А целое на горох похоже.</a:t>
            </a:r>
            <a:b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endParaRPr lang="ru-RU" sz="28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96231" y="3036943"/>
            <a:ext cx="792163" cy="1323975"/>
          </a:xfrm>
          <a:prstGeom prst="star32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3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98936" y="5222587"/>
            <a:ext cx="34419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Ответ: фасоль </a:t>
            </a:r>
            <a:endParaRPr lang="ru-RU" sz="32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920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7330" y="516157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</a:rPr>
              <a:t>Шарады</a:t>
            </a:r>
          </a:p>
        </p:txBody>
      </p:sp>
      <p:pic>
        <p:nvPicPr>
          <p:cNvPr id="16387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9139" y="3989522"/>
            <a:ext cx="2652712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417520" y="2235740"/>
            <a:ext cx="8064500" cy="32406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Арифметический я знак,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В задачнике меня найдешь во многих строчках.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Лишь «о» ты вставишь, зная как,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И я  - географическая точка.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00151" y="3061751"/>
            <a:ext cx="792162" cy="1323975"/>
          </a:xfrm>
          <a:prstGeom prst="star32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4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11298" y="5490436"/>
            <a:ext cx="30332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Ответ: полюс</a:t>
            </a:r>
            <a:endParaRPr lang="ru-RU" sz="32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639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9839" y="61186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</a:rPr>
              <a:t>Шарады</a:t>
            </a:r>
          </a:p>
        </p:txBody>
      </p:sp>
      <p:pic>
        <p:nvPicPr>
          <p:cNvPr id="17411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2143" y="3934983"/>
            <a:ext cx="2652712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22514" y="3083438"/>
            <a:ext cx="792163" cy="1323975"/>
          </a:xfrm>
          <a:prstGeom prst="star32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81263" y="2581302"/>
            <a:ext cx="774065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Когда меня ты режешь, то не плачешь,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Но все-таки смахнешь слезу с лица.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А сменишь букву -  выгляжу иначе: </a:t>
            </a:r>
          </a:p>
          <a:p>
            <a:pPr>
              <a:lnSpc>
                <a:spcPct val="150000"/>
              </a:lnSpc>
              <a:defRPr/>
            </a:pPr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С началом я, но без конца.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0664" y="5613859"/>
            <a:ext cx="23727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Ответ: луч</a:t>
            </a:r>
            <a:endParaRPr lang="ru-RU" sz="32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39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7811" y="597476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</a:rPr>
              <a:t>Шарады</a:t>
            </a:r>
          </a:p>
        </p:txBody>
      </p:sp>
      <p:pic>
        <p:nvPicPr>
          <p:cNvPr id="18435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6580" y="4051516"/>
            <a:ext cx="2652712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42970" y="3525510"/>
            <a:ext cx="792163" cy="1323975"/>
          </a:xfrm>
          <a:prstGeom prst="star32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6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52286" y="2724136"/>
            <a:ext cx="774065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Начало слова- лес,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Конец- стихотворенье,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А целое растет, хотя и не растенье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.</a:t>
            </a:r>
            <a:br>
              <a:rPr lang="ru-RU" sz="3200" dirty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endParaRPr lang="ru-RU" sz="32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05645" y="5889539"/>
            <a:ext cx="28953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Ответ: борода</a:t>
            </a:r>
            <a:endParaRPr lang="ru-RU" sz="28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58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851" y="652584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</a:rPr>
              <a:t>Шарады</a:t>
            </a:r>
          </a:p>
        </p:txBody>
      </p:sp>
      <p:pic>
        <p:nvPicPr>
          <p:cNvPr id="19459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288" y="4191000"/>
            <a:ext cx="2652712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58240" y="2990448"/>
            <a:ext cx="792163" cy="1323975"/>
          </a:xfrm>
          <a:prstGeom prst="star32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01886" y="2298174"/>
            <a:ext cx="774065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Начало- нота,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Потом оленя украшение.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А вместе- место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Оживленного движения.</a:t>
            </a:r>
            <a:b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</a:br>
            <a:endParaRPr lang="ru-RU" sz="32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96041" y="5560606"/>
            <a:ext cx="29065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Ответ: дорога </a:t>
            </a:r>
            <a:endParaRPr lang="ru-RU" sz="28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52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197" y="130763"/>
            <a:ext cx="10515600" cy="1325563"/>
          </a:xfrm>
        </p:spPr>
        <p:txBody>
          <a:bodyPr/>
          <a:lstStyle/>
          <a:p>
            <a:r>
              <a:rPr lang="ru-RU" b="1" dirty="0" smtClean="0"/>
              <a:t>Множества </a:t>
            </a:r>
            <a:endParaRPr lang="ru-RU" b="1" dirty="0"/>
          </a:p>
        </p:txBody>
      </p:sp>
      <p:sp>
        <p:nvSpPr>
          <p:cNvPr id="4" name="Овал 3"/>
          <p:cNvSpPr/>
          <p:nvPr/>
        </p:nvSpPr>
        <p:spPr>
          <a:xfrm>
            <a:off x="506570" y="1391589"/>
            <a:ext cx="8319752" cy="53704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55467" y="2126186"/>
            <a:ext cx="159387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500" dirty="0">
                <a:latin typeface="+mj-lt"/>
                <a:ea typeface="Calibri" panose="020F0502020204030204" pitchFamily="34" charset="0"/>
              </a:rPr>
              <a:t>Дом</a:t>
            </a:r>
          </a:p>
        </p:txBody>
      </p:sp>
      <p:sp>
        <p:nvSpPr>
          <p:cNvPr id="8" name="Овал 7"/>
          <p:cNvSpPr/>
          <p:nvPr/>
        </p:nvSpPr>
        <p:spPr>
          <a:xfrm>
            <a:off x="707800" y="2140343"/>
            <a:ext cx="6266645" cy="4362382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1122697" y="3303431"/>
            <a:ext cx="4743658" cy="2956372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96129" y="3645502"/>
            <a:ext cx="325163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500" dirty="0">
                <a:latin typeface="+mj-lt"/>
                <a:ea typeface="Calibri" panose="020F0502020204030204" pitchFamily="34" charset="0"/>
              </a:rPr>
              <a:t>Пшеница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43314" y="2619414"/>
            <a:ext cx="422427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500" dirty="0" smtClean="0">
                <a:effectLst/>
                <a:latin typeface="+mj-lt"/>
                <a:ea typeface="Calibri" panose="020F0502020204030204" pitchFamily="34" charset="0"/>
              </a:rPr>
              <a:t>Темный чулан</a:t>
            </a:r>
            <a:endParaRPr lang="ru-RU" sz="45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946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7790" y="3769301"/>
            <a:ext cx="2652712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54288" y="3042912"/>
            <a:ext cx="792163" cy="1323975"/>
          </a:xfrm>
          <a:prstGeom prst="star32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8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37139" y="2356254"/>
            <a:ext cx="848620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Возьмите меньшее трехзначное число,</a:t>
            </a:r>
          </a:p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И букву назовите с ним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одновременно.</a:t>
            </a:r>
            <a:endParaRPr lang="ru-RU" sz="3200" b="1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И вы получите одно из слов,</a:t>
            </a:r>
          </a:p>
          <a:p>
            <a:pPr>
              <a:lnSpc>
                <a:spcPct val="150000"/>
              </a:lnSpc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Которым называется куча сена.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04198" y="5832476"/>
            <a:ext cx="270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Ответ:  стог</a:t>
            </a:r>
            <a:endParaRPr lang="ru-RU" sz="3200" b="1" dirty="0">
              <a:cs typeface="Arial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557715" y="46809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>
                <a:solidFill>
                  <a:schemeClr val="bg1"/>
                </a:solidFill>
              </a:rPr>
              <a:t>Шарады</a:t>
            </a:r>
          </a:p>
        </p:txBody>
      </p:sp>
    </p:spTree>
    <p:extLst>
      <p:ext uri="{BB962C8B-B14F-4D97-AF65-F5344CB8AC3E}">
        <p14:creationId xmlns:p14="http://schemas.microsoft.com/office/powerpoint/2010/main" val="115026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8891418"/>
              </p:ext>
            </p:extLst>
          </p:nvPr>
        </p:nvGraphicFramePr>
        <p:xfrm>
          <a:off x="2705559" y="2285652"/>
          <a:ext cx="6778625" cy="438943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752475"/>
                <a:gridCol w="754062"/>
                <a:gridCol w="752475"/>
                <a:gridCol w="754063"/>
                <a:gridCol w="752475"/>
                <a:gridCol w="754062"/>
                <a:gridCol w="752475"/>
                <a:gridCol w="754063"/>
                <a:gridCol w="752475"/>
              </a:tblGrid>
              <a:tr h="4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horzOverflow="overflow"/>
                </a:tc>
              </a:tr>
              <a:tr h="4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</a:tr>
              <a:tr h="4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Ш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Ш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</a:tr>
              <a:tr h="4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</a:tr>
              <a:tr h="48771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</a:tr>
              <a:tr h="4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</a:tr>
              <a:tr h="4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Ш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Ш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</a:tr>
              <a:tr h="4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А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</a:tr>
              <a:tr h="4877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6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</a:t>
                      </a: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itchFamily="18" charset="2"/>
                        <a:buNone/>
                        <a:tabLst/>
                      </a:pPr>
                      <a:endParaRPr kumimoji="0" lang="ru-RU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marT="45723" marB="45723" anchor="ctr" horzOverflow="overflow"/>
                </a:tc>
              </a:tr>
            </a:tbl>
          </a:graphicData>
        </a:graphic>
      </p:graphicFrame>
      <p:pic>
        <p:nvPicPr>
          <p:cNvPr id="29801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96" y="2285652"/>
            <a:ext cx="2049463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36492" y="6213422"/>
            <a:ext cx="2555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Ответ: 20 слов </a:t>
            </a:r>
            <a:endParaRPr lang="ru-RU" sz="2400" b="1" dirty="0">
              <a:cs typeface="Arial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92960" y="741193"/>
            <a:ext cx="8761413" cy="706964"/>
          </a:xfrm>
        </p:spPr>
        <p:txBody>
          <a:bodyPr/>
          <a:lstStyle/>
          <a:p>
            <a:pPr>
              <a:defRPr/>
            </a:pPr>
            <a:r>
              <a:rPr lang="ru-RU" sz="5400" b="1" dirty="0" smtClean="0"/>
              <a:t>4 </a:t>
            </a:r>
            <a:r>
              <a:rPr lang="ru-RU" sz="5400" b="1" dirty="0"/>
              <a:t>тур. </a:t>
            </a:r>
            <a:r>
              <a:rPr lang="ru-RU" sz="5400" b="1" dirty="0" smtClean="0">
                <a:solidFill>
                  <a:schemeClr val="bg1"/>
                </a:solidFill>
              </a:rPr>
              <a:t>Шалаш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15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6435" y="49347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5400" b="1" dirty="0" smtClean="0"/>
              <a:t>5тур</a:t>
            </a:r>
            <a:r>
              <a:rPr lang="ru-RU" sz="5400" b="1" dirty="0"/>
              <a:t>. </a:t>
            </a:r>
            <a:r>
              <a:rPr lang="ru-RU" sz="5400" b="1" dirty="0" smtClean="0"/>
              <a:t>Ералаш</a:t>
            </a:r>
            <a:endParaRPr lang="ru-RU" sz="5400" b="1" dirty="0"/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3859643" y="2387008"/>
            <a:ext cx="6527800" cy="544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Злой кабан сидел на ветке,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Пароход томился в клетке,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Соловей точил клыки,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Дикобраз давал гудки,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Кошка физику учила,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Маша хвостик свой ловила,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Буратино ел штаны,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Шил портной себе блины,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Ёж накрыт к обеду был,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Чиж усами шевелил,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Рак летал под облаками,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Стол гонялся за мышами,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Чайник прыгал во дворе,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Мальчик булькал на костре.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pPr indent="352425">
              <a:lnSpc>
                <a:spcPct val="80000"/>
              </a:lnSpc>
              <a:buNone/>
              <a:defRPr/>
            </a:pP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24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25" y="3414712"/>
            <a:ext cx="3084513" cy="307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724669" y="2387008"/>
            <a:ext cx="4797747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Злой кабан точил клыки,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Пароход давал гудки,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Соловей сидел на ветке,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Дикобраз томился в клетке,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Кошка хвостик свой ловила,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Маша физику учила,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Буратино ел блины,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Шил портной себе штаны,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Ёж гонялся за мышами,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Чиж летал под облаками,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Рак усами шевелил,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Стол накрыт к обеду был,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Чайник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булькал на костре,</a:t>
            </a:r>
          </a:p>
          <a:p>
            <a:pPr>
              <a:defRPr/>
            </a:pP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Мальчик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 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+mj-lt"/>
                <a:cs typeface="Arial" charset="0"/>
              </a:rPr>
              <a:t>прыгал во дворе.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  <a:p>
            <a:pPr>
              <a:defRPr/>
            </a:pPr>
            <a:endParaRPr lang="ru-RU" sz="2000" dirty="0">
              <a:solidFill>
                <a:schemeClr val="accent6">
                  <a:lumMod val="50000"/>
                </a:schemeClr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14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008" y="365125"/>
            <a:ext cx="11203983" cy="1135036"/>
          </a:xfrm>
        </p:spPr>
        <p:txBody>
          <a:bodyPr/>
          <a:lstStyle/>
          <a:p>
            <a:r>
              <a:rPr lang="ru-RU" sz="5400" b="1" dirty="0"/>
              <a:t>Рефлексия: Рифмы в помощь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2368066"/>
            <a:ext cx="10515600" cy="5055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математика- тематика</a:t>
            </a:r>
            <a:r>
              <a:rPr lang="ru-RU" sz="2800" b="1" dirty="0" smtClean="0"/>
              <a:t>;</a:t>
            </a:r>
          </a:p>
          <a:p>
            <a:pPr marL="0" indent="0">
              <a:buNone/>
            </a:pPr>
            <a:r>
              <a:rPr lang="ru-RU" sz="2800" b="1" dirty="0" smtClean="0"/>
              <a:t> </a:t>
            </a:r>
            <a:r>
              <a:rPr lang="ru-RU" sz="2800" b="1" dirty="0"/>
              <a:t>зря- смотря;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нужна- </a:t>
            </a:r>
            <a:r>
              <a:rPr lang="ru-RU" sz="2800" b="1" dirty="0"/>
              <a:t>важна,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бесполезно </a:t>
            </a:r>
            <a:r>
              <a:rPr lang="ru-RU" sz="2800" b="1" dirty="0"/>
              <a:t>– железно</a:t>
            </a:r>
            <a:r>
              <a:rPr lang="ru-RU" sz="2800" b="1" dirty="0" smtClean="0"/>
              <a:t>,</a:t>
            </a:r>
          </a:p>
          <a:p>
            <a:pPr marL="0" indent="0">
              <a:buNone/>
            </a:pPr>
            <a:r>
              <a:rPr lang="ru-RU" sz="2800" b="1" dirty="0" smtClean="0"/>
              <a:t> </a:t>
            </a:r>
            <a:r>
              <a:rPr lang="ru-RU" sz="2800" b="1" dirty="0"/>
              <a:t>смекалка- закалка</a:t>
            </a:r>
            <a:r>
              <a:rPr lang="ru-RU" sz="2800" b="1" dirty="0" smtClean="0"/>
              <a:t>,</a:t>
            </a:r>
          </a:p>
          <a:p>
            <a:pPr marL="0" indent="0">
              <a:buNone/>
            </a:pPr>
            <a:r>
              <a:rPr lang="ru-RU" sz="2800" b="1" dirty="0" smtClean="0"/>
              <a:t> </a:t>
            </a:r>
            <a:r>
              <a:rPr lang="ru-RU" sz="2800" b="1" dirty="0"/>
              <a:t>напрасно-прекрасно,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уравнение- сомнение</a:t>
            </a:r>
          </a:p>
          <a:p>
            <a:pPr marL="0" indent="0">
              <a:buNone/>
            </a:pPr>
            <a:r>
              <a:rPr lang="ru-RU" sz="2800" b="1" dirty="0"/>
              <a:t>знания- </a:t>
            </a:r>
            <a:r>
              <a:rPr lang="ru-RU" sz="2800" b="1" dirty="0" smtClean="0"/>
              <a:t>признания.    </a:t>
            </a:r>
            <a:endParaRPr lang="ru-RU" sz="2800" b="1" dirty="0" smtClean="0">
              <a:effectLst/>
            </a:endParaRPr>
          </a:p>
          <a:p>
            <a:pPr marL="0" indent="0">
              <a:buNone/>
            </a:pP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56933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094" y="2603500"/>
            <a:ext cx="11475076" cy="3416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000" dirty="0" smtClean="0"/>
              <a:t>“</a:t>
            </a:r>
            <a:r>
              <a:rPr lang="ru-RU" sz="5000" dirty="0"/>
              <a:t>Сама истинная поэзия, сами настоящие стихи – это математика слова</a:t>
            </a:r>
            <a:r>
              <a:rPr lang="ru-RU" sz="5000" dirty="0" smtClean="0"/>
              <a:t>”.</a:t>
            </a:r>
            <a:r>
              <a:rPr lang="ru-RU" sz="5000" dirty="0"/>
              <a:t> </a:t>
            </a:r>
            <a:endParaRPr lang="ru-RU" sz="5000" dirty="0" smtClean="0"/>
          </a:p>
          <a:p>
            <a:pPr marL="0" indent="0">
              <a:buNone/>
            </a:pPr>
            <a:r>
              <a:rPr lang="ru-RU" sz="4000" dirty="0"/>
              <a:t> </a:t>
            </a:r>
            <a:r>
              <a:rPr lang="ru-RU" sz="4000" dirty="0" smtClean="0"/>
              <a:t>                                                                 А</a:t>
            </a:r>
            <a:r>
              <a:rPr lang="ru-RU" sz="4000" dirty="0"/>
              <a:t>. Блок </a:t>
            </a:r>
          </a:p>
        </p:txBody>
      </p:sp>
    </p:spTree>
    <p:extLst>
      <p:ext uri="{BB962C8B-B14F-4D97-AF65-F5344CB8AC3E}">
        <p14:creationId xmlns:p14="http://schemas.microsoft.com/office/powerpoint/2010/main" val="3179420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039" y="2448517"/>
            <a:ext cx="11305683" cy="3416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/>
              <a:t>"Человек есть дробь.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Числитель </a:t>
            </a:r>
            <a:r>
              <a:rPr lang="ru-RU" sz="2800" b="1" dirty="0"/>
              <a:t>- это - сравнительно с другими - достоинства человека; знаменатель - это оценка человеком самого себя. Но всякий может уменьшить своего знаменателя - свое мнение о себе, и этим уменьшением приблизиться к совершенству".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О </a:t>
            </a:r>
            <a:r>
              <a:rPr lang="ru-RU" sz="2800" b="1" dirty="0"/>
              <a:t>людях, имевших о себе высокое мнение, Л</a:t>
            </a:r>
            <a:r>
              <a:rPr lang="ru-RU" sz="2800" b="1" dirty="0" smtClean="0"/>
              <a:t>. Н. Толстой </a:t>
            </a:r>
            <a:r>
              <a:rPr lang="ru-RU" sz="2800" b="1" dirty="0"/>
              <a:t>говорил: "У этого человека слишком велик знаменатель".</a:t>
            </a:r>
          </a:p>
        </p:txBody>
      </p:sp>
    </p:spTree>
    <p:extLst>
      <p:ext uri="{BB962C8B-B14F-4D97-AF65-F5344CB8AC3E}">
        <p14:creationId xmlns:p14="http://schemas.microsoft.com/office/powerpoint/2010/main" val="302943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1688" y="141669"/>
            <a:ext cx="10515600" cy="1068946"/>
          </a:xfrm>
        </p:spPr>
        <p:txBody>
          <a:bodyPr/>
          <a:lstStyle/>
          <a:p>
            <a:r>
              <a:rPr lang="ru-RU" b="1" dirty="0" smtClean="0"/>
              <a:t>Прямо пропорциональная зависимость </a:t>
            </a:r>
            <a:endParaRPr lang="ru-RU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313645" y="5344732"/>
            <a:ext cx="9105363" cy="5151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1313645" y="1365161"/>
            <a:ext cx="0" cy="400532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Заголовок 1"/>
          <p:cNvSpPr txBox="1">
            <a:spLocks/>
          </p:cNvSpPr>
          <p:nvPr/>
        </p:nvSpPr>
        <p:spPr>
          <a:xfrm>
            <a:off x="7067227" y="5439775"/>
            <a:ext cx="3611105" cy="808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Время движения</a:t>
            </a:r>
            <a:endParaRPr lang="ru-RU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 rot="16200000">
            <a:off x="-548619" y="3190187"/>
            <a:ext cx="3092807" cy="631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200" dirty="0" smtClean="0"/>
              <a:t>Прочность</a:t>
            </a:r>
            <a:r>
              <a:rPr lang="ru-RU" dirty="0" smtClean="0"/>
              <a:t> </a:t>
            </a:r>
            <a:r>
              <a:rPr lang="ru-RU" sz="6200" dirty="0" smtClean="0"/>
              <a:t>таза</a:t>
            </a:r>
            <a:endParaRPr lang="ru-RU" sz="62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1313644" y="2114189"/>
            <a:ext cx="6400801" cy="3230543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86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3147" y="30997"/>
            <a:ext cx="11808853" cy="1325563"/>
          </a:xfrm>
        </p:spPr>
        <p:txBody>
          <a:bodyPr/>
          <a:lstStyle/>
          <a:p>
            <a:r>
              <a:rPr lang="ru-RU" b="1" dirty="0" smtClean="0"/>
              <a:t>1 тур. Математическая </a:t>
            </a:r>
            <a:r>
              <a:rPr lang="ru-RU" b="1" dirty="0"/>
              <a:t>«снежная </a:t>
            </a:r>
            <a:r>
              <a:rPr lang="ru-RU" b="1" dirty="0" smtClean="0"/>
              <a:t>перестрелка». </a:t>
            </a:r>
            <a:endParaRPr lang="ru-RU" b="1" dirty="0"/>
          </a:p>
        </p:txBody>
      </p:sp>
      <p:pic>
        <p:nvPicPr>
          <p:cNvPr id="1026" name="Picture 2" descr="ÐÐ°ÑÑÐ¸Ð½ÐºÐ¸ Ð¿Ð¾ Ð·Ð°Ð¿ÑÐ¾ÑÑ ÐºÐ°ÑÑÐ¸Ð½ÐºÐ° Ð¸Ð³ÑÐ° Ð² ÑÐ½ÐµÐ¶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481" y="1095880"/>
            <a:ext cx="7198217" cy="576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01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 тур. Чудеса </a:t>
            </a:r>
            <a:r>
              <a:rPr lang="ru-RU" b="1" dirty="0"/>
              <a:t>лингвистики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8940" y="2658848"/>
            <a:ext cx="5648802" cy="35181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Лас ( </a:t>
            </a:r>
            <a:r>
              <a:rPr lang="ru-RU" sz="4000" b="1" dirty="0" smtClean="0"/>
              <a:t>…)</a:t>
            </a:r>
            <a:r>
              <a:rPr lang="ru-RU" sz="4000" b="1" dirty="0"/>
              <a:t>  </a:t>
            </a:r>
            <a:endParaRPr lang="ru-RU" sz="4000" b="1" dirty="0" smtClean="0"/>
          </a:p>
          <a:p>
            <a:pPr marL="0" indent="0">
              <a:buNone/>
            </a:pPr>
            <a:r>
              <a:rPr lang="ru-RU" sz="4000" b="1" dirty="0"/>
              <a:t>Ф</a:t>
            </a:r>
            <a:r>
              <a:rPr lang="ru-RU" sz="4000" b="1" dirty="0" smtClean="0"/>
              <a:t>ор </a:t>
            </a:r>
            <a:r>
              <a:rPr lang="ru-RU" sz="4000" b="1" dirty="0"/>
              <a:t>(… </a:t>
            </a:r>
            <a:r>
              <a:rPr lang="ru-RU" sz="4000" b="1" dirty="0" smtClean="0"/>
              <a:t>)</a:t>
            </a:r>
            <a:r>
              <a:rPr lang="ru-RU" sz="4000" b="1" dirty="0"/>
              <a:t>   </a:t>
            </a:r>
            <a:endParaRPr lang="ru-RU" sz="4000" b="1" dirty="0" smtClean="0"/>
          </a:p>
          <a:p>
            <a:pPr marL="0" indent="0">
              <a:buNone/>
            </a:pPr>
            <a:r>
              <a:rPr lang="ru-RU" sz="4000" b="1" dirty="0"/>
              <a:t>Л</a:t>
            </a:r>
            <a:r>
              <a:rPr lang="ru-RU" sz="4000" b="1" dirty="0" smtClean="0"/>
              <a:t>ен (…)</a:t>
            </a:r>
            <a:endParaRPr lang="ru-RU" sz="40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716" y="650675"/>
            <a:ext cx="4280592" cy="552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07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905000" y="3657600"/>
            <a:ext cx="6477000" cy="1752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514350" indent="-514350">
              <a:spcBef>
                <a:spcPct val="20000"/>
              </a:spcBef>
            </a:pPr>
            <a:endParaRPr lang="ru-RU" sz="2400" dirty="0"/>
          </a:p>
          <a:p>
            <a:pPr marL="514350" indent="-514350">
              <a:spcBef>
                <a:spcPct val="20000"/>
              </a:spcBef>
              <a:buFont typeface="Arial" pitchFamily="34" charset="0"/>
              <a:buAutoNum type="arabicParenR"/>
            </a:pPr>
            <a:endParaRPr lang="ru-RU" sz="2400" dirty="0"/>
          </a:p>
        </p:txBody>
      </p:sp>
      <p:sp>
        <p:nvSpPr>
          <p:cNvPr id="9" name="Заголовок 1"/>
          <p:cNvSpPr>
            <a:spLocks noGrp="1"/>
          </p:cNvSpPr>
          <p:nvPr>
            <p:ph type="body" idx="1"/>
          </p:nvPr>
        </p:nvSpPr>
        <p:spPr>
          <a:xfrm>
            <a:off x="1334837" y="1828800"/>
            <a:ext cx="8809149" cy="2826743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1</a:t>
            </a:r>
            <a:r>
              <a:rPr lang="ru-RU" sz="4000" b="1" dirty="0">
                <a:solidFill>
                  <a:schemeClr val="bg1"/>
                </a:solidFill>
              </a:rPr>
              <a:t>. По        л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000" b="1" dirty="0">
                <a:solidFill>
                  <a:schemeClr val="bg1"/>
                </a:solidFill>
              </a:rPr>
              <a:t>2. И       </a:t>
            </a:r>
            <a:r>
              <a:rPr lang="ru-RU" sz="4000" b="1" dirty="0" err="1">
                <a:solidFill>
                  <a:schemeClr val="bg1"/>
                </a:solidFill>
              </a:rPr>
              <a:t>рия</a:t>
            </a:r>
            <a:r>
              <a:rPr lang="ru-RU" sz="4000" b="1" dirty="0">
                <a:solidFill>
                  <a:schemeClr val="bg1"/>
                </a:solidFill>
              </a:rPr>
              <a:t/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000" b="1" dirty="0">
                <a:solidFill>
                  <a:schemeClr val="bg1"/>
                </a:solidFill>
              </a:rPr>
              <a:t>3.           я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000" b="1" dirty="0">
                <a:solidFill>
                  <a:schemeClr val="bg1"/>
                </a:solidFill>
              </a:rPr>
              <a:t>4. С          ж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4000" b="1" dirty="0">
                <a:solidFill>
                  <a:schemeClr val="bg1"/>
                </a:solidFill>
              </a:rPr>
              <a:t>5. Пи         лет</a:t>
            </a:r>
            <a:br>
              <a:rPr lang="ru-RU" sz="4000" b="1" dirty="0">
                <a:solidFill>
                  <a:schemeClr val="bg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      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   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867400" y="1295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3200" b="1" cap="all" dirty="0">
                <a:latin typeface="+mj-lt"/>
                <a:ea typeface="+mj-ea"/>
                <a:cs typeface="+mj-cs"/>
              </a:rPr>
              <a:t>1. </a:t>
            </a:r>
            <a:r>
              <a:rPr lang="ru-RU" sz="4000" b="1" cap="all" dirty="0">
                <a:ea typeface="+mj-ea"/>
                <a:cs typeface="+mj-cs"/>
              </a:rPr>
              <a:t>Р           а</a:t>
            </a:r>
            <a:br>
              <a:rPr lang="ru-RU" sz="4000" b="1" cap="all" dirty="0">
                <a:ea typeface="+mj-ea"/>
                <a:cs typeface="+mj-cs"/>
              </a:rPr>
            </a:br>
            <a:r>
              <a:rPr lang="ru-RU" sz="4000" b="1" cap="all" dirty="0">
                <a:ea typeface="+mj-ea"/>
                <a:cs typeface="+mj-cs"/>
              </a:rPr>
              <a:t>2.              а</a:t>
            </a:r>
            <a:br>
              <a:rPr lang="ru-RU" sz="4000" b="1" cap="all" dirty="0">
                <a:ea typeface="+mj-ea"/>
                <a:cs typeface="+mj-cs"/>
              </a:rPr>
            </a:br>
            <a:r>
              <a:rPr lang="ru-RU" sz="4000" b="1" cap="all" dirty="0">
                <a:ea typeface="+mj-ea"/>
                <a:cs typeface="+mj-cs"/>
              </a:rPr>
              <a:t>3. Про          </a:t>
            </a:r>
            <a:r>
              <a:rPr lang="ru-RU" sz="4000" b="1" cap="all" dirty="0" err="1">
                <a:ea typeface="+mj-ea"/>
                <a:cs typeface="+mj-cs"/>
              </a:rPr>
              <a:t>р</a:t>
            </a:r>
            <a:endParaRPr lang="ru-RU" sz="4000" b="1" cap="all" dirty="0">
              <a:ea typeface="+mj-ea"/>
              <a:cs typeface="+mj-cs"/>
            </a:endParaRPr>
          </a:p>
          <a:p>
            <a:pPr>
              <a:spcBef>
                <a:spcPct val="0"/>
              </a:spcBef>
              <a:defRPr/>
            </a:pPr>
            <a:r>
              <a:rPr lang="ru-RU" sz="4000" b="1" cap="all" dirty="0">
                <a:ea typeface="+mj-ea"/>
                <a:cs typeface="+mj-cs"/>
              </a:rPr>
              <a:t>4. Ви          </a:t>
            </a:r>
            <a:r>
              <a:rPr lang="ru-RU" sz="4000" b="1" cap="all" dirty="0" smtClean="0">
                <a:ea typeface="+mj-ea"/>
                <a:cs typeface="+mj-cs"/>
              </a:rPr>
              <a:t>на</a:t>
            </a:r>
            <a:r>
              <a:rPr lang="ru-RU" sz="4000" b="1" cap="all" dirty="0">
                <a:ea typeface="+mj-ea"/>
                <a:cs typeface="+mj-cs"/>
              </a:rPr>
              <a:t/>
            </a:r>
            <a:br>
              <a:rPr lang="ru-RU" sz="4000" b="1" cap="all" dirty="0">
                <a:ea typeface="+mj-ea"/>
                <a:cs typeface="+mj-cs"/>
              </a:rPr>
            </a:br>
            <a:r>
              <a:rPr lang="ru-RU" sz="4000" b="1" cap="all" dirty="0">
                <a:ea typeface="+mj-ea"/>
                <a:cs typeface="+mj-cs"/>
              </a:rPr>
              <a:t>5. Те   </a:t>
            </a:r>
          </a:p>
          <a:p>
            <a:pPr>
              <a:spcBef>
                <a:spcPct val="0"/>
              </a:spcBef>
              <a:defRPr/>
            </a:pPr>
            <a:r>
              <a:rPr lang="ru-RU" sz="3200" b="1" cap="all" dirty="0">
                <a:ea typeface="+mj-ea"/>
                <a:cs typeface="+mj-cs"/>
              </a:rPr>
              <a:t>        </a:t>
            </a:r>
            <a:r>
              <a:rPr lang="ru-RU" sz="3200" b="1" cap="all" dirty="0">
                <a:latin typeface="+mj-lt"/>
                <a:ea typeface="+mj-ea"/>
                <a:cs typeface="+mj-cs"/>
              </a:rPr>
              <a:t/>
            </a:r>
            <a:br>
              <a:rPr lang="ru-RU" sz="3200" b="1" cap="all" dirty="0">
                <a:latin typeface="+mj-lt"/>
                <a:ea typeface="+mj-ea"/>
                <a:cs typeface="+mj-cs"/>
              </a:rPr>
            </a:br>
            <a:r>
              <a:rPr lang="ru-RU" sz="3200" b="1" cap="all" dirty="0">
                <a:latin typeface="+mj-lt"/>
                <a:ea typeface="+mj-ea"/>
                <a:cs typeface="+mj-cs"/>
              </a:rPr>
              <a:t>        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398384" y="1904137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u="sng" dirty="0"/>
              <a:t>сто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109269" y="3838684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u="sng" dirty="0"/>
              <a:t>сто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610556" y="2558362"/>
            <a:ext cx="891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u="sng" dirty="0"/>
              <a:t>сто</a:t>
            </a: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63587" y="3753743"/>
            <a:ext cx="8018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u="sng" dirty="0"/>
              <a:t>сто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307069" y="3198016"/>
            <a:ext cx="933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u="sng" dirty="0"/>
              <a:t>три</a:t>
            </a:r>
            <a:endParaRPr lang="ru-RU" sz="3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636517" y="3006374"/>
            <a:ext cx="9332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u="sng" dirty="0"/>
              <a:t>три</a:t>
            </a:r>
            <a:endParaRPr lang="ru-RU" sz="3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819401" y="121920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u="sng" dirty="0"/>
              <a:t>два</a:t>
            </a:r>
            <a:endParaRPr lang="ru-RU" sz="3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947066" y="2420034"/>
            <a:ext cx="11560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/>
              <a:t> </a:t>
            </a:r>
            <a:r>
              <a:rPr lang="ru-RU" sz="3200" i="1" u="sng" dirty="0"/>
              <a:t>Семь</a:t>
            </a:r>
            <a:endParaRPr lang="ru-RU" sz="3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643267" y="1320225"/>
            <a:ext cx="10390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u="sng" dirty="0"/>
              <a:t>один</a:t>
            </a:r>
            <a:endParaRPr lang="ru-RU" sz="3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551895" y="1922285"/>
            <a:ext cx="12218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u="sng" dirty="0"/>
              <a:t>Сорок</a:t>
            </a:r>
            <a:endParaRPr lang="ru-RU" sz="3200" dirty="0"/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781" y="2968197"/>
            <a:ext cx="3009769" cy="388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4819873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3" grpId="0" build="allAtOnce"/>
      <p:bldP spid="14" grpId="0" build="allAtOnce"/>
      <p:bldP spid="17" grpId="0" build="allAtOnce"/>
      <p:bldP spid="18" grpId="0" build="allAtOnce"/>
      <p:bldP spid="20" grpId="0" build="allAtOnce"/>
      <p:bldP spid="23" grpId="0" build="allAtOnce"/>
      <p:bldP spid="24" grpId="0" build="allAtOnce"/>
      <p:bldP spid="25" grpId="0" build="allAtOnce"/>
      <p:bldP spid="2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0332" y="295970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ru-RU" b="1" dirty="0"/>
              <a:t>3 тур. Логика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4712" y="2434088"/>
            <a:ext cx="12052515" cy="5123784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arenR"/>
              <a:defRPr/>
            </a:pPr>
            <a:r>
              <a:rPr lang="ru-RU" sz="2200" i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Представьте, что вы бежите кросс и обогнали бегуна, который занимал вторую позицию. На какой позиции вы теперь находитесь?      </a:t>
            </a:r>
            <a:r>
              <a:rPr lang="ru-RU" sz="2200" b="1" i="1" dirty="0">
                <a:solidFill>
                  <a:srgbClr val="660033"/>
                </a:solidFill>
              </a:rPr>
              <a:t>на второй</a:t>
            </a:r>
            <a:endParaRPr lang="ru-RU" sz="2200" b="1" dirty="0">
              <a:solidFill>
                <a:srgbClr val="660033"/>
              </a:solidFill>
            </a:endParaRPr>
          </a:p>
          <a:p>
            <a:pPr marL="457200" indent="-457200">
              <a:buFont typeface="+mj-lt"/>
              <a:buAutoNum type="arabicParenR"/>
              <a:defRPr/>
            </a:pPr>
            <a:r>
              <a:rPr lang="ru-RU" sz="2200" i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Какие три числа, если их сложить или перемножить, дают один и тот же результат?       </a:t>
            </a:r>
            <a:r>
              <a:rPr lang="ru-RU" sz="2200" b="1" i="1" dirty="0">
                <a:solidFill>
                  <a:srgbClr val="660033"/>
                </a:solidFill>
              </a:rPr>
              <a:t>1,2,3</a:t>
            </a:r>
            <a:endParaRPr lang="ru-RU" sz="2200" b="1" dirty="0">
              <a:solidFill>
                <a:srgbClr val="660033"/>
              </a:solidFill>
            </a:endParaRPr>
          </a:p>
          <a:p>
            <a:pPr marL="457200" indent="-457200">
              <a:buFont typeface="+mj-lt"/>
              <a:buAutoNum type="arabicParenR"/>
              <a:defRPr/>
            </a:pPr>
            <a:r>
              <a:rPr lang="ru-RU" sz="2200" i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У Марины было целое яблоко, две половинки, четыре четвертинки. Сколько яблок было у Маринки?    </a:t>
            </a:r>
            <a:r>
              <a:rPr lang="ru-RU" sz="2200" b="1" i="1" dirty="0">
                <a:solidFill>
                  <a:srgbClr val="660033"/>
                </a:solidFill>
              </a:rPr>
              <a:t>3</a:t>
            </a:r>
            <a:endParaRPr lang="ru-RU" sz="2200" b="1" dirty="0">
              <a:solidFill>
                <a:srgbClr val="660033"/>
              </a:solidFill>
            </a:endParaRPr>
          </a:p>
          <a:p>
            <a:pPr marL="457200" indent="-457200">
              <a:buFont typeface="+mj-lt"/>
              <a:buAutoNum type="arabicParenR"/>
              <a:defRPr/>
            </a:pPr>
            <a:r>
              <a:rPr lang="ru-RU" sz="2200" i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Длина парты - 120см, ширина – 70см. Переведите в метры и посчитайте, сколько сердечек для Юли сможет вырезать Алексей, если площадь одного сердечка 0, 005м</a:t>
            </a:r>
            <a:r>
              <a:rPr lang="ru-RU" sz="2200" i="1" baseline="300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2</a:t>
            </a:r>
            <a:r>
              <a:rPr lang="ru-RU" sz="2200" i="1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? </a:t>
            </a:r>
            <a:r>
              <a:rPr lang="ru-RU" sz="2200" b="1" i="1" dirty="0">
                <a:solidFill>
                  <a:srgbClr val="660033"/>
                </a:solidFill>
              </a:rPr>
              <a:t>ни одного, школьное имущество надо беречь!</a:t>
            </a:r>
            <a:endParaRPr lang="ru-RU" sz="2200" b="1" dirty="0">
              <a:solidFill>
                <a:srgbClr val="660033"/>
              </a:solidFill>
            </a:endParaRPr>
          </a:p>
          <a:p>
            <a:pPr marL="0" indent="0">
              <a:buNone/>
              <a:defRPr/>
            </a:pPr>
            <a:r>
              <a:rPr lang="ru-RU" sz="2200" i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                                                                                      </a:t>
            </a:r>
          </a:p>
          <a:p>
            <a:pPr marL="457200" indent="-457200">
              <a:buFont typeface="+mj-lt"/>
              <a:buAutoNum type="arabicParenR"/>
              <a:defRPr/>
            </a:pPr>
            <a:endParaRPr lang="ru-RU" sz="22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264744" y="2795313"/>
            <a:ext cx="1800225" cy="476942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3452" y="3610854"/>
            <a:ext cx="1643682" cy="39852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357134" y="4471341"/>
            <a:ext cx="1223962" cy="500858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03336" y="5565104"/>
            <a:ext cx="8064500" cy="437046"/>
          </a:xfrm>
          <a:prstGeom prst="roundRect">
            <a:avLst/>
          </a:prstGeom>
          <a:solidFill>
            <a:schemeClr val="accent1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19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1673" y="399244"/>
            <a:ext cx="9170920" cy="95639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9333" y="1627322"/>
            <a:ext cx="10515600" cy="150018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ÐÐ°ÑÑÐ¸Ð½ÐºÐ¸ Ð¿Ð¾ Ð·Ð°Ð¿ÑÐ¾ÑÑ ÐºÐ°ÑÑÐ¸Ð½ÐºÐ° ÐÐ¼Ð°Ñ Ð¥Ð°Ð¹ÑÐ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09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445" y="758003"/>
            <a:ext cx="2761194" cy="5341992"/>
          </a:xfrm>
        </p:spPr>
        <p:txBody>
          <a:bodyPr>
            <a:noAutofit/>
          </a:bodyPr>
          <a:lstStyle/>
          <a:p>
            <a:r>
              <a:rPr lang="ru-RU" sz="3300" b="1" dirty="0"/>
              <a:t>Льюис Кэрролл </a:t>
            </a:r>
            <a:r>
              <a:rPr lang="ru-RU" sz="3300" b="1" dirty="0" smtClean="0"/>
              <a:t/>
            </a:r>
            <a:br>
              <a:rPr lang="ru-RU" sz="3300" b="1" dirty="0" smtClean="0"/>
            </a:br>
            <a:r>
              <a:rPr lang="ru-RU" sz="3300" b="1" dirty="0" smtClean="0"/>
              <a:t>(Чарльз </a:t>
            </a:r>
            <a:r>
              <a:rPr lang="ru-RU" sz="3300" b="1" dirty="0" err="1"/>
              <a:t>Лютвидж</a:t>
            </a:r>
            <a:r>
              <a:rPr lang="ru-RU" sz="3300" b="1" dirty="0"/>
              <a:t> Доджсон </a:t>
            </a:r>
            <a:r>
              <a:rPr lang="ru-RU" sz="3300" b="1" dirty="0" smtClean="0"/>
              <a:t>)- </a:t>
            </a:r>
            <a:br>
              <a:rPr lang="ru-RU" sz="3300" b="1" dirty="0" smtClean="0"/>
            </a:br>
            <a:r>
              <a:rPr lang="ru-RU" sz="3300" b="1" dirty="0"/>
              <a:t>писатель, математик, логик, философ и фотограф</a:t>
            </a:r>
          </a:p>
        </p:txBody>
      </p:sp>
      <p:pic>
        <p:nvPicPr>
          <p:cNvPr id="6146" name="Picture 2" descr="ÐÑÑÐ¸Ñ ÐÑÑÑÐ¾Ð»Ð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150" y="-23068"/>
            <a:ext cx="4835471" cy="690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ПК-12\Desktop\Alice-in-Wonderland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665" y="0"/>
            <a:ext cx="4595335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233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267</TotalTime>
  <Words>672</Words>
  <Application>Microsoft Office PowerPoint</Application>
  <PresentationFormat>Широкоэкранный</PresentationFormat>
  <Paragraphs>151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4" baseType="lpstr">
      <vt:lpstr>Arial</vt:lpstr>
      <vt:lpstr>Calibri</vt:lpstr>
      <vt:lpstr>Century Gothic</vt:lpstr>
      <vt:lpstr>Constantia</vt:lpstr>
      <vt:lpstr>Helvetica Neue</vt:lpstr>
      <vt:lpstr>Monotype Corsiva</vt:lpstr>
      <vt:lpstr>Wingdings 2</vt:lpstr>
      <vt:lpstr>Wingdings 3</vt:lpstr>
      <vt:lpstr>Ион (конференц-зал)</vt:lpstr>
      <vt:lpstr>Тема:  «Поэзия в математике или математика в литературе». </vt:lpstr>
      <vt:lpstr>Множества </vt:lpstr>
      <vt:lpstr>Прямо пропорциональная зависимость </vt:lpstr>
      <vt:lpstr>1 тур. Математическая «снежная перестрелка». </vt:lpstr>
      <vt:lpstr>2 тур. Чудеса лингвистики</vt:lpstr>
      <vt:lpstr>Презентация PowerPoint</vt:lpstr>
      <vt:lpstr>3 тур. Логика</vt:lpstr>
      <vt:lpstr>Презентация PowerPoint</vt:lpstr>
      <vt:lpstr>Льюис Кэрролл  (Чарльз Лютвидж Доджсон )-  писатель, математик, логик, философ и фотограф</vt:lpstr>
      <vt:lpstr>Лев Николаевич Толстой</vt:lpstr>
      <vt:lpstr>Презентация PowerPoint</vt:lpstr>
      <vt:lpstr>Александр Сергеевич Пушкин </vt:lpstr>
      <vt:lpstr>3 тур. Шарады</vt:lpstr>
      <vt:lpstr>Шарады</vt:lpstr>
      <vt:lpstr>Шарады</vt:lpstr>
      <vt:lpstr>Шарады</vt:lpstr>
      <vt:lpstr>Шарады</vt:lpstr>
      <vt:lpstr>Шарады</vt:lpstr>
      <vt:lpstr>Шарады</vt:lpstr>
      <vt:lpstr>Шарады</vt:lpstr>
      <vt:lpstr>4 тур. Шалаш</vt:lpstr>
      <vt:lpstr>5тур. Ералаш</vt:lpstr>
      <vt:lpstr>Рефлексия: Рифмы в помощь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«Математические мотивы в художественной литературе».</dc:title>
  <dc:creator>мама</dc:creator>
  <cp:lastModifiedBy>мама</cp:lastModifiedBy>
  <cp:revision>22</cp:revision>
  <dcterms:created xsi:type="dcterms:W3CDTF">2019-02-10T08:07:30Z</dcterms:created>
  <dcterms:modified xsi:type="dcterms:W3CDTF">2019-02-12T14:55:31Z</dcterms:modified>
</cp:coreProperties>
</file>