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image" Target="../media/image-6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8EC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560875" y="775275"/>
            <a:ext cx="6589200" cy="3738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 и мой внутренний мир
</a:t>
            </a:r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Исследуем внутренний и внешний миры, эмоции, характер, самопознание и развитие личности.
</a:t>
            </a:r>
            <a:pPr algn="l" indent="0" marL="0">
              <a:lnSpc>
                <a:spcPct val="10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1400" i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8EC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586450" y="1258750"/>
            <a:ext cx="6589200" cy="3223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Мой внутренний мир — это Я! Берегите и развивайте себя
</a:t>
            </a:r>
            <a:pPr algn="l" indent="0" marL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00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Самопознание — ключ к внутренней гармонии и развитию. Забота о себе помогает реализовать потенциал и укрепить личность для жизни в балансе.
</a:t>
            </a:r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EC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5148" y="0"/>
            <a:ext cx="4565404" cy="51411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400" dirty="0"/>
          </a:p>
        </p:txBody>
      </p:sp>
      <p:sp>
        <p:nvSpPr>
          <p:cNvPr id="5" name="Text 1"/>
          <p:cNvSpPr txBox="1"/>
          <p:nvPr/>
        </p:nvSpPr>
        <p:spPr>
          <a:xfrm>
            <a:off x="245225" y="590200"/>
            <a:ext cx="3933300" cy="3848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Что представляет собой внутренний и внешний мир?
</a:t>
            </a:r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150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Внешний мир — это окружающее пространство, люди и природа. Внутренний мир включает мысли, ощущения и ценности, влияя на наше восприятие и поведение.
</a:t>
            </a:r>
            <a:endParaRPr lang="en-US" sz="2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EC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7649" y="484725"/>
            <a:ext cx="4382752" cy="43098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644700" y="3254642"/>
            <a:ext cx="3523200" cy="101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Силуэт человека с внутренними образами символизирует внутренний мир — уникальный комплекс эмоций, мыслей и мечтаний, формирующий субъективный опыт личности.
</a:t>
            </a:r>
            <a:endParaRPr lang="en-US" sz="1200" dirty="0"/>
          </a:p>
        </p:txBody>
      </p:sp>
      <p:sp>
        <p:nvSpPr>
          <p:cNvPr id="8" name="Text 1"/>
          <p:cNvSpPr txBox="1"/>
          <p:nvPr/>
        </p:nvSpPr>
        <p:spPr>
          <a:xfrm>
            <a:off x="644700" y="1969056"/>
            <a:ext cx="3523200" cy="101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Пейзаж отражает внешний мир — объективную реальность, доступную нашему восприятию через органы чувств. Он включает окружающую природу и социальное окружение.
</a:t>
            </a:r>
            <a:endParaRPr lang="en-US" sz="1200" dirty="0"/>
          </a:p>
        </p:txBody>
      </p:sp>
      <p:sp>
        <p:nvSpPr>
          <p:cNvPr id="9" name="Text 2"/>
          <p:cNvSpPr txBox="1"/>
          <p:nvPr/>
        </p:nvSpPr>
        <p:spPr>
          <a:xfrm>
            <a:off x="644700" y="602625"/>
            <a:ext cx="4652100" cy="101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Внешний и внутренний миры: образы и ощущения
</a:t>
            </a:r>
            <a:endParaRPr lang="en-US" sz="2500" dirty="0"/>
          </a:p>
        </p:txBody>
      </p:sp>
      <p:sp>
        <p:nvSpPr>
          <p:cNvPr id="10" name="Text 3"/>
          <p:cNvSpPr txBox="1"/>
          <p:nvPr/>
        </p:nvSpPr>
        <p:spPr>
          <a:xfrm>
            <a:off x="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BCD1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100" y="1395067"/>
            <a:ext cx="3633000" cy="1791665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7350" y="1394298"/>
            <a:ext cx="3387900" cy="1793205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-90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400" dirty="0"/>
          </a:p>
        </p:txBody>
      </p:sp>
      <p:sp>
        <p:nvSpPr>
          <p:cNvPr id="7" name="Text 1"/>
          <p:cNvSpPr txBox="1"/>
          <p:nvPr/>
        </p:nvSpPr>
        <p:spPr>
          <a:xfrm>
            <a:off x="341550" y="258700"/>
            <a:ext cx="8377500" cy="755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Эмоции в мультфильме «Головоломка»: управляя внутренним состоянием
</a:t>
            </a:r>
            <a:endParaRPr lang="en-US" sz="2500" dirty="0"/>
          </a:p>
        </p:txBody>
      </p:sp>
      <p:sp>
        <p:nvSpPr>
          <p:cNvPr id="8" name="Text 2"/>
          <p:cNvSpPr txBox="1"/>
          <p:nvPr/>
        </p:nvSpPr>
        <p:spPr>
          <a:xfrm>
            <a:off x="719225" y="3786105"/>
            <a:ext cx="3387900" cy="740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мультфильме эмоции напрямую взаимодействуют на внутренней панели управления, контролируя реакцию персонажа. Их баланс определяет, как герой воспринимает и реагирует на события вокруг.
</a:t>
            </a:r>
            <a:endParaRPr lang="en-US" sz="1000" dirty="0"/>
          </a:p>
        </p:txBody>
      </p:sp>
      <p:sp>
        <p:nvSpPr>
          <p:cNvPr id="9" name="Text 3"/>
          <p:cNvSpPr txBox="1"/>
          <p:nvPr/>
        </p:nvSpPr>
        <p:spPr>
          <a:xfrm>
            <a:off x="719226" y="3286149"/>
            <a:ext cx="3387900" cy="37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76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Роль эмоций в формировании поведения героя
</a:t>
            </a:r>
            <a:endParaRPr lang="en-US" sz="1276" dirty="0"/>
          </a:p>
        </p:txBody>
      </p:sp>
      <p:sp>
        <p:nvSpPr>
          <p:cNvPr id="10" name="Text 4"/>
          <p:cNvSpPr txBox="1"/>
          <p:nvPr/>
        </p:nvSpPr>
        <p:spPr>
          <a:xfrm>
            <a:off x="4957350" y="3786156"/>
            <a:ext cx="3387900" cy="740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Переходы между эмоциями — от радости к страху или гневу — демонстрируют, как внутренние переживания влияют на поведение и адаптацию героя к сложным ситуациям.
</a:t>
            </a:r>
            <a:endParaRPr lang="en-US" sz="1000" dirty="0"/>
          </a:p>
        </p:txBody>
      </p:sp>
      <p:sp>
        <p:nvSpPr>
          <p:cNvPr id="11" name="Text 5"/>
          <p:cNvSpPr txBox="1"/>
          <p:nvPr/>
        </p:nvSpPr>
        <p:spPr>
          <a:xfrm>
            <a:off x="4957351" y="3286150"/>
            <a:ext cx="3387900" cy="37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276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Динамика эмоциональных состояний и восприятие мира
</a:t>
            </a:r>
            <a:endParaRPr lang="en-US" sz="1276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EC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8057" y="1235475"/>
            <a:ext cx="4444185" cy="32343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237650" y="1461250"/>
            <a:ext cx="3787200" cy="2486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50041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Эти пять эмоций преобладают в детском возрасте, формируя эмоциональную палитру личности.
</a:t>
            </a:r>
            <a:pPr algn="l" indent="0" marL="0">
              <a:lnSpc>
                <a:spcPct val="150041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pPr algn="l" indent="0" marL="0">
              <a:lnSpc>
                <a:spcPct val="150041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Радость встречается чаще всего, что является фундаментом для развития позитивных социальных отношений.
</a:t>
            </a:r>
            <a:endParaRPr lang="en-US" sz="1200" dirty="0"/>
          </a:p>
        </p:txBody>
      </p:sp>
      <p:sp>
        <p:nvSpPr>
          <p:cNvPr id="4" name="Text 1"/>
          <p:cNvSpPr txBox="1"/>
          <p:nvPr/>
        </p:nvSpPr>
        <p:spPr>
          <a:xfrm>
            <a:off x="1024955" y="247125"/>
            <a:ext cx="7094100" cy="569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Азбука эмоций: основные эмоции человека
</a:t>
            </a:r>
            <a:endParaRPr lang="en-US" sz="2500" dirty="0"/>
          </a:p>
        </p:txBody>
      </p:sp>
      <p:sp>
        <p:nvSpPr>
          <p:cNvPr id="5" name="Text 2"/>
          <p:cNvSpPr txBox="1"/>
          <p:nvPr/>
        </p:nvSpPr>
        <p:spPr>
          <a:xfrm>
            <a:off x="-90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400" dirty="0"/>
          </a:p>
        </p:txBody>
      </p:sp>
      <p:sp>
        <p:nvSpPr>
          <p:cNvPr id="6" name="Text 3"/>
          <p:cNvSpPr txBox="1"/>
          <p:nvPr/>
        </p:nvSpPr>
        <p:spPr>
          <a:xfrm>
            <a:off x="4415625" y="4797275"/>
            <a:ext cx="4562100" cy="18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lnSpc>
                <a:spcPct val="100000"/>
              </a:lnSpc>
              <a:buNone/>
            </a:pPr>
            <a:r>
              <a:rPr lang="en-US" sz="1000" i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Исследование детской психологии, 2023
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EC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126" y="1282675"/>
            <a:ext cx="2489147" cy="27087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7748" y="1282675"/>
            <a:ext cx="2490029" cy="270870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4501" y="1282675"/>
            <a:ext cx="2489147" cy="2708700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0"/>
          <p:cNvSpPr txBox="1"/>
          <p:nvPr/>
        </p:nvSpPr>
        <p:spPr>
          <a:xfrm>
            <a:off x="-90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400" dirty="0"/>
          </a:p>
        </p:txBody>
      </p:sp>
      <p:sp>
        <p:nvSpPr>
          <p:cNvPr id="9" name="Text 1"/>
          <p:cNvSpPr txBox="1"/>
          <p:nvPr/>
        </p:nvSpPr>
        <p:spPr>
          <a:xfrm>
            <a:off x="435000" y="4344900"/>
            <a:ext cx="2401200" cy="31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81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Доброта проявляется в заботе о других и честности, укрепляя взаимопонимание и поддерживая гармоничные отношения в социуме.
</a:t>
            </a:r>
            <a:endParaRPr lang="en-US" sz="810" dirty="0"/>
          </a:p>
        </p:txBody>
      </p:sp>
      <p:sp>
        <p:nvSpPr>
          <p:cNvPr id="10" name="Text 2"/>
          <p:cNvSpPr txBox="1"/>
          <p:nvPr/>
        </p:nvSpPr>
        <p:spPr>
          <a:xfrm>
            <a:off x="435000" y="3991200"/>
            <a:ext cx="2401200" cy="31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4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Добро — основа доверия
</a:t>
            </a:r>
            <a:endParaRPr lang="en-US" sz="1400" dirty="0"/>
          </a:p>
        </p:txBody>
      </p:sp>
      <p:sp>
        <p:nvSpPr>
          <p:cNvPr id="11" name="Text 3"/>
          <p:cNvSpPr txBox="1"/>
          <p:nvPr/>
        </p:nvSpPr>
        <p:spPr>
          <a:xfrm>
            <a:off x="3313825" y="4344900"/>
            <a:ext cx="2401200" cy="31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82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Смелость помогает преодолевать страхи и принимать новые вызовы, что способствует росту и формированию устойчивого характера.
</a:t>
            </a:r>
            <a:endParaRPr lang="en-US" sz="821" dirty="0"/>
          </a:p>
        </p:txBody>
      </p:sp>
      <p:sp>
        <p:nvSpPr>
          <p:cNvPr id="12" name="Text 4"/>
          <p:cNvSpPr txBox="1"/>
          <p:nvPr/>
        </p:nvSpPr>
        <p:spPr>
          <a:xfrm>
            <a:off x="3313825" y="3991200"/>
            <a:ext cx="2401200" cy="31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072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Смелость и её роль в личном развитии
</a:t>
            </a:r>
            <a:endParaRPr lang="en-US" sz="1072" dirty="0"/>
          </a:p>
        </p:txBody>
      </p:sp>
      <p:sp>
        <p:nvSpPr>
          <p:cNvPr id="13" name="Text 5"/>
          <p:cNvSpPr txBox="1"/>
          <p:nvPr/>
        </p:nvSpPr>
        <p:spPr>
          <a:xfrm>
            <a:off x="6186200" y="4344900"/>
            <a:ext cx="2401200" cy="31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795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Лень снижает продуктивность, а жадность разрушает доверие, негативно отражаясь на самооценке и восприятии личности окружающими.
</a:t>
            </a:r>
            <a:endParaRPr lang="en-US" sz="795" dirty="0"/>
          </a:p>
        </p:txBody>
      </p:sp>
      <p:sp>
        <p:nvSpPr>
          <p:cNvPr id="14" name="Text 6"/>
          <p:cNvSpPr txBox="1"/>
          <p:nvPr/>
        </p:nvSpPr>
        <p:spPr>
          <a:xfrm>
            <a:off x="6186200" y="3991200"/>
            <a:ext cx="2401200" cy="31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072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Влияние лени и жадности на межличностные отношения
</a:t>
            </a:r>
            <a:endParaRPr lang="en-US" sz="1072" dirty="0"/>
          </a:p>
        </p:txBody>
      </p:sp>
      <p:sp>
        <p:nvSpPr>
          <p:cNvPr id="15" name="Text 7"/>
          <p:cNvSpPr txBox="1"/>
          <p:nvPr/>
        </p:nvSpPr>
        <p:spPr>
          <a:xfrm>
            <a:off x="341550" y="258700"/>
            <a:ext cx="8377500" cy="755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Сундук характера: качества, определяющие личность
</a:t>
            </a:r>
            <a:endParaRPr lang="en-US" sz="2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EC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551" y="1345875"/>
            <a:ext cx="8212397" cy="3334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471500" y="933150"/>
            <a:ext cx="8212500" cy="296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50041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Основные влияния на становление личности человека
</a:t>
            </a:r>
            <a:endParaRPr lang="en-US" sz="1200" dirty="0"/>
          </a:p>
        </p:txBody>
      </p:sp>
      <p:sp>
        <p:nvSpPr>
          <p:cNvPr id="4" name="Text 1"/>
          <p:cNvSpPr txBox="1"/>
          <p:nvPr/>
        </p:nvSpPr>
        <p:spPr>
          <a:xfrm>
            <a:off x="471500" y="247125"/>
            <a:ext cx="8212500" cy="569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422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Процесс формирования характера: этапы и факторы
</a:t>
            </a:r>
            <a:endParaRPr lang="en-US" sz="2422" dirty="0"/>
          </a:p>
        </p:txBody>
      </p:sp>
      <p:sp>
        <p:nvSpPr>
          <p:cNvPr id="5" name="Text 2"/>
          <p:cNvSpPr txBox="1"/>
          <p:nvPr/>
        </p:nvSpPr>
        <p:spPr>
          <a:xfrm>
            <a:off x="-90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EC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43" y="380100"/>
            <a:ext cx="4380264" cy="4340700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4764675" y="2244475"/>
            <a:ext cx="3940200" cy="872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Терпение и щедрость проявляются в ярких образах, вызывающих положительные эмоции и побуждающих к развитию этих качеств.
</a:t>
            </a:r>
            <a:endParaRPr lang="en-US" sz="1300" dirty="0"/>
          </a:p>
        </p:txBody>
      </p:sp>
      <p:sp>
        <p:nvSpPr>
          <p:cNvPr id="8" name="Text 1"/>
          <p:cNvSpPr txBox="1"/>
          <p:nvPr/>
        </p:nvSpPr>
        <p:spPr>
          <a:xfrm>
            <a:off x="4632800" y="380100"/>
            <a:ext cx="4215300" cy="1293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Физминутка: визуализация положительных качеств
</a:t>
            </a:r>
            <a:endParaRPr lang="en-US" sz="2500" dirty="0"/>
          </a:p>
        </p:txBody>
      </p:sp>
      <p:sp>
        <p:nvSpPr>
          <p:cNvPr id="9" name="Text 2"/>
          <p:cNvSpPr txBox="1"/>
          <p:nvPr/>
        </p:nvSpPr>
        <p:spPr>
          <a:xfrm>
            <a:off x="4764675" y="3692150"/>
            <a:ext cx="3940200" cy="872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Инициативность, уважение и оптимизм сопровождаются запоминающимися ассоциациями, стимулируя желание внедрять их в ежедневную жизнь.
</a:t>
            </a:r>
            <a:endParaRPr lang="en-US" sz="1300" dirty="0"/>
          </a:p>
        </p:txBody>
      </p:sp>
      <p:sp>
        <p:nvSpPr>
          <p:cNvPr id="10" name="Text 3"/>
          <p:cNvSpPr txBox="1"/>
          <p:nvPr/>
        </p:nvSpPr>
        <p:spPr>
          <a:xfrm>
            <a:off x="-90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ECD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09300" y="105875"/>
            <a:ext cx="7798500" cy="101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Вопросы для рефлексии: мой внутренний мир
</a:t>
            </a:r>
            <a:endParaRPr lang="en-US" sz="2500" dirty="0"/>
          </a:p>
        </p:txBody>
      </p:sp>
      <p:sp>
        <p:nvSpPr>
          <p:cNvPr id="4" name="Text 1"/>
          <p:cNvSpPr txBox="1"/>
          <p:nvPr/>
        </p:nvSpPr>
        <p:spPr>
          <a:xfrm>
            <a:off x="696250" y="1266325"/>
            <a:ext cx="2404200" cy="101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Какие эмоции чаще всего сопровождают меня в различных ситуациях и как они влияют на моё настроение и действия?
</a:t>
            </a:r>
            <a:endParaRPr lang="en-US" sz="1100" dirty="0"/>
          </a:p>
        </p:txBody>
      </p:sp>
      <p:sp>
        <p:nvSpPr>
          <p:cNvPr id="5" name="Text 2"/>
          <p:cNvSpPr txBox="1"/>
          <p:nvPr/>
        </p:nvSpPr>
        <p:spPr>
          <a:xfrm>
            <a:off x="5840675" y="1907175"/>
            <a:ext cx="2404200" cy="101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Какие черты характера помогают мне преодолевать трудности и принимать правильные решения?
</a:t>
            </a:r>
            <a:endParaRPr lang="en-US" sz="1100" dirty="0"/>
          </a:p>
        </p:txBody>
      </p:sp>
      <p:sp>
        <p:nvSpPr>
          <p:cNvPr id="6" name="Text 3"/>
          <p:cNvSpPr txBox="1"/>
          <p:nvPr/>
        </p:nvSpPr>
        <p:spPr>
          <a:xfrm>
            <a:off x="696250" y="3115975"/>
            <a:ext cx="2404200" cy="101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Что помогает мне сохранять внутренний баланс и ощущение гармонии с собой и окружающими?
</a:t>
            </a:r>
            <a:endParaRPr lang="en-US" sz="1100" dirty="0"/>
          </a:p>
        </p:txBody>
      </p:sp>
      <p:sp>
        <p:nvSpPr>
          <p:cNvPr id="7" name="Text 4"/>
          <p:cNvSpPr txBox="1"/>
          <p:nvPr/>
        </p:nvSpPr>
        <p:spPr>
          <a:xfrm>
            <a:off x="5840675" y="3808075"/>
            <a:ext cx="2404200" cy="101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Как проявляется влияние моего внутреннего мира в моих поступках и отношениях с окружающими?
</a:t>
            </a:r>
            <a:endParaRPr lang="en-US" sz="1100" dirty="0"/>
          </a:p>
        </p:txBody>
      </p:sp>
      <p:sp>
        <p:nvSpPr>
          <p:cNvPr id="8" name="Text 5"/>
          <p:cNvSpPr txBox="1"/>
          <p:nvPr/>
        </p:nvSpPr>
        <p:spPr>
          <a:xfrm>
            <a:off x="-900" y="4822700"/>
            <a:ext cx="534600" cy="71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6B4D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2026-04-18T15:00:14Z</dcterms:created>
  <dcterms:modified xsi:type="dcterms:W3CDTF">2026-04-18T15:00:14Z</dcterms:modified>
</cp:coreProperties>
</file>