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7" r:id="rId3"/>
    <p:sldId id="258" r:id="rId4"/>
    <p:sldId id="263" r:id="rId5"/>
    <p:sldId id="289" r:id="rId6"/>
    <p:sldId id="259" r:id="rId7"/>
    <p:sldId id="265" r:id="rId8"/>
    <p:sldId id="264" r:id="rId9"/>
    <p:sldId id="266" r:id="rId10"/>
    <p:sldId id="268" r:id="rId11"/>
    <p:sldId id="271" r:id="rId12"/>
    <p:sldId id="261" r:id="rId13"/>
    <p:sldId id="274" r:id="rId14"/>
    <p:sldId id="272" r:id="rId15"/>
    <p:sldId id="273" r:id="rId16"/>
    <p:sldId id="287" r:id="rId17"/>
    <p:sldId id="290" r:id="rId18"/>
    <p:sldId id="278" r:id="rId19"/>
    <p:sldId id="279" r:id="rId20"/>
    <p:sldId id="291" r:id="rId21"/>
    <p:sldId id="267" r:id="rId22"/>
    <p:sldId id="285" r:id="rId23"/>
    <p:sldId id="270" r:id="rId24"/>
    <p:sldId id="286" r:id="rId25"/>
    <p:sldId id="282" r:id="rId26"/>
    <p:sldId id="283" r:id="rId27"/>
    <p:sldId id="277" r:id="rId28"/>
    <p:sldId id="292" r:id="rId29"/>
    <p:sldId id="281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660"/>
  </p:normalViewPr>
  <p:slideViewPr>
    <p:cSldViewPr>
      <p:cViewPr varScale="1">
        <p:scale>
          <a:sx n="83" d="100"/>
          <a:sy n="83" d="100"/>
        </p:scale>
        <p:origin x="-72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306BBB-F95B-FB4E-A41A-8D389A132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BA1F1E1-FDB9-0844-A24E-7F718D3279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A8FA3EC-8276-7746-B60D-8FFE1BDFB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6ABA1CF-2E12-6344-B72F-A35F70AC4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18A6EAC-0662-9942-81F6-F61CA32C1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0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38137E-B011-1C41-8A1A-BA36D5628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BABBF4B-B422-B64F-92CE-2C2EED677B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61D6DC8-C5C0-5F41-A3B0-2DD8E825E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9C44FBD-5F43-BF4C-A540-7A8A68479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D456AB3-274B-A04A-818C-A888C7764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64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BD77DE8D-6C65-C04E-BA32-2849B8D25B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AAA7E850-92F9-9549-9E29-9BE175047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ACFE9C4-60D7-ED41-A400-036796242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7FE9609-1A08-3E40-A1A0-E22FA4C8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321D8FA-C868-6240-9897-7B883B73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20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A34A622-5925-1D47-B69E-620603F57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D39AF1A-75F0-0B45-AEA2-D46FE60FD6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79E6CDF-4D11-9842-86FC-C5B5382BD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CE9D1AB-DCF9-6D4F-AC45-6A11A4F90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B5B321F-CFFF-9B4E-81C8-451749025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36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3ABDF8-7602-B847-BE1F-3CF8D0767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C1A65D3-97C4-6549-95EE-4CB79FA47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90F662F-EAD6-F742-AB39-83C7117B4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27BDB24-73FA-6841-BED7-598711A3A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330D1FE-A596-EA4E-BA28-AB9531E29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43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DB877E-B4F4-F846-ADEF-941F4DAB3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004F4CC-FD9D-B244-8299-96783FF343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E10E6AB-F527-514D-B7C4-A0A3859EC7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B0958DF-17A2-E94C-8F95-DB7D28CD8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9EBADA8-E3B0-0441-A90F-536ABA783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DAFEDDD-922C-8949-B284-4F7EE33DE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31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74274C6-66F2-E341-8E28-566C8E1E4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66EE977-5532-F44F-AB19-58AD833C9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DA80EE2-E555-7440-9305-F05FBF16A4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0ECCE642-FA36-8548-869A-29150E9FA2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728B92A-A718-994D-BBA8-F0108AADC2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A43E1F01-0BDF-F44C-A381-4AA7069CE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36F8DB81-4D67-8F41-995C-4D7A3BA2A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291C29F-101B-894E-983F-BD1E171C8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80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AC15D0-E686-4E4E-BA68-7C7ABC8DB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E45DF23-3506-7D4B-AA97-AE77847C6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A4D5127-196B-474C-9785-DBFC12BDD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21C75FE-7388-5C46-AD2B-B5BBE7E75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76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A0280E8-A511-5541-9DF9-547B2DB5D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85CB7B7-6DCD-024B-A022-9B80E4FFF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F4A2393B-9D20-F846-990C-90A785698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92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AC744B-7E16-6547-93D8-D797331DD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E5EC62B-9119-8C4D-AA69-3EBE29BBA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C7F8697-2365-ED4D-AEBD-8B45138A09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9D19D2C-2F91-6449-9541-36DC7A79A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0CF1D7C-6F76-F749-AD31-BDF711CBA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44FCB61-4E4D-6044-B230-A3A3FF03A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54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D304341-90D0-F042-BAAF-55F1DEAFA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8F51778E-F91E-294B-8E20-47AA6E5744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BAEC46B-4F9B-4344-9893-1CAB35C9B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70938AF-A1C7-F044-B91A-E226FC2D5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8794388-977F-3E47-B9B8-25C67CFBA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8BD889B-FEEB-5A4F-A501-88DA65B00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34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46DAF74-D061-304D-8C2A-BA259B4BC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6AE4D86-15E6-1349-9063-BE12143CA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71A0125-7242-DF42-B36C-EB4D941466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D3C1E-89CB-B44C-9148-132A6132519E}" type="datetimeFigureOut">
              <a:rPr lang="ru-RU"/>
              <a:t>28.02.2025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FC25296-AE6E-2045-88C5-57E3A57414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AA9B435-D344-FD44-9937-C7543361AE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A578A-3C32-1E46-8C7D-24B7D172B39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641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7">
            <a:extLst>
              <a:ext uri="{FF2B5EF4-FFF2-40B4-BE49-F238E27FC236}">
                <a16:creationId xmlns="" xmlns:a16="http://schemas.microsoft.com/office/drawing/2014/main" id="{559165A0-610B-424E-A236-5756842BFB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4" r="6374"/>
          <a:stretch/>
        </p:blipFill>
        <p:spPr>
          <a:xfrm>
            <a:off x="0" y="0"/>
            <a:ext cx="12557638" cy="688026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C42885C-1A3C-C049-A733-5EF191FE9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459" y="290904"/>
            <a:ext cx="6760405" cy="958479"/>
          </a:xfrm>
        </p:spPr>
        <p:txBody>
          <a:bodyPr>
            <a:normAutofit/>
          </a:bodyPr>
          <a:lstStyle/>
          <a:p>
            <a:pPr algn="ctr"/>
            <a:r>
              <a:rPr lang="ru-RU" sz="4000" b="1" baseline="30000" dirty="0">
                <a:solidFill>
                  <a:srgbClr val="663300"/>
                </a:solidFill>
                <a:latin typeface="Monotype Corsiva" pitchFamily="66" charset="0"/>
              </a:rPr>
              <a:t>    МБОУ «Чокурдахская СОШ </a:t>
            </a:r>
            <a:r>
              <a:rPr lang="ru-RU" sz="4000" b="1" baseline="30000" dirty="0" smtClean="0">
                <a:solidFill>
                  <a:srgbClr val="663300"/>
                </a:solidFill>
                <a:latin typeface="Monotype Corsiva" pitchFamily="66" charset="0"/>
              </a:rPr>
              <a:t>им. А.Г.Чикачева»</a:t>
            </a:r>
            <a:endParaRPr lang="ru-RU" sz="4000" b="1" baseline="30000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905000"/>
            <a:ext cx="8297333" cy="4351338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>
                <a:solidFill>
                  <a:srgbClr val="C00000"/>
                </a:solidFill>
                <a:latin typeface="Monotype Corsiva" pitchFamily="66" charset="0"/>
              </a:rPr>
              <a:t> 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000" b="1" dirty="0">
                <a:solidFill>
                  <a:srgbClr val="C00000"/>
                </a:solidFill>
                <a:latin typeface="Monotype Corsiva" pitchFamily="66" charset="0"/>
              </a:rPr>
              <a:t>    </a:t>
            </a:r>
            <a:r>
              <a:rPr lang="ru-RU" sz="4400" b="1" dirty="0">
                <a:solidFill>
                  <a:srgbClr val="C00000"/>
                </a:solidFill>
                <a:latin typeface="Monotype Corsiva" pitchFamily="66" charset="0"/>
              </a:rPr>
              <a:t>«</a:t>
            </a:r>
            <a:r>
              <a:rPr lang="en-US" sz="4400" b="1" dirty="0">
                <a:solidFill>
                  <a:srgbClr val="C00000"/>
                </a:solidFill>
                <a:latin typeface="Monotype Corsiva" pitchFamily="66" charset="0"/>
              </a:rPr>
              <a:t>IT-</a:t>
            </a:r>
            <a:r>
              <a:rPr lang="ru-RU" sz="4400" b="1" dirty="0">
                <a:solidFill>
                  <a:srgbClr val="C00000"/>
                </a:solidFill>
                <a:latin typeface="Monotype Corsiva" pitchFamily="66" charset="0"/>
              </a:rPr>
              <a:t>музей семейных сокровищ»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200" b="1" dirty="0">
                <a:solidFill>
                  <a:srgbClr val="990000"/>
                </a:solidFill>
              </a:rPr>
              <a:t>                </a:t>
            </a:r>
            <a:r>
              <a:rPr lang="ru-RU" sz="3200" b="1" dirty="0">
                <a:solidFill>
                  <a:srgbClr val="663300"/>
                </a:solidFill>
              </a:rPr>
              <a:t>СЕМЕЙНАЯ РЕЛИКВИЯ</a:t>
            </a:r>
          </a:p>
        </p:txBody>
      </p:sp>
      <p:pic>
        <p:nvPicPr>
          <p:cNvPr id="8" name="Рисунок 5">
            <a:extLst>
              <a:ext uri="{FF2B5EF4-FFF2-40B4-BE49-F238E27FC236}">
                <a16:creationId xmlns="" xmlns:a16="http://schemas.microsoft.com/office/drawing/2014/main" id="{98106BB7-0E30-9C47-8F19-F8B16DFD7F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33"/>
          <a:stretch/>
        </p:blipFill>
        <p:spPr>
          <a:xfrm>
            <a:off x="7525743" y="26670"/>
            <a:ext cx="2114589" cy="326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5">
            <a:extLst>
              <a:ext uri="{FF2B5EF4-FFF2-40B4-BE49-F238E27FC236}">
                <a16:creationId xmlns="" xmlns:a16="http://schemas.microsoft.com/office/drawing/2014/main" id="{1E890949-28E5-CB4C-A186-BB46CE0B93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864" y="3290074"/>
            <a:ext cx="2066468" cy="3472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6">
            <a:extLst>
              <a:ext uri="{FF2B5EF4-FFF2-40B4-BE49-F238E27FC236}">
                <a16:creationId xmlns="" xmlns:a16="http://schemas.microsoft.com/office/drawing/2014/main" id="{76B1239F-F393-FA43-9A03-E8CDF55B5C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952" y="26671"/>
            <a:ext cx="1898318" cy="326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5">
            <a:extLst>
              <a:ext uri="{FF2B5EF4-FFF2-40B4-BE49-F238E27FC236}">
                <a16:creationId xmlns="" xmlns:a16="http://schemas.microsoft.com/office/drawing/2014/main" id="{B321E2CE-ECF3-EC4A-A52B-251F764EBA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952" y="3290074"/>
            <a:ext cx="1898318" cy="3472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5A66216-2E05-724E-384D-870CC7F5D36B}"/>
              </a:ext>
            </a:extLst>
          </p:cNvPr>
          <p:cNvSpPr txBox="1"/>
          <p:nvPr/>
        </p:nvSpPr>
        <p:spPr>
          <a:xfrm flipH="1">
            <a:off x="813459" y="5612190"/>
            <a:ext cx="69637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Подготовила Иванова Наталья Викторовна-</a:t>
            </a:r>
          </a:p>
          <a:p>
            <a:pPr algn="ctr"/>
            <a:r>
              <a:rPr lang="en-US" dirty="0"/>
              <a:t>советник директора по воспитанию и взаимодействию </a:t>
            </a:r>
          </a:p>
          <a:p>
            <a:pPr algn="ctr"/>
            <a:r>
              <a:rPr lang="en-US" dirty="0"/>
              <a:t>с детскими общественными объединениями </a:t>
            </a:r>
            <a:endParaRPr lang="ru-RU" dirty="0"/>
          </a:p>
        </p:txBody>
      </p:sp>
      <p:pic>
        <p:nvPicPr>
          <p:cNvPr id="1026" name="Picture 2" descr="C:\Users\чнош4\Desktop\Семейная реликвия\Photoroom-20241103_19214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8372"/>
            <a:ext cx="1165572" cy="110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чнош4\Desktop\Семейная реликвия\Photoroom-20241103_194829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3" r="16889" b="10593"/>
          <a:stretch/>
        </p:blipFill>
        <p:spPr bwMode="auto">
          <a:xfrm>
            <a:off x="0" y="26670"/>
            <a:ext cx="1108710" cy="111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37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68753E-3284-2D46-90D9-806A5DEB5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1000"/>
            <a:ext cx="7086600" cy="539935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«Серебряный нательный крест»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6,5см*5см. В нашей семье он хранится как реликвия. Хранит его моя бабушка Мария Петровна </a:t>
            </a:r>
            <a:r>
              <a:rPr lang="ru-RU" sz="3600" dirty="0" err="1">
                <a:latin typeface="Monotype Corsiva" pitchFamily="66" charset="0"/>
                <a:cs typeface="Times New Roman" pitchFamily="18" charset="0"/>
              </a:rPr>
              <a:t>Черемкина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. А ей он достался от отца, участника Великой Отечественной войны. По словам отца бабушки (моего прадедушки), крест этот  ручной работы </a:t>
            </a:r>
            <a:r>
              <a:rPr lang="af-ZA" sz="3600" dirty="0">
                <a:latin typeface="Monotype Corsiva" pitchFamily="66" charset="0"/>
                <a:cs typeface="Times New Roman" pitchFamily="18" charset="0"/>
              </a:rPr>
              <a:t>XIX 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века.</a:t>
            </a:r>
            <a:br>
              <a:rPr lang="ru-RU" sz="3600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                           </a:t>
            </a:r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Прокопьева </a:t>
            </a:r>
            <a:r>
              <a:rPr lang="ru-RU" sz="3600" b="1" dirty="0" err="1">
                <a:latin typeface="Monotype Corsiva" pitchFamily="66" charset="0"/>
                <a:cs typeface="Times New Roman" pitchFamily="18" charset="0"/>
              </a:rPr>
              <a:t>Кюннэй</a:t>
            </a:r>
            <a:endParaRPr lang="ru-RU" sz="36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098" name="Picture 2" descr="C:\Users\чнош4\Desktop\Семейная реликвия\IMG-20240325-WA0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762000"/>
            <a:ext cx="3867150" cy="4419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95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A3271C-94CF-954E-B00D-208359FF6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0" y="416979"/>
            <a:ext cx="5894120" cy="6017862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«Есть у мамы моей </a:t>
            </a:r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золотое кольцо,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которое ей передала ее мама при жизни, ее звали Мария, поэтому ее перстень с рубином перешел согласно нашим традициям мне. В этом кольце частичка любви бабушки Марии, которая будет со мною всегда», — </a:t>
            </a:r>
            <a:r>
              <a:rPr lang="ru-RU" sz="3200" b="1" dirty="0" err="1">
                <a:latin typeface="Monotype Corsiva" pitchFamily="66" charset="0"/>
                <a:cs typeface="Times New Roman" pitchFamily="18" charset="0"/>
              </a:rPr>
              <a:t>Черемкина</a:t>
            </a:r>
            <a:r>
              <a:rPr lang="ru-RU" sz="3200" b="1" dirty="0">
                <a:latin typeface="Monotype Corsiva" pitchFamily="66" charset="0"/>
                <a:cs typeface="Times New Roman" pitchFamily="18" charset="0"/>
              </a:rPr>
              <a:t> Мария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E31E3E99-7073-9846-8204-63AA491548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6" t="1" r="22601" b="29956"/>
          <a:stretch/>
        </p:blipFill>
        <p:spPr>
          <a:xfrm>
            <a:off x="457200" y="685800"/>
            <a:ext cx="4622335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311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130FB9-46C8-1F49-AC90-2503D7BA6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0200" y="1447800"/>
            <a:ext cx="6232071" cy="3673475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Monotype Corsiva" pitchFamily="66" charset="0"/>
                <a:cs typeface="Times New Roman" pitchFamily="18" charset="0"/>
              </a:rPr>
              <a:t>Советский энциклопедический словарь</a:t>
            </a:r>
            <a:br>
              <a:rPr lang="ru-RU" sz="4800" b="1" dirty="0">
                <a:latin typeface="Monotype Corsiva" pitchFamily="66" charset="0"/>
                <a:cs typeface="Times New Roman" pitchFamily="18" charset="0"/>
              </a:rPr>
            </a:br>
            <a:r>
              <a:rPr lang="ru-RU" sz="4800" b="1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4800" dirty="0">
                <a:latin typeface="Monotype Corsiva" pitchFamily="66" charset="0"/>
                <a:cs typeface="Times New Roman" pitchFamily="18" charset="0"/>
              </a:rPr>
              <a:t>прабабушки</a:t>
            </a:r>
            <a:r>
              <a:rPr lang="en-US" sz="4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Monotype Corsiva" pitchFamily="66" charset="0"/>
                <a:cs typeface="Times New Roman" pitchFamily="18" charset="0"/>
              </a:rPr>
              <a:t>Алины</a:t>
            </a:r>
            <a:r>
              <a:rPr lang="en-US" sz="4800" dirty="0">
                <a:latin typeface="Monotype Corsiva" pitchFamily="66" charset="0"/>
                <a:cs typeface="Times New Roman" pitchFamily="18" charset="0"/>
              </a:rPr>
              <a:t> и </a:t>
            </a:r>
            <a:r>
              <a:rPr lang="en-US" sz="4800" dirty="0" err="1">
                <a:latin typeface="Monotype Corsiva" pitchFamily="66" charset="0"/>
                <a:cs typeface="Times New Roman" pitchFamily="18" charset="0"/>
              </a:rPr>
              <a:t>Алисы</a:t>
            </a:r>
            <a:r>
              <a:rPr lang="en-US" sz="4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4800" dirty="0">
                <a:latin typeface="Monotype Corsiva" pitchFamily="66" charset="0"/>
                <a:cs typeface="Times New Roman" pitchFamily="18" charset="0"/>
              </a:rPr>
              <a:t>Стручковых 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E960367E-224D-3D41-AEA3-5999FB0C12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3961" r="4757" b="2846"/>
          <a:stretch/>
        </p:blipFill>
        <p:spPr>
          <a:xfrm>
            <a:off x="609600" y="624840"/>
            <a:ext cx="4499611" cy="5928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04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875F781-42D4-B647-90E5-F8D3642F3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57400"/>
            <a:ext cx="6807403" cy="3962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«Книга «Русские пословицы и поговорки» 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, выбранные из сборников </a:t>
            </a:r>
            <a:r>
              <a:rPr lang="en-AU" sz="3600" dirty="0">
                <a:latin typeface="Monotype Corsiva" pitchFamily="66" charset="0"/>
                <a:cs typeface="Times New Roman" pitchFamily="18" charset="0"/>
              </a:rPr>
              <a:t>XVIII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-</a:t>
            </a:r>
            <a:r>
              <a:rPr lang="en-AU" sz="3600">
                <a:latin typeface="Monotype Corsiva" pitchFamily="66" charset="0"/>
                <a:cs typeface="Times New Roman" pitchFamily="18" charset="0"/>
              </a:rPr>
              <a:t>XX</a:t>
            </a:r>
            <a:r>
              <a:rPr lang="ru-RU" sz="360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веков, в том числе из знаменитого сборника </a:t>
            </a:r>
            <a:r>
              <a:rPr lang="ru-RU" sz="3600" dirty="0" err="1">
                <a:latin typeface="Monotype Corsiva" pitchFamily="66" charset="0"/>
                <a:cs typeface="Times New Roman" pitchFamily="18" charset="0"/>
              </a:rPr>
              <a:t>В.И.Даля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«Пословицы русского народа» (1863-1864). «Эту книжку моя бабушка купила, когда училась в педучилище. Ею во время учёбы в школе пользовались мой папа и его сестры. Год выпуска 1988, тираж 1955000, 431 страница. Теперь эта семейная реликвия принадлежит нам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>», 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— Генрих и Андрей </a:t>
            </a:r>
            <a:r>
              <a:rPr lang="ru-RU" sz="3600" dirty="0" err="1">
                <a:latin typeface="Monotype Corsiva" pitchFamily="66" charset="0"/>
                <a:cs typeface="Times New Roman" pitchFamily="18" charset="0"/>
              </a:rPr>
              <a:t>Трайзе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dirty="0">
                <a:latin typeface="Monotype Corsiva" pitchFamily="66" charset="0"/>
                <a:cs typeface="Times New Roman" pitchFamily="18" charset="0"/>
              </a:rPr>
            </a:br>
            <a:r>
              <a:rPr lang="ru-RU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dirty="0">
                <a:latin typeface="Monotype Corsiva" pitchFamily="66" charset="0"/>
                <a:cs typeface="Times New Roman" pitchFamily="18" charset="0"/>
              </a:rPr>
            </a:br>
            <a:endParaRPr lang="ru-RU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3D554DBD-EC3A-454F-86F8-E97165CFE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860" y="199112"/>
            <a:ext cx="4100780" cy="6293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9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A8BCE6C-F825-424E-BFFB-04C639A60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9666"/>
            <a:ext cx="6670469" cy="422838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Monotype Corsiva" pitchFamily="66" charset="0"/>
                <a:cs typeface="Times New Roman" pitchFamily="18" charset="0"/>
              </a:rPr>
              <a:t>«Игольница и </a:t>
            </a:r>
            <a:r>
              <a:rPr lang="ru-RU" b="1" dirty="0" err="1">
                <a:latin typeface="Monotype Corsiva" pitchFamily="66" charset="0"/>
                <a:cs typeface="Times New Roman" pitchFamily="18" charset="0"/>
              </a:rPr>
              <a:t>наперстница</a:t>
            </a:r>
            <a:r>
              <a:rPr lang="ru-RU" b="1" dirty="0">
                <a:latin typeface="Monotype Corsiva" pitchFamily="66" charset="0"/>
                <a:cs typeface="Times New Roman" pitchFamily="18" charset="0"/>
              </a:rPr>
              <a:t>»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> прабабушки Илоны Поповой - Марии Афанасьевны </a:t>
            </a:r>
            <a:r>
              <a:rPr lang="ru-RU" dirty="0" err="1">
                <a:latin typeface="Monotype Corsiva" pitchFamily="66" charset="0"/>
                <a:cs typeface="Times New Roman" pitchFamily="18" charset="0"/>
              </a:rPr>
              <a:t>Слепцовой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>. </a:t>
            </a:r>
            <a:br>
              <a:rPr lang="ru-RU" dirty="0">
                <a:latin typeface="Monotype Corsiva" pitchFamily="66" charset="0"/>
                <a:cs typeface="Times New Roman" pitchFamily="18" charset="0"/>
              </a:rPr>
            </a:br>
            <a:r>
              <a:rPr lang="ru-RU" dirty="0">
                <a:latin typeface="Monotype Corsiva" pitchFamily="66" charset="0"/>
                <a:cs typeface="Times New Roman" pitchFamily="18" charset="0"/>
              </a:rPr>
              <a:t>Конец X</a:t>
            </a:r>
            <a:r>
              <a:rPr lang="en-AU" dirty="0">
                <a:latin typeface="Monotype Corsiva" pitchFamily="66" charset="0"/>
                <a:cs typeface="Times New Roman" pitchFamily="18" charset="0"/>
              </a:rPr>
              <a:t>IX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>-начало </a:t>
            </a:r>
            <a:r>
              <a:rPr lang="en-AU" dirty="0">
                <a:latin typeface="Monotype Corsiva" pitchFamily="66" charset="0"/>
                <a:cs typeface="Times New Roman" pitchFamily="18" charset="0"/>
              </a:rPr>
              <a:t>XX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>века.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1E890949-28E5-CB4C-A186-BB46CE0B93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526" y="177799"/>
            <a:ext cx="3660074" cy="6506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51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AB1E40-981A-5B48-9A1F-0E8A23045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0" y="1371600"/>
            <a:ext cx="9033521" cy="4726874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en-US" sz="3000" b="1" dirty="0">
                <a:latin typeface="Monotype Corsiva" pitchFamily="66" charset="0"/>
                <a:cs typeface="Times New Roman" pitchFamily="18" charset="0"/>
              </a:rPr>
              <a:t>КОЧАЙ</a:t>
            </a:r>
            <a:r>
              <a:rPr lang="ru-RU" sz="3000" b="1" dirty="0">
                <a:latin typeface="Monotype Corsiva" pitchFamily="66" charset="0"/>
                <a:cs typeface="Times New Roman" pitchFamily="18" charset="0"/>
              </a:rPr>
              <a:t>»</a:t>
            </a:r>
            <a:r>
              <a:rPr lang="ru-RU" sz="3000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000" dirty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С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емейная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реликвия 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семьи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Генриха и Андрея </a:t>
            </a:r>
            <a:r>
              <a:rPr lang="ru-RU" sz="2800" dirty="0" err="1">
                <a:latin typeface="Monotype Corsiva" pitchFamily="66" charset="0"/>
                <a:cs typeface="Times New Roman" pitchFamily="18" charset="0"/>
              </a:rPr>
              <a:t>Трайзе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. Этот инструмент ручной работы передаётся из 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поколения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в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поколени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е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по 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линии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отца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.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Он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предназначен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для выделки 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камусов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.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 </a:t>
            </a:r>
            <a:br>
              <a:rPr lang="ru-RU" sz="2800" dirty="0">
                <a:latin typeface="Monotype Corsiva" pitchFamily="66" charset="0"/>
                <a:cs typeface="Times New Roman" pitchFamily="18" charset="0"/>
              </a:rPr>
            </a:b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На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 э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венском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языке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кочай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»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означает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скребок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»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. 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2800" dirty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«И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м </a:t>
            </a:r>
            <a:r>
              <a:rPr lang="en-US" sz="2800" dirty="0" err="1">
                <a:latin typeface="Monotype Corsiva" pitchFamily="66" charset="0"/>
                <a:cs typeface="Times New Roman" pitchFamily="18" charset="0"/>
              </a:rPr>
              <a:t>пользовалась</a:t>
            </a:r>
            <a:r>
              <a:rPr lang="en-US" sz="2800" dirty="0">
                <a:latin typeface="Monotype Corsiva" pitchFamily="66" charset="0"/>
                <a:cs typeface="Times New Roman" pitchFamily="18" charset="0"/>
              </a:rPr>
              <a:t> прапрабабушка Евдокия </a:t>
            </a:r>
            <a:r>
              <a:rPr lang="ru-RU" sz="2800" dirty="0" err="1">
                <a:latin typeface="Monotype Corsiva" pitchFamily="66" charset="0"/>
                <a:cs typeface="Times New Roman" pitchFamily="18" charset="0"/>
              </a:rPr>
              <a:t>Гаврильевна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. Как рассказывает бабушка, этот инструмент появился в нашей семье где-то в 1983 году. Прапрабабушка очень дорожила и пользовалась только им. Когда ее не стало, реликвия перешла к прабабушке Акулине Петровне, а сейчас по наследству он у нашей бабушки Галины Генриховны. Этим </a:t>
            </a:r>
            <a:r>
              <a:rPr lang="ru-RU" sz="2800" dirty="0" err="1">
                <a:latin typeface="Monotype Corsiva" pitchFamily="66" charset="0"/>
                <a:cs typeface="Times New Roman" pitchFamily="18" charset="0"/>
              </a:rPr>
              <a:t>кочаем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 выделано много </a:t>
            </a:r>
            <a:r>
              <a:rPr lang="ru-RU" sz="2800" dirty="0" err="1">
                <a:latin typeface="Monotype Corsiva" pitchFamily="66" charset="0"/>
                <a:cs typeface="Times New Roman" pitchFamily="18" charset="0"/>
              </a:rPr>
              <a:t>камусов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 для унтов. Инструмент сделан из дерева, по середине  выемка, где вставлен круглый диск  из железа или камня», — Генрих и Андрей </a:t>
            </a:r>
            <a:r>
              <a:rPr lang="ru-RU" sz="2800" dirty="0" err="1">
                <a:latin typeface="Monotype Corsiva" pitchFamily="66" charset="0"/>
                <a:cs typeface="Times New Roman" pitchFamily="18" charset="0"/>
              </a:rPr>
              <a:t>Трайзе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.</a:t>
            </a:r>
            <a:r>
              <a:rPr lang="ru-RU" sz="3000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000" dirty="0">
                <a:latin typeface="Monotype Corsiva" pitchFamily="66" charset="0"/>
                <a:cs typeface="Times New Roman" pitchFamily="18" charset="0"/>
              </a:rPr>
            </a:br>
            <a:endParaRPr lang="ru-RU" sz="30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B321E2CE-ECF3-EC4A-A52B-251F764EBA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0" y="381000"/>
            <a:ext cx="2657210" cy="6310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314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0200" y="2209800"/>
            <a:ext cx="6629400" cy="2118201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Monotype Corsiva" pitchFamily="66" charset="0"/>
                <a:cs typeface="Times New Roman" pitchFamily="18" charset="0"/>
              </a:rPr>
              <a:t>«Деревянная игла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»</a:t>
            </a:r>
            <a:br>
              <a:rPr lang="ru-RU" sz="2800" dirty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семейная реликвия семьи </a:t>
            </a:r>
            <a:r>
              <a:rPr lang="ru-RU" sz="2800" dirty="0" err="1">
                <a:latin typeface="Monotype Corsiva" pitchFamily="66" charset="0"/>
                <a:cs typeface="Times New Roman" pitchFamily="18" charset="0"/>
              </a:rPr>
              <a:t>Миланы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Monotype Corsiva" pitchFamily="66" charset="0"/>
                <a:cs typeface="Times New Roman" pitchFamily="18" charset="0"/>
              </a:rPr>
              <a:t>Ровкиной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. Эта игла предназначена для изготовления и починки рыболовецких сетей и неводов. </a:t>
            </a:r>
            <a:br>
              <a:rPr lang="ru-RU" sz="2800" dirty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«Ею мой прадедушка Иннокентий Алексеевич Киселев насаживал рыболовные сети капроновой ниткой, чтобы готовые отремонтированные сети могли ставить летом и зимой для ловли рыб.  Такой деревянной иглой пользовался не только мой прадедушка, но и мой дедушка,  а теперь пользуются мои папа и дядя.</a:t>
            </a:r>
            <a:br>
              <a:rPr lang="ru-RU" sz="2800" dirty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Я уверена, что эта деревянная игла в нашей семье будет передаваться из поколения в поколение», — Милана </a:t>
            </a:r>
            <a:r>
              <a:rPr lang="ru-RU" sz="2800" dirty="0" err="1">
                <a:latin typeface="Monotype Corsiva" pitchFamily="66" charset="0"/>
                <a:cs typeface="Times New Roman" pitchFamily="18" charset="0"/>
              </a:rPr>
              <a:t>Ровкина</a:t>
            </a: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.</a:t>
            </a:r>
            <a:br>
              <a:rPr lang="ru-RU" sz="2800" dirty="0">
                <a:latin typeface="Monotype Corsiva" pitchFamily="66" charset="0"/>
                <a:cs typeface="Times New Roman" pitchFamily="18" charset="0"/>
              </a:rPr>
            </a:br>
            <a:r>
              <a:rPr lang="ru-RU" sz="2800" dirty="0">
                <a:latin typeface="Monotype Corsiva" pitchFamily="66" charset="0"/>
                <a:cs typeface="Times New Roman" pitchFamily="18" charset="0"/>
              </a:rPr>
              <a:t>                                             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600" dirty="0">
                <a:latin typeface="Monotype Corsiva" pitchFamily="66" charset="0"/>
                <a:cs typeface="Times New Roman" pitchFamily="18" charset="0"/>
              </a:rPr>
            </a:br>
            <a:endParaRPr lang="ru-RU" sz="36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074" name="Picture 2" descr="C:\Users\чнош4\Desktop\Семейная реликвия\IMG-20240325-WA004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5033099" cy="3779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03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600" b="1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«Старинные монеты и купюры» </a:t>
            </a:r>
            <a:br>
              <a:rPr lang="ru-RU" sz="3600" b="1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Семейная реликвия, которая передается из поколения в поколение </a:t>
            </a:r>
            <a:br>
              <a:rPr lang="ru-RU" sz="3600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в семье Любы </a:t>
            </a:r>
            <a:r>
              <a:rPr lang="ru-RU" sz="3600" dirty="0" err="1">
                <a:latin typeface="Monotype Corsiva" pitchFamily="66" charset="0"/>
                <a:cs typeface="Times New Roman" pitchFamily="18" charset="0"/>
              </a:rPr>
              <a:t>Мололовой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600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. </a:t>
            </a:r>
          </a:p>
        </p:txBody>
      </p:sp>
      <p:pic>
        <p:nvPicPr>
          <p:cNvPr id="7170" name="Picture 2" descr="C:\Users\чнош4\Desktop\Семейная реликвия\IMG-20240325-WA002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5" t="6114" r="26184" b="3524"/>
          <a:stretch/>
        </p:blipFill>
        <p:spPr bwMode="auto">
          <a:xfrm>
            <a:off x="228600" y="4164330"/>
            <a:ext cx="1568325" cy="267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чнош4\Desktop\Семейная реликвия\IMG-20240325-WA003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9" t="8183" r="21137" b="3182"/>
          <a:stretch/>
        </p:blipFill>
        <p:spPr bwMode="auto">
          <a:xfrm>
            <a:off x="228600" y="1600200"/>
            <a:ext cx="1498429" cy="245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чнош4\Desktop\Семейная реликвия\IMG-20240325-WA003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9" t="23966" r="5544" b="17458"/>
          <a:stretch/>
        </p:blipFill>
        <p:spPr bwMode="auto">
          <a:xfrm>
            <a:off x="2350770" y="1600200"/>
            <a:ext cx="265234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чнош4\Desktop\Семейная реликвия\IMG-20240325-WA003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" t="28645" r="4624" b="15106"/>
          <a:stretch/>
        </p:blipFill>
        <p:spPr bwMode="auto">
          <a:xfrm>
            <a:off x="2390041" y="3570537"/>
            <a:ext cx="2596662" cy="1625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чнош4\Desktop\Семейная реликвия\IMG-20240325-WA003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" t="20808" r="3964" b="28068"/>
          <a:stretch/>
        </p:blipFill>
        <p:spPr bwMode="auto">
          <a:xfrm>
            <a:off x="8991600" y="1600200"/>
            <a:ext cx="2859119" cy="166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чнош4\Desktop\Семейная реликвия\IMG-20240325-WA003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" t="27654" r="4908" b="15608"/>
          <a:stretch/>
        </p:blipFill>
        <p:spPr bwMode="auto">
          <a:xfrm>
            <a:off x="9016006" y="3530532"/>
            <a:ext cx="2858382" cy="1665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чнош4\Desktop\Семейная реликвия\IMG-20240325-WA003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3" t="8673" r="25027" b="5694"/>
          <a:stretch/>
        </p:blipFill>
        <p:spPr bwMode="auto">
          <a:xfrm rot="16200000">
            <a:off x="6109085" y="1030857"/>
            <a:ext cx="1704975" cy="284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чнош4\Desktop\Семейная реликвия\IMG-20240325-WA0037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4" t="24765" b="26903"/>
          <a:stretch/>
        </p:blipFill>
        <p:spPr bwMode="auto">
          <a:xfrm>
            <a:off x="5574031" y="3562917"/>
            <a:ext cx="2827721" cy="161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чнош4\Desktop\Семейная реликвия\IMG-20240325-WA0039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29737" b="33158"/>
          <a:stretch/>
        </p:blipFill>
        <p:spPr bwMode="auto">
          <a:xfrm>
            <a:off x="2390041" y="5294562"/>
            <a:ext cx="3667760" cy="143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чнош4\Desktop\Семейная реликвия\IMG-20240325-WA0038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6" b="36622"/>
          <a:stretch/>
        </p:blipFill>
        <p:spPr bwMode="auto">
          <a:xfrm>
            <a:off x="6172200" y="5304655"/>
            <a:ext cx="3513138" cy="143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C:\Users\чнош4\Desktop\Семейная реликвия\IMG-20240325-WA0027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827" y="5341417"/>
            <a:ext cx="1348739" cy="139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99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DF14D4E-728F-2F4A-BE53-FE54A84D0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163193"/>
            <a:ext cx="10474530" cy="17684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latin typeface="Monotype Corsiva" pitchFamily="66" charset="0"/>
              </a:rPr>
              <a:t>«</a:t>
            </a:r>
            <a:r>
              <a:rPr lang="en-US" sz="4800" b="1" dirty="0">
                <a:latin typeface="Monotype Corsiva" pitchFamily="66" charset="0"/>
              </a:rPr>
              <a:t>Н</a:t>
            </a:r>
            <a:r>
              <a:rPr lang="ru-RU" sz="4800" b="1" dirty="0" err="1">
                <a:latin typeface="Monotype Corsiva" pitchFamily="66" charset="0"/>
              </a:rPr>
              <a:t>аграды</a:t>
            </a:r>
            <a:r>
              <a:rPr lang="ru-RU" sz="4800" b="1" dirty="0">
                <a:latin typeface="Monotype Corsiva" pitchFamily="66" charset="0"/>
              </a:rPr>
              <a:t> и удостоверения»</a:t>
            </a:r>
            <a:br>
              <a:rPr lang="ru-RU" sz="4800" b="1" dirty="0">
                <a:latin typeface="Monotype Corsiva" pitchFamily="66" charset="0"/>
              </a:rPr>
            </a:br>
            <a:r>
              <a:rPr lang="ru-RU" sz="4000" dirty="0">
                <a:latin typeface="Monotype Corsiva" pitchFamily="66" charset="0"/>
              </a:rPr>
              <a:t>принадлежали</a:t>
            </a:r>
            <a:r>
              <a:rPr lang="ru-RU" sz="4000" b="1" dirty="0">
                <a:latin typeface="Monotype Corsiva" pitchFamily="66" charset="0"/>
              </a:rPr>
              <a:t> </a:t>
            </a:r>
            <a:r>
              <a:rPr lang="ru-RU" sz="4000" dirty="0">
                <a:latin typeface="Monotype Corsiva" pitchFamily="66" charset="0"/>
              </a:rPr>
              <a:t>прабабушке</a:t>
            </a:r>
            <a:r>
              <a:rPr lang="en-US" sz="4000" dirty="0">
                <a:latin typeface="Monotype Corsiva" pitchFamily="66" charset="0"/>
              </a:rPr>
              <a:t> </a:t>
            </a:r>
            <a:r>
              <a:rPr lang="ru-RU" sz="4000" dirty="0">
                <a:latin typeface="Monotype Corsiva" pitchFamily="66" charset="0"/>
              </a:rPr>
              <a:t>Елизаветы и </a:t>
            </a:r>
            <a:r>
              <a:rPr lang="en-US" sz="4000" dirty="0" err="1">
                <a:latin typeface="Monotype Corsiva" pitchFamily="66" charset="0"/>
              </a:rPr>
              <a:t>Ал</a:t>
            </a:r>
            <a:r>
              <a:rPr lang="ru-RU" sz="4000" dirty="0" err="1">
                <a:latin typeface="Monotype Corsiva" pitchFamily="66" charset="0"/>
              </a:rPr>
              <a:t>ексея</a:t>
            </a:r>
            <a:r>
              <a:rPr lang="ru-RU" sz="4000" dirty="0">
                <a:latin typeface="Monotype Corsiva" pitchFamily="66" charset="0"/>
              </a:rPr>
              <a:t> Пшенник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40483628-C86A-B648-8EDD-0DB4F0766A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r="8357" b="7113"/>
          <a:stretch/>
        </p:blipFill>
        <p:spPr>
          <a:xfrm rot="16200000">
            <a:off x="3461385" y="958215"/>
            <a:ext cx="4823462" cy="6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463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7854B1-6DD3-3746-A07C-78899A279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533400" y="533400"/>
            <a:ext cx="9224114" cy="1953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en-US" sz="3600" b="1" dirty="0">
                <a:latin typeface="Monotype Corsiva" pitchFamily="66" charset="0"/>
                <a:cs typeface="Times New Roman" pitchFamily="18" charset="0"/>
              </a:rPr>
              <a:t>М</a:t>
            </a:r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едали и удостоверения»</a:t>
            </a:r>
            <a:br>
              <a:rPr lang="ru-RU" sz="3600" b="1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Принадлежали</a:t>
            </a:r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прабабушке  Марии Николаевне Варламовой и прадедушке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Ивану Гавриловичу Варламову </a:t>
            </a:r>
            <a:br>
              <a:rPr lang="ru-RU" sz="3600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600" dirty="0">
                <a:latin typeface="Monotype Corsiva" pitchFamily="66" charset="0"/>
                <a:cs typeface="Times New Roman" pitchFamily="18" charset="0"/>
              </a:rPr>
            </a:br>
            <a:r>
              <a:rPr lang="en-US" sz="3600" dirty="0" err="1">
                <a:latin typeface="Monotype Corsiva" pitchFamily="66" charset="0"/>
                <a:cs typeface="Times New Roman" pitchFamily="18" charset="0"/>
              </a:rPr>
              <a:t>Максим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 и </a:t>
            </a:r>
            <a:r>
              <a:rPr lang="en-US" sz="3600" dirty="0" err="1">
                <a:latin typeface="Monotype Corsiva" pitchFamily="66" charset="0"/>
                <a:cs typeface="Times New Roman" pitchFamily="18" charset="0"/>
              </a:rPr>
              <a:t>Милан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а Голиковы</a:t>
            </a:r>
            <a:br>
              <a:rPr lang="ru-RU" sz="3600" dirty="0">
                <a:latin typeface="Monotype Corsiva" pitchFamily="66" charset="0"/>
                <a:cs typeface="Times New Roman" pitchFamily="18" charset="0"/>
              </a:rPr>
            </a:br>
            <a:endParaRPr lang="ru-RU" sz="36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8C95DA49-84F8-6742-AEC8-D0A6265DAC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4" r="22240" b="1786"/>
          <a:stretch/>
        </p:blipFill>
        <p:spPr>
          <a:xfrm rot="16200000">
            <a:off x="1786353" y="866908"/>
            <a:ext cx="2189513" cy="5321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6">
            <a:extLst>
              <a:ext uri="{FF2B5EF4-FFF2-40B4-BE49-F238E27FC236}">
                <a16:creationId xmlns="" xmlns:a16="http://schemas.microsoft.com/office/drawing/2014/main" id="{7BB15370-A37B-4343-990A-B33726BBA2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83" r="20845" b="1786"/>
          <a:stretch/>
        </p:blipFill>
        <p:spPr>
          <a:xfrm rot="16200000">
            <a:off x="1844009" y="2964259"/>
            <a:ext cx="1997570" cy="5321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7">
            <a:extLst>
              <a:ext uri="{FF2B5EF4-FFF2-40B4-BE49-F238E27FC236}">
                <a16:creationId xmlns="" xmlns:a16="http://schemas.microsoft.com/office/drawing/2014/main" id="{44A6F3F3-BE3F-DE46-9659-06581114A2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35"/>
          <a:stretch/>
        </p:blipFill>
        <p:spPr>
          <a:xfrm>
            <a:off x="5938906" y="2637596"/>
            <a:ext cx="3381637" cy="3772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8">
            <a:extLst>
              <a:ext uri="{FF2B5EF4-FFF2-40B4-BE49-F238E27FC236}">
                <a16:creationId xmlns="" xmlns:a16="http://schemas.microsoft.com/office/drawing/2014/main" id="{6CB30C80-38C3-E544-9FA0-C2F7EB0B6A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7" b="8082"/>
          <a:stretch/>
        </p:blipFill>
        <p:spPr>
          <a:xfrm rot="16200000">
            <a:off x="9401267" y="4065350"/>
            <a:ext cx="2961388" cy="2311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9">
            <a:extLst>
              <a:ext uri="{FF2B5EF4-FFF2-40B4-BE49-F238E27FC236}">
                <a16:creationId xmlns="" xmlns:a16="http://schemas.microsoft.com/office/drawing/2014/main" id="{ED6F7DD6-654C-364C-9B2E-DD77BA9D8F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879" y="20544"/>
            <a:ext cx="2311714" cy="3556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379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75E101C-307B-EE46-A84A-798D895C6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B0D59244-3315-844F-9B52-8B0E88B6AF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95910" cy="6819034"/>
          </a:xfrm>
        </p:spPr>
      </p:pic>
    </p:spTree>
    <p:extLst>
      <p:ext uri="{BB962C8B-B14F-4D97-AF65-F5344CB8AC3E}">
        <p14:creationId xmlns:p14="http://schemas.microsoft.com/office/powerpoint/2010/main" val="149356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чнош4\Desktop\Семейная реликвия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1430"/>
            <a:ext cx="12192000" cy="685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200" y="457200"/>
            <a:ext cx="7162800" cy="4152900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Monotype Corsiva" pitchFamily="66" charset="0"/>
              </a:rPr>
              <a:t>    </a:t>
            </a:r>
            <a:br>
              <a:rPr lang="ru-RU" sz="2000" dirty="0">
                <a:latin typeface="Monotype Corsiva" pitchFamily="66" charset="0"/>
              </a:rPr>
            </a:br>
            <a:r>
              <a:rPr lang="ru-RU" sz="2400" dirty="0">
                <a:latin typeface="Monotype Corsiva" pitchFamily="66" charset="0"/>
              </a:rPr>
              <a:t>«За свой вклад во имя победы над фашизмом мой прапрадед был награжден медалью «За доблестный труд  в Великой Отечественной Войне1941-1945гг», имеет 2 медали участника военного фронта 1941-1945гг. За  многолетний  самоотверженный труд  отмечен следующими наградами: медаль за доблестный труд 100 </a:t>
            </a:r>
            <a:r>
              <a:rPr lang="ru-RU" sz="2400" dirty="0" err="1">
                <a:latin typeface="Monotype Corsiva" pitchFamily="66" charset="0"/>
              </a:rPr>
              <a:t>летия</a:t>
            </a:r>
            <a:r>
              <a:rPr lang="ru-RU" sz="2400" dirty="0">
                <a:latin typeface="Monotype Corsiva" pitchFamily="66" charset="0"/>
              </a:rPr>
              <a:t> со дня рождения В.И. Ленина, медалью ветерана труда». Все эти награды хранятся в нашей семье как  семейная реликвия», —  </a:t>
            </a:r>
            <a:r>
              <a:rPr lang="en-US" sz="2400" dirty="0">
                <a:latin typeface="Monotype Corsiva" pitchFamily="66" charset="0"/>
              </a:rPr>
              <a:t>   </a:t>
            </a:r>
            <a:r>
              <a:rPr lang="ru-RU" sz="2400" dirty="0">
                <a:latin typeface="Monotype Corsiva" pitchFamily="66" charset="0"/>
              </a:rPr>
              <a:t>Эвелина Киселева</a:t>
            </a:r>
            <a:br>
              <a:rPr lang="ru-RU" sz="2400" dirty="0">
                <a:latin typeface="Monotype Corsiva" pitchFamily="66" charset="0"/>
              </a:rPr>
            </a:br>
            <a:r>
              <a:rPr lang="ru-RU" sz="2400" dirty="0">
                <a:latin typeface="Monotype Corsiva" pitchFamily="66" charset="0"/>
              </a:rPr>
              <a:t/>
            </a:r>
            <a:br>
              <a:rPr lang="ru-RU" sz="2400" dirty="0">
                <a:latin typeface="Monotype Corsiva" pitchFamily="66" charset="0"/>
              </a:rPr>
            </a:br>
            <a:r>
              <a:rPr lang="ru-RU" sz="4800" dirty="0"/>
              <a:t/>
            </a:r>
            <a:br>
              <a:rPr lang="ru-RU" sz="4800" dirty="0"/>
            </a:br>
            <a:endParaRPr lang="ru-RU" dirty="0"/>
          </a:p>
        </p:txBody>
      </p:sp>
      <p:pic>
        <p:nvPicPr>
          <p:cNvPr id="5" name="Picture 6" descr="сканирование000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"/>
            <a:ext cx="3039745" cy="41344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20150416_15301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429000"/>
            <a:ext cx="3124201" cy="31651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8001000" y="3429000"/>
            <a:ext cx="3883025" cy="3088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38772" y="4417060"/>
            <a:ext cx="3733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onotype Corsiva" pitchFamily="66" charset="0"/>
              </a:rPr>
              <a:t>На фото прапрадедушка </a:t>
            </a:r>
            <a:r>
              <a:rPr lang="en-US" dirty="0">
                <a:latin typeface="Monotype Corsiva" pitchFamily="66" charset="0"/>
              </a:rPr>
              <a:t> </a:t>
            </a:r>
            <a:r>
              <a:rPr lang="ru-RU" dirty="0">
                <a:latin typeface="Monotype Corsiva" pitchFamily="66" charset="0"/>
              </a:rPr>
              <a:t>Эвелины Киселевой </a:t>
            </a:r>
            <a:r>
              <a:rPr lang="ru-RU" b="1" dirty="0">
                <a:latin typeface="Monotype Corsiva" pitchFamily="66" charset="0"/>
              </a:rPr>
              <a:t>Гаврил Васильевич  </a:t>
            </a:r>
            <a:r>
              <a:rPr lang="ru-RU" b="1" dirty="0" err="1">
                <a:latin typeface="Monotype Corsiva" pitchFamily="66" charset="0"/>
              </a:rPr>
              <a:t>Стрюков</a:t>
            </a:r>
            <a:r>
              <a:rPr lang="ru-RU" b="1" dirty="0">
                <a:latin typeface="Monotype Corsiva" pitchFamily="66" charset="0"/>
              </a:rPr>
              <a:t>.</a:t>
            </a:r>
            <a:r>
              <a:rPr lang="ru-RU" dirty="0">
                <a:latin typeface="Monotype Corsiva" pitchFamily="66" charset="0"/>
              </a:rPr>
              <a:t> Он родился 27 марта 1879 году. </a:t>
            </a:r>
          </a:p>
          <a:p>
            <a:pPr algn="ctr"/>
            <a:r>
              <a:rPr lang="ru-RU" dirty="0">
                <a:latin typeface="Monotype Corsiva" pitchFamily="66" charset="0"/>
              </a:rPr>
              <a:t>Своим трудом он получил почетное звание «Стахановец». </a:t>
            </a:r>
          </a:p>
          <a:p>
            <a:pPr algn="ctr"/>
            <a:r>
              <a:rPr lang="ru-RU" dirty="0">
                <a:latin typeface="Monotype Corsiva" pitchFamily="66" charset="0"/>
              </a:rPr>
              <a:t>Также являлся долгожителем Аллаиховского улуса прожил до 105 лет.</a:t>
            </a:r>
            <a:br>
              <a:rPr lang="ru-RU" dirty="0">
                <a:latin typeface="Monotype Corsiva" pitchFamily="66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7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F072BA-CF9B-3541-9890-42A043600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779" y="504825"/>
            <a:ext cx="6096000" cy="578283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Monotype Corsiva" pitchFamily="66" charset="0"/>
                <a:cs typeface="Times New Roman" pitchFamily="18" charset="0"/>
              </a:rPr>
              <a:t>«Чашка</a:t>
            </a:r>
            <a:r>
              <a:rPr lang="en-US" sz="3200" b="1" dirty="0">
                <a:latin typeface="Monotype Corsiva" pitchFamily="66" charset="0"/>
                <a:cs typeface="Times New Roman" pitchFamily="18" charset="0"/>
              </a:rPr>
              <a:t> и </a:t>
            </a:r>
            <a:r>
              <a:rPr lang="en-US" sz="3200" b="1" dirty="0" err="1">
                <a:latin typeface="Monotype Corsiva" pitchFamily="66" charset="0"/>
                <a:cs typeface="Times New Roman" pitchFamily="18" charset="0"/>
              </a:rPr>
              <a:t>блюдце</a:t>
            </a:r>
            <a:r>
              <a:rPr lang="ru-RU" sz="3200" b="1" dirty="0">
                <a:latin typeface="Monotype Corsiva" pitchFamily="66" charset="0"/>
                <a:cs typeface="Times New Roman" pitchFamily="18" charset="0"/>
              </a:rPr>
              <a:t>»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200" dirty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«Нашей семейной реликвии уже чуть больше 100 лет. Этот набор </a:t>
            </a:r>
            <a:r>
              <a:rPr lang="en-US" sz="3200" dirty="0" err="1">
                <a:latin typeface="Monotype Corsiva" pitchFamily="66" charset="0"/>
                <a:cs typeface="Times New Roman" pitchFamily="18" charset="0"/>
              </a:rPr>
              <a:t>изготовлен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в 1911 году на фабрике М.С. Кузнецова. Он передается от бабушки к внучке. Моей маме, Виктории Артамоновой, он достался от ее бабушки  Екатерины Петровны 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Шкулевой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», — Вова Артамонов.</a:t>
            </a:r>
          </a:p>
        </p:txBody>
      </p:sp>
      <p:pic>
        <p:nvPicPr>
          <p:cNvPr id="5122" name="Picture 2" descr="C:\Users\чнош4\Desktop\Семейная реликвия\IMG-20240320-WA0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04825"/>
            <a:ext cx="5450889" cy="58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84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48" y="4267200"/>
            <a:ext cx="8534400" cy="22860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«Эти </a:t>
            </a:r>
            <a:r>
              <a:rPr lang="ru-RU" sz="3200" b="1" dirty="0">
                <a:latin typeface="Monotype Corsiva" pitchFamily="66" charset="0"/>
                <a:cs typeface="Times New Roman" pitchFamily="18" charset="0"/>
              </a:rPr>
              <a:t>ретро предметы 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моей прабабушки Елены Михайловны 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Стрюковой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, которые бережно хранит моя бабушка Антонина Николаевна 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Шульговатая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. Хотя они со временем потеряли свой первоначальный вид, моя бабушка их отреставрировала и подарила им вторую жизнь»,  —  Диана Петрова</a:t>
            </a:r>
            <a:br>
              <a:rPr lang="ru-RU" sz="3200" dirty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                                                     </a:t>
            </a:r>
            <a:endParaRPr lang="ru-RU" sz="28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6" name="Picture 2" descr="C:\Users\чнош4\Desktop\Семейная реликвия\IMG-20240324-WA00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533400"/>
            <a:ext cx="3292018" cy="5791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чнош4\Desktop\Семейная реликвия\IMG-20240324-WA000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6" t="14894" r="12199" b="21915"/>
          <a:stretch/>
        </p:blipFill>
        <p:spPr bwMode="auto">
          <a:xfrm>
            <a:off x="2619497" y="152400"/>
            <a:ext cx="3476502" cy="3769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09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C29396-F30D-1F4B-8FCF-3FDE2C789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4"/>
            <a:ext cx="6400800" cy="5273675"/>
          </a:xfrm>
        </p:spPr>
        <p:txBody>
          <a:bodyPr/>
          <a:lstStyle/>
          <a:p>
            <a:pPr algn="ctr"/>
            <a:r>
              <a:rPr lang="ru-RU" b="1" dirty="0">
                <a:latin typeface="Monotype Corsiva" pitchFamily="66" charset="0"/>
              </a:rPr>
              <a:t> «Старинный фотоаппарат» </a:t>
            </a:r>
            <a:br>
              <a:rPr lang="ru-RU" b="1" dirty="0">
                <a:latin typeface="Monotype Corsiva" pitchFamily="66" charset="0"/>
              </a:rPr>
            </a:br>
            <a:r>
              <a:rPr lang="ru-RU" dirty="0">
                <a:latin typeface="Monotype Corsiva" pitchFamily="66" charset="0"/>
              </a:rPr>
              <a:t>принадлежал прадедушке</a:t>
            </a:r>
            <a:r>
              <a:rPr lang="en-US" dirty="0">
                <a:latin typeface="Monotype Corsiva" pitchFamily="66" charset="0"/>
              </a:rPr>
              <a:t> </a:t>
            </a:r>
            <a:r>
              <a:rPr lang="ru-RU" dirty="0">
                <a:latin typeface="Monotype Corsiva" pitchFamily="66" charset="0"/>
              </a:rPr>
              <a:t/>
            </a:r>
            <a:br>
              <a:rPr lang="ru-RU" dirty="0">
                <a:latin typeface="Monotype Corsiva" pitchFamily="66" charset="0"/>
              </a:rPr>
            </a:br>
            <a:r>
              <a:rPr lang="ru-RU" dirty="0">
                <a:latin typeface="Monotype Corsiva" pitchFamily="66" charset="0"/>
              </a:rPr>
              <a:t>Дианы и </a:t>
            </a:r>
            <a:r>
              <a:rPr lang="en-US" dirty="0" err="1">
                <a:latin typeface="Monotype Corsiva" pitchFamily="66" charset="0"/>
              </a:rPr>
              <a:t>Сер</a:t>
            </a:r>
            <a:r>
              <a:rPr lang="ru-RU" dirty="0" err="1">
                <a:latin typeface="Monotype Corsiva" pitchFamily="66" charset="0"/>
              </a:rPr>
              <a:t>гея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err="1">
                <a:latin typeface="Monotype Corsiva" pitchFamily="66" charset="0"/>
              </a:rPr>
              <a:t>Стрюковых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77E135FD-DFAC-0D47-9079-AF6F41EE3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912" y="355229"/>
            <a:ext cx="4557954" cy="6121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942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62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609600"/>
            <a:ext cx="10515600" cy="1935163"/>
          </a:xfrm>
        </p:spPr>
        <p:txBody>
          <a:bodyPr>
            <a:noAutofit/>
          </a:bodyPr>
          <a:lstStyle/>
          <a:p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«Эти </a:t>
            </a:r>
            <a:r>
              <a:rPr lang="ru-RU" sz="3200" b="1" dirty="0">
                <a:latin typeface="Monotype Corsiva" pitchFamily="66" charset="0"/>
                <a:cs typeface="Times New Roman" pitchFamily="18" charset="0"/>
              </a:rPr>
              <a:t>ретро предметы 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моей прабабушки Елены Михайловны 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Стрюковой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, которые бережно хранит моя бабушка Антонина Николаевна 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Шульговатая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. Хотя они со временем потеряли свой первоначальный вид, моя бабушка их отреставрировала и подарила им вторую жизнь» </a:t>
            </a:r>
            <a:r>
              <a:rPr lang="en-US" sz="3200" dirty="0">
                <a:latin typeface="Monotype Corsiva" pitchFamily="66" charset="0"/>
                <a:cs typeface="Times New Roman" pitchFamily="18" charset="0"/>
              </a:rPr>
              <a:t>, — 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Петров Кирилл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2050" name="Picture 2" descr="C:\Users\чнош4\Desktop\Семейная реликвия\IMG-20240324-WA00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" r="10797"/>
          <a:stretch/>
        </p:blipFill>
        <p:spPr bwMode="auto">
          <a:xfrm>
            <a:off x="8763000" y="2069782"/>
            <a:ext cx="2819400" cy="44708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чнош4\Desktop\Семейная реликвия\IMG-20240324-WA00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2" b="12873"/>
          <a:stretch/>
        </p:blipFill>
        <p:spPr bwMode="auto">
          <a:xfrm>
            <a:off x="445771" y="3058650"/>
            <a:ext cx="3616720" cy="3566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чнош4\Desktop\Семейная реликвия\IMG-20240324-WA000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72"/>
          <a:stretch/>
        </p:blipFill>
        <p:spPr bwMode="auto">
          <a:xfrm>
            <a:off x="4343400" y="3058650"/>
            <a:ext cx="4169812" cy="3481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84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015C11-0A2E-8043-80E4-8FCA77A33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927" y="495155"/>
            <a:ext cx="10515600" cy="1325563"/>
          </a:xfrm>
        </p:spPr>
        <p:txBody>
          <a:bodyPr/>
          <a:lstStyle/>
          <a:p>
            <a:pPr algn="ctr"/>
            <a:r>
              <a:rPr lang="en-US" dirty="0" err="1">
                <a:latin typeface="Monotype Corsiva" pitchFamily="66" charset="0"/>
              </a:rPr>
              <a:t>Семейные</a:t>
            </a:r>
            <a:r>
              <a:rPr lang="en-US" dirty="0">
                <a:latin typeface="Monotype Corsiva" pitchFamily="66" charset="0"/>
              </a:rPr>
              <a:t> </a:t>
            </a:r>
            <a:r>
              <a:rPr lang="en-US" dirty="0" err="1">
                <a:latin typeface="Monotype Corsiva" pitchFamily="66" charset="0"/>
              </a:rPr>
              <a:t>реликвии</a:t>
            </a:r>
            <a:r>
              <a:rPr lang="en-US" dirty="0">
                <a:latin typeface="Monotype Corsiva" pitchFamily="66" charset="0"/>
              </a:rPr>
              <a:t> </a:t>
            </a:r>
            <a:r>
              <a:rPr lang="en-US" dirty="0" err="1">
                <a:latin typeface="Monotype Corsiva" pitchFamily="66" charset="0"/>
              </a:rPr>
              <a:t>Садовникова</a:t>
            </a:r>
            <a:r>
              <a:rPr lang="en-US" dirty="0">
                <a:latin typeface="Monotype Corsiva" pitchFamily="66" charset="0"/>
              </a:rPr>
              <a:t> </a:t>
            </a:r>
            <a:r>
              <a:rPr lang="en-US" dirty="0" err="1">
                <a:latin typeface="Monotype Corsiva" pitchFamily="66" charset="0"/>
              </a:rPr>
              <a:t>Айхала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D8A0D4D4-981A-4F4E-B7EC-48BBF1100C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43"/>
          <a:stretch/>
        </p:blipFill>
        <p:spPr>
          <a:xfrm>
            <a:off x="145720" y="2102090"/>
            <a:ext cx="6034007" cy="4491284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="" xmlns:a16="http://schemas.microsoft.com/office/drawing/2014/main" id="{B262F0E0-DFA4-EA44-A69F-CF89FA3ECF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44874" r="695" b="20969"/>
          <a:stretch/>
        </p:blipFill>
        <p:spPr>
          <a:xfrm>
            <a:off x="6327922" y="2102090"/>
            <a:ext cx="5757695" cy="4491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38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7B6F9A2C-6999-1F43-AA2D-22B90C6C98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4110" r="-1921" b="40860"/>
          <a:stretch/>
        </p:blipFill>
        <p:spPr>
          <a:xfrm>
            <a:off x="381000" y="2316973"/>
            <a:ext cx="5867400" cy="4369490"/>
          </a:xfrm>
          <a:prstGeom prst="rect">
            <a:avLst/>
          </a:prstGeom>
        </p:spPr>
      </p:pic>
      <p:pic>
        <p:nvPicPr>
          <p:cNvPr id="7" name="Рисунок 5">
            <a:extLst>
              <a:ext uri="{FF2B5EF4-FFF2-40B4-BE49-F238E27FC236}">
                <a16:creationId xmlns="" xmlns:a16="http://schemas.microsoft.com/office/drawing/2014/main" id="{3E172F95-E008-7948-AFBF-D57B162CE2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" t="58378" r="-6102" b="6592"/>
          <a:stretch/>
        </p:blipFill>
        <p:spPr>
          <a:xfrm>
            <a:off x="6230925" y="211478"/>
            <a:ext cx="6127419" cy="4436722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502FCDF7-CB29-2D40-8F04-F0F436C098F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 rot="10800000" flipV="1">
            <a:off x="304800" y="59898"/>
            <a:ext cx="6409212" cy="29875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err="1">
                <a:latin typeface="Monotype Corsiva" pitchFamily="66" charset="0"/>
              </a:rPr>
              <a:t>Семейные</a:t>
            </a:r>
            <a:r>
              <a:rPr lang="en-US" dirty="0">
                <a:latin typeface="Monotype Corsiva" pitchFamily="66" charset="0"/>
              </a:rPr>
              <a:t> </a:t>
            </a:r>
            <a:r>
              <a:rPr lang="en-US" dirty="0" err="1">
                <a:latin typeface="Monotype Corsiva" pitchFamily="66" charset="0"/>
              </a:rPr>
              <a:t>реликвии</a:t>
            </a:r>
            <a:r>
              <a:rPr lang="en-US" dirty="0">
                <a:latin typeface="Monotype Corsiva" pitchFamily="66" charset="0"/>
              </a:rPr>
              <a:t> </a:t>
            </a:r>
            <a:r>
              <a:rPr lang="en-US" dirty="0" err="1">
                <a:latin typeface="Monotype Corsiva" pitchFamily="66" charset="0"/>
              </a:rPr>
              <a:t>Садовниковой</a:t>
            </a:r>
            <a:r>
              <a:rPr lang="en-US" dirty="0">
                <a:latin typeface="Monotype Corsiva" pitchFamily="66" charset="0"/>
              </a:rPr>
              <a:t> </a:t>
            </a:r>
            <a:r>
              <a:rPr lang="en-US" dirty="0" err="1">
                <a:latin typeface="Monotype Corsiva" pitchFamily="66" charset="0"/>
              </a:rPr>
              <a:t>Ая</a:t>
            </a:r>
            <a:r>
              <a:rPr lang="ru-RU" dirty="0" err="1">
                <a:latin typeface="Monotype Corsiva" pitchFamily="66" charset="0"/>
              </a:rPr>
              <a:t>аа</a:t>
            </a:r>
            <a:r>
              <a:rPr lang="en-US" dirty="0" err="1">
                <a:latin typeface="Monotype Corsiva" pitchFamily="66" charset="0"/>
              </a:rPr>
              <a:t>ны</a:t>
            </a:r>
            <a:endParaRPr lang="ru-RU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52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CAA9E7-4431-0A48-A824-D9D618D5A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0" y="78514"/>
            <a:ext cx="4496973" cy="6474686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>
                <a:latin typeface="Monotype Corsiva" pitchFamily="66" charset="0"/>
                <a:cs typeface="Times New Roman" pitchFamily="18" charset="0"/>
              </a:rPr>
              <a:t>Ковер</a:t>
            </a:r>
            <a:r>
              <a:rPr lang="en-US" sz="3600" b="1" dirty="0">
                <a:latin typeface="Monotype Corsiva" pitchFamily="66" charset="0"/>
                <a:cs typeface="Times New Roman" pitchFamily="18" charset="0"/>
              </a:rPr>
              <a:t> и о</a:t>
            </a:r>
            <a:r>
              <a:rPr lang="ru-RU" sz="3600" b="1" dirty="0" err="1">
                <a:latin typeface="Monotype Corsiva" pitchFamily="66" charset="0"/>
                <a:cs typeface="Times New Roman" pitchFamily="18" charset="0"/>
              </a:rPr>
              <a:t>дежда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</a:t>
            </a:r>
            <a:br>
              <a:rPr lang="ru-RU" sz="3600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эвенского народа, сшитые руками в традиционном стиле из оленьей кожи (</a:t>
            </a:r>
            <a:r>
              <a:rPr lang="ru-RU" sz="3600" dirty="0" err="1">
                <a:latin typeface="Monotype Corsiva" pitchFamily="66" charset="0"/>
                <a:cs typeface="Times New Roman" pitchFamily="18" charset="0"/>
              </a:rPr>
              <a:t>ровдуги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) и меха. </a:t>
            </a:r>
            <a:br>
              <a:rPr lang="ru-RU" sz="3600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Все эти изделия очень ценны и много лет передаются из поколения в поколение в семье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Monotype Corsiva" pitchFamily="66" charset="0"/>
                <a:cs typeface="Times New Roman" pitchFamily="18" charset="0"/>
              </a:rPr>
              <a:t>Гаврильева</a:t>
            </a:r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Monotype Corsiva" pitchFamily="66" charset="0"/>
                <a:cs typeface="Times New Roman" pitchFamily="18" charset="0"/>
              </a:rPr>
              <a:t>Богдана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.</a:t>
            </a:r>
            <a:endParaRPr lang="ru-RU" sz="36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3655F1DB-C595-D342-BF46-8F781DA14C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67000"/>
            <a:ext cx="2336126" cy="4032516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="" xmlns:a16="http://schemas.microsoft.com/office/drawing/2014/main" id="{76B1239F-F393-FA43-9A03-E8CDF55B5C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667000"/>
            <a:ext cx="2336126" cy="4013466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="" xmlns:a16="http://schemas.microsoft.com/office/drawing/2014/main" id="{A7DDB558-530A-814D-B50B-0785B186F2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667000"/>
            <a:ext cx="2336126" cy="4007526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="" xmlns:a16="http://schemas.microsoft.com/office/drawing/2014/main" id="{E91EA747-4906-554A-8F2B-3E9F762DBD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89" y="103313"/>
            <a:ext cx="4301493" cy="242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7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чнош4\Desktop\Семейная реликвия\IMG-20241007-WA00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" y="457200"/>
            <a:ext cx="5105400" cy="510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чнош4\Desktop\Семейная реликвия\IMG-20241007-WA00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" t="49803" r="481" b="30441"/>
          <a:stretch/>
        </p:blipFill>
        <p:spPr bwMode="auto">
          <a:xfrm>
            <a:off x="5334000" y="5063490"/>
            <a:ext cx="6587490" cy="1325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20690" y="381000"/>
            <a:ext cx="64008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Наконечники стрел, </a:t>
            </a:r>
            <a:r>
              <a:rPr lang="en-AU" sz="3600" b="1" dirty="0" smtClean="0">
                <a:latin typeface="Monotype Corsiva" pitchFamily="66" charset="0"/>
              </a:rPr>
              <a:t>XIII-XVI</a:t>
            </a:r>
            <a:r>
              <a:rPr lang="ru-RU" sz="3600" b="1" dirty="0" smtClean="0">
                <a:latin typeface="Monotype Corsiva" pitchFamily="66" charset="0"/>
              </a:rPr>
              <a:t> века. </a:t>
            </a:r>
          </a:p>
          <a:p>
            <a:pPr algn="ctr"/>
            <a:endParaRPr lang="ru-RU" sz="3600" dirty="0" smtClean="0">
              <a:latin typeface="Monotype Corsiva" pitchFamily="66" charset="0"/>
            </a:endParaRPr>
          </a:p>
          <a:p>
            <a:pPr algn="ctr"/>
            <a:r>
              <a:rPr lang="ru-RU" sz="3200" dirty="0" smtClean="0">
                <a:latin typeface="Monotype Corsiva" pitchFamily="66" charset="0"/>
              </a:rPr>
              <a:t>В личном музее семьи </a:t>
            </a:r>
            <a:r>
              <a:rPr lang="ru-RU" sz="3200" dirty="0" err="1" smtClean="0">
                <a:latin typeface="Monotype Corsiva" pitchFamily="66" charset="0"/>
              </a:rPr>
              <a:t>Мололовой</a:t>
            </a:r>
            <a:r>
              <a:rPr lang="ru-RU" sz="3200" dirty="0" smtClean="0">
                <a:latin typeface="Monotype Corsiva" pitchFamily="66" charset="0"/>
              </a:rPr>
              <a:t> Любы и </a:t>
            </a:r>
            <a:r>
              <a:rPr lang="ru-RU" sz="3200" dirty="0" err="1" smtClean="0">
                <a:latin typeface="Monotype Corsiva" pitchFamily="66" charset="0"/>
              </a:rPr>
              <a:t>Майзик</a:t>
            </a:r>
            <a:r>
              <a:rPr lang="ru-RU" sz="3200" dirty="0" smtClean="0">
                <a:latin typeface="Monotype Corsiva" pitchFamily="66" charset="0"/>
              </a:rPr>
              <a:t> Никиты представлена уникальная коллекция наконечников стрел, </a:t>
            </a:r>
            <a:r>
              <a:rPr lang="ru-RU" sz="3200" dirty="0">
                <a:latin typeface="Monotype Corsiva" pitchFamily="66" charset="0"/>
              </a:rPr>
              <a:t>д</a:t>
            </a:r>
            <a:r>
              <a:rPr lang="ru-RU" sz="3200" dirty="0" smtClean="0">
                <a:latin typeface="Monotype Corsiva" pitchFamily="66" charset="0"/>
              </a:rPr>
              <a:t>атируемых </a:t>
            </a:r>
            <a:r>
              <a:rPr lang="en-AU" sz="3200" dirty="0">
                <a:latin typeface="Monotype Corsiva" pitchFamily="66" charset="0"/>
              </a:rPr>
              <a:t>XIII-XVI</a:t>
            </a:r>
            <a:r>
              <a:rPr lang="ru-RU" sz="3200" dirty="0">
                <a:latin typeface="Monotype Corsiva" pitchFamily="66" charset="0"/>
              </a:rPr>
              <a:t> </a:t>
            </a:r>
            <a:r>
              <a:rPr lang="ru-RU" sz="3200" dirty="0" smtClean="0">
                <a:latin typeface="Monotype Corsiva" pitchFamily="66" charset="0"/>
              </a:rPr>
              <a:t>веками. Эти исторические артефакты отражают богатую культуру и военное искусство своего времени.</a:t>
            </a:r>
          </a:p>
          <a:p>
            <a:pPr algn="ctr"/>
            <a:endParaRPr lang="ru-RU" sz="3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92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4CD889-3D9B-114C-9444-A5831580A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7">
            <a:extLst>
              <a:ext uri="{FF2B5EF4-FFF2-40B4-BE49-F238E27FC236}">
                <a16:creationId xmlns="" xmlns:a16="http://schemas.microsoft.com/office/drawing/2014/main" id="{A660FD58-B1A4-6C45-B76E-DC712EDE3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42"/>
            <a:ext cx="12192001" cy="6871943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F1F22DB5-AA2D-C745-9BE9-C9399F8AE0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134" y="489742"/>
            <a:ext cx="8997729" cy="5878516"/>
          </a:xfrm>
        </p:spPr>
      </p:pic>
    </p:spTree>
    <p:extLst>
      <p:ext uri="{BB962C8B-B14F-4D97-AF65-F5344CB8AC3E}">
        <p14:creationId xmlns:p14="http://schemas.microsoft.com/office/powerpoint/2010/main" val="8703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6425D7-2D59-9F40-B500-919E73F31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58485"/>
            <a:ext cx="6938606" cy="6598227"/>
          </a:xfrm>
        </p:spPr>
        <p:txBody>
          <a:bodyPr>
            <a:normAutofit/>
          </a:bodyPr>
          <a:lstStyle/>
          <a:p>
            <a:r>
              <a:rPr lang="ru-RU" b="1" dirty="0"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b="1" dirty="0" err="1">
                <a:latin typeface="Monotype Corsiva" pitchFamily="66" charset="0"/>
                <a:cs typeface="Times New Roman" pitchFamily="18" charset="0"/>
              </a:rPr>
              <a:t>Ашитный</a:t>
            </a:r>
            <a:r>
              <a:rPr lang="ru-RU" b="1" dirty="0">
                <a:latin typeface="Monotype Corsiva" pitchFamily="66" charset="0"/>
                <a:cs typeface="Times New Roman" pitchFamily="18" charset="0"/>
              </a:rPr>
              <a:t> мешок </a:t>
            </a:r>
            <a:r>
              <a:rPr lang="en-US" b="1" dirty="0">
                <a:latin typeface="Monotype Corsiva" pitchFamily="66" charset="0"/>
                <a:cs typeface="Times New Roman" pitchFamily="18" charset="0"/>
              </a:rPr>
              <a:t>(</a:t>
            </a:r>
            <a:r>
              <a:rPr lang="ru-RU" b="1" dirty="0">
                <a:latin typeface="Monotype Corsiva" pitchFamily="66" charset="0"/>
                <a:cs typeface="Times New Roman" pitchFamily="18" charset="0"/>
              </a:rPr>
              <a:t>игольница)»</a:t>
            </a:r>
            <a:br>
              <a:rPr lang="ru-RU" b="1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Д</a:t>
            </a:r>
            <a:r>
              <a:rPr lang="en-US" sz="3600" dirty="0" err="1">
                <a:latin typeface="Monotype Corsiva" pitchFamily="66" charset="0"/>
                <a:cs typeface="Times New Roman" pitchFamily="18" charset="0"/>
              </a:rPr>
              <a:t>остался</a:t>
            </a:r>
            <a:r>
              <a:rPr lang="en-US" sz="3600" b="1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Monotype Corsiva" pitchFamily="66" charset="0"/>
                <a:cs typeface="Times New Roman" pitchFamily="18" charset="0"/>
              </a:rPr>
              <a:t>бабушке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-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Monotype Corsiva" pitchFamily="66" charset="0"/>
                <a:cs typeface="Times New Roman" pitchFamily="18" charset="0"/>
              </a:rPr>
              <a:t>Евдокие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Monotype Corsiva" pitchFamily="66" charset="0"/>
                <a:cs typeface="Times New Roman" pitchFamily="18" charset="0"/>
              </a:rPr>
              <a:t>Серафимовне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от старшей тетки после ее кончины в 1990 году .</a:t>
            </a:r>
            <a:br>
              <a:rPr lang="ru-RU" sz="3600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Она им пользуется до сегодняшних дней, 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и 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возит с собой </a:t>
            </a:r>
            <a:r>
              <a:rPr lang="en-US" sz="3600" dirty="0" err="1">
                <a:latin typeface="Monotype Corsiva" pitchFamily="66" charset="0"/>
                <a:cs typeface="Times New Roman" pitchFamily="18" charset="0"/>
              </a:rPr>
              <a:t>из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села </a:t>
            </a:r>
            <a:r>
              <a:rPr lang="en-US" sz="3600" dirty="0" err="1">
                <a:latin typeface="Monotype Corsiva" pitchFamily="66" charset="0"/>
                <a:cs typeface="Times New Roman" pitchFamily="18" charset="0"/>
              </a:rPr>
              <a:t>Русское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У</a:t>
            </a:r>
            <a:r>
              <a:rPr lang="ru-RU" sz="3600" dirty="0" err="1">
                <a:latin typeface="Monotype Corsiva" pitchFamily="66" charset="0"/>
                <a:cs typeface="Times New Roman" pitchFamily="18" charset="0"/>
              </a:rPr>
              <a:t>сть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е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до поселка 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Ч</a:t>
            </a:r>
            <a:r>
              <a:rPr lang="ru-RU" sz="3600" dirty="0" err="1">
                <a:latin typeface="Monotype Corsiva" pitchFamily="66" charset="0"/>
                <a:cs typeface="Times New Roman" pitchFamily="18" charset="0"/>
              </a:rPr>
              <a:t>окурдах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,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хотя тут тоже есть иголки.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dirty="0">
                <a:latin typeface="Monotype Corsiva" pitchFamily="66" charset="0"/>
                <a:cs typeface="Times New Roman" pitchFamily="18" charset="0"/>
              </a:rPr>
            </a:br>
            <a:r>
              <a:rPr lang="ru-RU" dirty="0">
                <a:latin typeface="Monotype Corsiva" pitchFamily="66" charset="0"/>
                <a:cs typeface="Times New Roman" pitchFamily="18" charset="0"/>
              </a:rPr>
              <a:t>                  Елизавета Киселева</a:t>
            </a:r>
            <a:br>
              <a:rPr lang="ru-RU" dirty="0">
                <a:latin typeface="Monotype Corsiva" pitchFamily="66" charset="0"/>
                <a:cs typeface="Times New Roman" pitchFamily="18" charset="0"/>
              </a:rPr>
            </a:br>
            <a:endParaRPr lang="ru-RU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7" name="Рисунок 7">
            <a:extLst>
              <a:ext uri="{FF2B5EF4-FFF2-40B4-BE49-F238E27FC236}">
                <a16:creationId xmlns="" xmlns:a16="http://schemas.microsoft.com/office/drawing/2014/main" id="{59666480-ABC1-4543-85E9-EFFE42C66E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5" r="2961" b="11771"/>
          <a:stretch/>
        </p:blipFill>
        <p:spPr>
          <a:xfrm>
            <a:off x="7280692" y="208856"/>
            <a:ext cx="4639166" cy="3448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321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F049D5-4247-8F47-8AA2-4340883F4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7800" y="365125"/>
            <a:ext cx="6477000" cy="523854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en-US" sz="4000" b="1" dirty="0">
                <a:latin typeface="Monotype Corsiva" pitchFamily="66" charset="0"/>
                <a:cs typeface="Times New Roman" pitchFamily="18" charset="0"/>
              </a:rPr>
              <a:t>С</a:t>
            </a:r>
            <a:r>
              <a:rPr lang="ru-RU" sz="4000" b="1" dirty="0" err="1">
                <a:latin typeface="Monotype Corsiva" pitchFamily="66" charset="0"/>
                <a:cs typeface="Times New Roman" pitchFamily="18" charset="0"/>
              </a:rPr>
              <a:t>умочка</a:t>
            </a:r>
            <a:r>
              <a:rPr lang="ru-RU" sz="4000" b="1" dirty="0">
                <a:latin typeface="Monotype Corsiva" pitchFamily="66" charset="0"/>
                <a:cs typeface="Times New Roman" pitchFamily="18" charset="0"/>
              </a:rPr>
              <a:t> для иголок и ниток»</a:t>
            </a:r>
            <a:br>
              <a:rPr lang="ru-RU" sz="4000" b="1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Сшита из кусков шкуры оленя и нерпы, принадлежала прапрабабушке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Monotype Corsiva" pitchFamily="66" charset="0"/>
                <a:cs typeface="Times New Roman" pitchFamily="18" charset="0"/>
              </a:rPr>
              <a:t>Славы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Демина</a:t>
            </a:r>
            <a:r>
              <a:rPr lang="en-US" sz="3600" dirty="0">
                <a:latin typeface="Monotype Corsiva" pitchFamily="66" charset="0"/>
                <a:cs typeface="Times New Roman" pitchFamily="18" charset="0"/>
              </a:rPr>
              <a:t>.</a:t>
            </a:r>
            <a:endParaRPr lang="ru-RU" sz="36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98106BB7-0E30-9C47-8F19-F8B16DFD7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62" y="882678"/>
            <a:ext cx="4051300" cy="5418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86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0" y="1548804"/>
            <a:ext cx="6324599" cy="3760391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«Мешочек с огнивом» -</a:t>
            </a:r>
            <a:br>
              <a:rPr lang="ru-RU" sz="3600" b="1" dirty="0">
                <a:latin typeface="Monotype Corsiva" pitchFamily="66" charset="0"/>
                <a:cs typeface="Times New Roman" pitchFamily="18" charset="0"/>
              </a:rPr>
            </a:br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с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емейная реликвия Вовы Артамонова. Достался этот мешочек его бабушке Оксане Ивановне Ефимовой от ее бабушки Матрены Яковлевны Портнягиной  1911г.р. С помощью огнива разводили огонь, ударяя о камешки железным наконечником -появлялась искра.</a:t>
            </a:r>
          </a:p>
        </p:txBody>
      </p:sp>
      <p:pic>
        <p:nvPicPr>
          <p:cNvPr id="6146" name="Picture 2" descr="C:\Users\чнош4\Desktop\Семейная реликвия\IMG-20240320-WA000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199"/>
            <a:ext cx="4572000" cy="6096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83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DA40A6C-0E14-EC49-A0F1-22A677EF9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0" y="914400"/>
            <a:ext cx="7028707" cy="5334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en-US" b="1" dirty="0">
                <a:latin typeface="Monotype Corsiva" pitchFamily="66" charset="0"/>
                <a:cs typeface="Times New Roman" pitchFamily="18" charset="0"/>
              </a:rPr>
              <a:t>С</a:t>
            </a:r>
            <a:r>
              <a:rPr lang="ru-RU" b="1" dirty="0" err="1">
                <a:latin typeface="Monotype Corsiva" pitchFamily="66" charset="0"/>
                <a:cs typeface="Times New Roman" pitchFamily="18" charset="0"/>
              </a:rPr>
              <a:t>ундук</a:t>
            </a:r>
            <a:r>
              <a:rPr lang="ru-RU" b="1" dirty="0">
                <a:latin typeface="Monotype Corsiva" pitchFamily="66" charset="0"/>
                <a:cs typeface="Times New Roman" pitchFamily="18" charset="0"/>
              </a:rPr>
              <a:t>»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dirty="0">
                <a:latin typeface="Monotype Corsiva" pitchFamily="66" charset="0"/>
                <a:cs typeface="Times New Roman" pitchFamily="18" charset="0"/>
              </a:rPr>
            </a:br>
            <a:r>
              <a:rPr lang="ru-RU" sz="4000" dirty="0">
                <a:latin typeface="Monotype Corsiva" pitchFamily="66" charset="0"/>
                <a:cs typeface="Times New Roman" pitchFamily="18" charset="0"/>
              </a:rPr>
              <a:t>Его нашли на рыболовецком участке двоюродного брата дедушки Куприяна Киселева. Дом завалился и при разборе его на дрова</a:t>
            </a:r>
            <a:r>
              <a:rPr lang="en-US" sz="4000" dirty="0">
                <a:latin typeface="Monotype Corsiva" pitchFamily="66" charset="0"/>
                <a:cs typeface="Times New Roman" pitchFamily="18" charset="0"/>
              </a:rPr>
              <a:t>,</a:t>
            </a:r>
            <a:r>
              <a:rPr lang="ru-RU" sz="4000" dirty="0">
                <a:latin typeface="Monotype Corsiva" pitchFamily="66" charset="0"/>
                <a:cs typeface="Times New Roman" pitchFamily="18" charset="0"/>
              </a:rPr>
              <a:t> случайно нашли сундук, </a:t>
            </a:r>
            <a:br>
              <a:rPr lang="ru-RU" sz="4000" dirty="0">
                <a:latin typeface="Monotype Corsiva" pitchFamily="66" charset="0"/>
                <a:cs typeface="Times New Roman" pitchFamily="18" charset="0"/>
              </a:rPr>
            </a:br>
            <a:r>
              <a:rPr lang="ru-RU" sz="4000" dirty="0">
                <a:latin typeface="Monotype Corsiva" pitchFamily="66" charset="0"/>
                <a:cs typeface="Times New Roman" pitchFamily="18" charset="0"/>
              </a:rPr>
              <a:t>в </a:t>
            </a:r>
            <a:r>
              <a:rPr lang="en-US" sz="4000" dirty="0" err="1">
                <a:latin typeface="Monotype Corsiva" pitchFamily="66" charset="0"/>
                <a:cs typeface="Times New Roman" pitchFamily="18" charset="0"/>
              </a:rPr>
              <a:t>котором</a:t>
            </a:r>
            <a:r>
              <a:rPr lang="ru-RU" sz="4000" dirty="0">
                <a:latin typeface="Monotype Corsiva" pitchFamily="66" charset="0"/>
                <a:cs typeface="Times New Roman" pitchFamily="18" charset="0"/>
              </a:rPr>
              <a:t> было много писем .</a:t>
            </a:r>
            <a:br>
              <a:rPr lang="ru-RU" sz="4000" dirty="0">
                <a:latin typeface="Monotype Corsiva" pitchFamily="66" charset="0"/>
                <a:cs typeface="Times New Roman" pitchFamily="18" charset="0"/>
              </a:rPr>
            </a:br>
            <a:r>
              <a:rPr lang="ru-RU" sz="4000" dirty="0">
                <a:latin typeface="Monotype Corsiva" pitchFamily="66" charset="0"/>
                <a:cs typeface="Times New Roman" pitchFamily="18" charset="0"/>
              </a:rPr>
              <a:t> Письма были переданы в музей и администрацию с</a:t>
            </a:r>
            <a:r>
              <a:rPr lang="en-US" sz="4000" dirty="0">
                <a:latin typeface="Monotype Corsiva" pitchFamily="66" charset="0"/>
                <a:cs typeface="Times New Roman" pitchFamily="18" charset="0"/>
              </a:rPr>
              <a:t>.</a:t>
            </a:r>
            <a:r>
              <a:rPr lang="ru-RU" sz="4000" dirty="0">
                <a:latin typeface="Monotype Corsiva" pitchFamily="66" charset="0"/>
                <a:cs typeface="Times New Roman" pitchFamily="18" charset="0"/>
              </a:rPr>
              <a:t>Русского Устья. </a:t>
            </a:r>
            <a:br>
              <a:rPr lang="ru-RU" sz="4000" dirty="0">
                <a:latin typeface="Monotype Corsiva" pitchFamily="66" charset="0"/>
                <a:cs typeface="Times New Roman" pitchFamily="18" charset="0"/>
              </a:rPr>
            </a:br>
            <a:r>
              <a:rPr lang="ru-RU" sz="4000" dirty="0">
                <a:latin typeface="Monotype Corsiva" pitchFamily="66" charset="0"/>
                <a:cs typeface="Times New Roman" pitchFamily="18" charset="0"/>
              </a:rPr>
              <a:t>Вот так </a:t>
            </a:r>
            <a:r>
              <a:rPr lang="en-US" sz="4000" dirty="0" err="1">
                <a:latin typeface="Monotype Corsiva" pitchFamily="66" charset="0"/>
                <a:cs typeface="Times New Roman" pitchFamily="18" charset="0"/>
              </a:rPr>
              <a:t>находка</a:t>
            </a:r>
            <a:r>
              <a:rPr lang="ru-RU" sz="4000" dirty="0">
                <a:latin typeface="Monotype Corsiva" pitchFamily="66" charset="0"/>
                <a:cs typeface="Times New Roman" pitchFamily="18" charset="0"/>
              </a:rPr>
              <a:t> по сей день в семье Киселевых.</a:t>
            </a:r>
            <a:br>
              <a:rPr lang="ru-RU" sz="4000" dirty="0">
                <a:latin typeface="Monotype Corsiva" pitchFamily="66" charset="0"/>
                <a:cs typeface="Times New Roman" pitchFamily="18" charset="0"/>
              </a:rPr>
            </a:br>
            <a:r>
              <a:rPr lang="ru-RU" dirty="0">
                <a:latin typeface="Monotype Corsiva" pitchFamily="66" charset="0"/>
                <a:cs typeface="Times New Roman" pitchFamily="18" charset="0"/>
              </a:rPr>
              <a:t>                   </a:t>
            </a:r>
            <a:br>
              <a:rPr lang="ru-RU" dirty="0">
                <a:latin typeface="Monotype Corsiva" pitchFamily="66" charset="0"/>
                <a:cs typeface="Times New Roman" pitchFamily="18" charset="0"/>
              </a:rPr>
            </a:br>
            <a:r>
              <a:rPr lang="ru-RU" dirty="0">
                <a:latin typeface="Monotype Corsiva" pitchFamily="66" charset="0"/>
                <a:cs typeface="Times New Roman" pitchFamily="18" charset="0"/>
              </a:rPr>
              <a:t>                    </a:t>
            </a:r>
            <a:r>
              <a:rPr lang="ru-RU" sz="4000" dirty="0">
                <a:latin typeface="Monotype Corsiva" pitchFamily="66" charset="0"/>
                <a:cs typeface="Times New Roman" pitchFamily="18" charset="0"/>
              </a:rPr>
              <a:t>Лиза и Леонид Киселевы </a:t>
            </a:r>
            <a:br>
              <a:rPr lang="ru-RU" sz="4000" dirty="0">
                <a:latin typeface="Monotype Corsiva" pitchFamily="66" charset="0"/>
                <a:cs typeface="Times New Roman" pitchFamily="18" charset="0"/>
              </a:rPr>
            </a:br>
            <a:endParaRPr lang="ru-RU" sz="40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097B0631-7902-3946-854A-EE4B371F63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8" t="3020" r="2831" b="6587"/>
          <a:stretch/>
        </p:blipFill>
        <p:spPr>
          <a:xfrm>
            <a:off x="411479" y="1131569"/>
            <a:ext cx="4377691" cy="4217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2B74642-6BF3-BC4C-92C2-E4FFDBE24E90}"/>
              </a:ext>
            </a:extLst>
          </p:cNvPr>
          <p:cNvSpPr txBox="1"/>
          <p:nvPr/>
        </p:nvSpPr>
        <p:spPr>
          <a:xfrm rot="10800000" flipV="1">
            <a:off x="255236" y="5874730"/>
            <a:ext cx="42837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84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13241AE-3C3B-0C4A-B949-4D312CA37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223" y="381000"/>
            <a:ext cx="11012513" cy="123680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3200" b="1" dirty="0"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</a:rPr>
              <a:t>«</a:t>
            </a:r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Деревянная шкатулка</a:t>
            </a:r>
            <a:r>
              <a:rPr lang="ru-RU" sz="3200" b="1" dirty="0">
                <a:latin typeface="Monotype Corsiva" pitchFamily="66" charset="0"/>
                <a:cs typeface="Times New Roman" pitchFamily="18" charset="0"/>
              </a:rPr>
              <a:t>»</a:t>
            </a:r>
            <a:br>
              <a:rPr lang="ru-RU" sz="3200" b="1" dirty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Подарена Изольдой Афанасьевной, бабушкой Артемия Иванова и </a:t>
            </a:r>
            <a:r>
              <a:rPr lang="en-US" sz="3200" dirty="0" err="1">
                <a:latin typeface="Monotype Corsiva" pitchFamily="66" charset="0"/>
                <a:cs typeface="Times New Roman" pitchFamily="18" charset="0"/>
              </a:rPr>
              <a:t>Зарины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Шкулевой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прапрабабушке в 1987г. на День рождения.</a:t>
            </a:r>
          </a:p>
        </p:txBody>
      </p:sp>
      <p:pic>
        <p:nvPicPr>
          <p:cNvPr id="7" name="Рисунок 7">
            <a:extLst>
              <a:ext uri="{FF2B5EF4-FFF2-40B4-BE49-F238E27FC236}">
                <a16:creationId xmlns="" xmlns:a16="http://schemas.microsoft.com/office/drawing/2014/main" id="{EBBCEE0A-AB7A-3742-92AD-86E38F893B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01" r="2760" b="3247"/>
          <a:stretch/>
        </p:blipFill>
        <p:spPr>
          <a:xfrm>
            <a:off x="7239001" y="2209800"/>
            <a:ext cx="3985260" cy="4379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8">
            <a:extLst>
              <a:ext uri="{FF2B5EF4-FFF2-40B4-BE49-F238E27FC236}">
                <a16:creationId xmlns="" xmlns:a16="http://schemas.microsoft.com/office/drawing/2014/main" id="{A7F1969C-8436-9547-9272-440676BC54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" t="8527" r="1302" b="7365"/>
          <a:stretch/>
        </p:blipFill>
        <p:spPr>
          <a:xfrm>
            <a:off x="1102995" y="2583180"/>
            <a:ext cx="5497830" cy="3683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671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F7730F-DEA1-9944-BA06-102A4AF51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47677"/>
            <a:ext cx="6705600" cy="6205523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Monotype Corsiva" pitchFamily="66" charset="0"/>
                <a:cs typeface="Times New Roman" pitchFamily="18" charset="0"/>
              </a:rPr>
              <a:t>Дорожная, походная икона  Николая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3200" b="1" dirty="0">
                <a:latin typeface="Monotype Corsiva" pitchFamily="66" charset="0"/>
                <a:cs typeface="Times New Roman" pitchFamily="18" charset="0"/>
              </a:rPr>
              <a:t>Чудотворца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принадлежавшая Гавриилу Ивановичу 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Едукину</a:t>
            </a:r>
            <a:r>
              <a:rPr lang="en-US" sz="3200" dirty="0">
                <a:latin typeface="Monotype Corsiva" pitchFamily="66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Monotype Corsiva" pitchFamily="66" charset="0"/>
                <a:cs typeface="Times New Roman" pitchFamily="18" charset="0"/>
              </a:rPr>
              <a:t>от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цу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Евдокии Гавриловны 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Котовщиковой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(прабабушки Тимофея). Была изготовлена приблизительно в </a:t>
            </a:r>
            <a:r>
              <a:rPr lang="en-US" sz="3200" dirty="0">
                <a:latin typeface="Monotype Corsiva" pitchFamily="66" charset="0"/>
                <a:cs typeface="Times New Roman" pitchFamily="18" charset="0"/>
              </a:rPr>
              <a:t>с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ередине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en-AU" sz="3200" dirty="0">
                <a:latin typeface="Monotype Corsiva" pitchFamily="66" charset="0"/>
                <a:cs typeface="Times New Roman" pitchFamily="18" charset="0"/>
              </a:rPr>
              <a:t>XVIII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века. Перешла по наследству дочери в 1942г.,затем передана матерью  сыну Б. Д. 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Котовщикову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.</a:t>
            </a:r>
            <a:br>
              <a:rPr lang="ru-RU" sz="3200" dirty="0">
                <a:latin typeface="Monotype Corsiva" pitchFamily="66" charset="0"/>
                <a:cs typeface="Times New Roman" pitchFamily="18" charset="0"/>
              </a:rPr>
            </a:br>
            <a:r>
              <a:rPr lang="en-US" sz="3200" dirty="0">
                <a:latin typeface="Monotype Corsiva" pitchFamily="66" charset="0"/>
                <a:cs typeface="Times New Roman" pitchFamily="18" charset="0"/>
              </a:rPr>
              <a:t>С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1991г.</a:t>
            </a:r>
            <a:r>
              <a:rPr lang="en-US" sz="3200" dirty="0">
                <a:latin typeface="Monotype Corsiva" pitchFamily="66" charset="0"/>
                <a:cs typeface="Times New Roman" pitchFamily="18" charset="0"/>
              </a:rPr>
              <a:t>я</a:t>
            </a:r>
            <a:r>
              <a:rPr lang="ru-RU" sz="3200" dirty="0" err="1">
                <a:latin typeface="Monotype Corsiva" pitchFamily="66" charset="0"/>
                <a:cs typeface="Times New Roman" pitchFamily="18" charset="0"/>
              </a:rPr>
              <a:t>вляется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 семейной реликвией </a:t>
            </a:r>
            <a:r>
              <a:rPr lang="en-US" sz="3200" dirty="0">
                <a:latin typeface="Monotype Corsiva" pitchFamily="66" charset="0"/>
                <a:cs typeface="Times New Roman" pitchFamily="18" charset="0"/>
              </a:rPr>
              <a:t>-</a:t>
            </a:r>
            <a:r>
              <a:rPr lang="ru-RU" sz="3200" dirty="0">
                <a:latin typeface="Monotype Corsiva" pitchFamily="66" charset="0"/>
                <a:cs typeface="Times New Roman" pitchFamily="18" charset="0"/>
              </a:rPr>
              <a:t>памятным предметом 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о предках семьи </a:t>
            </a:r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Лебедева Тимофея.</a:t>
            </a:r>
            <a:r>
              <a:rPr lang="ru-RU" sz="3600" dirty="0">
                <a:latin typeface="Monotype Corsiva" pitchFamily="66" charset="0"/>
                <a:cs typeface="Times New Roman" pitchFamily="18" charset="0"/>
              </a:rPr>
              <a:t> 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1166F597-518F-CA4D-9B77-886EC5B602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" t="3970" r="-258" b="5858"/>
          <a:stretch/>
        </p:blipFill>
        <p:spPr>
          <a:xfrm>
            <a:off x="7010400" y="708660"/>
            <a:ext cx="4677393" cy="5623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657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чнош4\Desktop\Семейная реликвия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744A6CC-6BF1-E54D-B521-30C76D4F2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49" y="2895600"/>
            <a:ext cx="7315201" cy="2495303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latin typeface="Monotype Corsiva" pitchFamily="66" charset="0"/>
                <a:cs typeface="Times New Roman" pitchFamily="18" charset="0"/>
              </a:rPr>
              <a:t>Подкова </a:t>
            </a:r>
            <a:r>
              <a:rPr lang="ru-RU" sz="4900" dirty="0">
                <a:latin typeface="Monotype Corsiva" pitchFamily="66" charset="0"/>
                <a:cs typeface="Times New Roman" pitchFamily="18" charset="0"/>
              </a:rPr>
              <a:t>- реликвия семьи Вовы Артамонова. Найдена в 2016 году при постройке дома бурильщиком на глубине 2 м. </a:t>
            </a:r>
            <a:br>
              <a:rPr lang="ru-RU" sz="4900" dirty="0">
                <a:latin typeface="Monotype Corsiva" pitchFamily="66" charset="0"/>
                <a:cs typeface="Times New Roman" pitchFamily="18" charset="0"/>
              </a:rPr>
            </a:br>
            <a:r>
              <a:rPr lang="ru-RU" sz="4900" dirty="0">
                <a:latin typeface="Monotype Corsiva" pitchFamily="66" charset="0"/>
                <a:cs typeface="Times New Roman" pitchFamily="18" charset="0"/>
              </a:rPr>
              <a:t>По словам местных старожилов, на этом месте находилась кузница</a:t>
            </a:r>
            <a:r>
              <a:rPr lang="en-US" sz="4900" dirty="0">
                <a:latin typeface="Monotype Corsiva" pitchFamily="66" charset="0"/>
                <a:cs typeface="Times New Roman" pitchFamily="18" charset="0"/>
              </a:rPr>
              <a:t>.</a:t>
            </a:r>
            <a:br>
              <a:rPr lang="en-US" sz="4900" dirty="0">
                <a:latin typeface="Monotype Corsiva" pitchFamily="66" charset="0"/>
                <a:cs typeface="Times New Roman" pitchFamily="18" charset="0"/>
              </a:rPr>
            </a:b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                                 </a:t>
            </a:r>
            <a:br>
              <a:rPr lang="en-US" b="1" dirty="0"/>
            </a:br>
            <a:r>
              <a:rPr lang="en-US" b="1" dirty="0"/>
              <a:t>                                  </a:t>
            </a:r>
            <a:endParaRPr lang="ru-RU" b="1" dirty="0"/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B3020C8E-D2E7-A842-83D5-0EE1EC6F58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4" r="29249" b="7356"/>
          <a:stretch/>
        </p:blipFill>
        <p:spPr>
          <a:xfrm>
            <a:off x="7696200" y="585445"/>
            <a:ext cx="3657600" cy="5687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3804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518</Words>
  <Application>Microsoft Office PowerPoint</Application>
  <PresentationFormat>Произвольный</PresentationFormat>
  <Paragraphs>39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    МБОУ «Чокурдахская СОШ им. А.Г.Чикачева»</vt:lpstr>
      <vt:lpstr>Презентация PowerPoint</vt:lpstr>
      <vt:lpstr>«Ашитный мешок (игольница)» Достался бабушке - Евдокие Серафимовне от старшей тетки после ее кончины в 1990 году . Она им пользуется до сегодняшних дней, и возит с собой из села Русское Устье до поселка Чокурдах, хотя тут тоже есть иголки.                   Елизавета Киселева </vt:lpstr>
      <vt:lpstr>«Сумочка для иголок и ниток» Сшита из кусков шкуры оленя и нерпы, принадлежала прапрабабушке Славы Демина.</vt:lpstr>
      <vt:lpstr>«Мешочек с огнивом» - семейная реликвия Вовы Артамонова. Достался этот мешочек его бабушке Оксане Ивановне Ефимовой от ее бабушки Матрены Яковлевны Портнягиной  1911г.р. С помощью огнива разводили огонь, ударяя о камешки железным наконечником -появлялась искра.</vt:lpstr>
      <vt:lpstr>«Сундук» Его нашли на рыболовецком участке двоюродного брата дедушки Куприяна Киселева. Дом завалился и при разборе его на дрова, случайно нашли сундук,  в котором было много писем .  Письма были переданы в музей и администрацию с.Русского Устья.  Вот так находка по сей день в семье Киселевых.                                         Лиза и Леонид Киселевы  </vt:lpstr>
      <vt:lpstr> «Деревянная шкатулка» Подарена Изольдой Афанасьевной, бабушкой Артемия Иванова и Зарины Шкулевой прапрабабушке в 1987г. на День рождения.</vt:lpstr>
      <vt:lpstr>Дорожная, походная икона  Николая Чудотворца принадлежавшая Гавриилу Ивановичу Едукину, отцу Евдокии Гавриловны Котовщиковой (прабабушки Тимофея). Была изготовлена приблизительно в середине XVIIIвека. Перешла по наследству дочери в 1942г.,затем передана матерью  сыну Б. Д. Котовщикову. С 1991г.является семейной реликвией -памятным предметом о предках семьи Лебедева Тимофея. </vt:lpstr>
      <vt:lpstr>Подкова - реликвия семьи Вовы Артамонова. Найдена в 2016 году при постройке дома бурильщиком на глубине 2 м.  По словам местных старожилов, на этом месте находилась кузница.                                                                       </vt:lpstr>
      <vt:lpstr>«Серебряный нательный крест» 6,5см*5см. В нашей семье он хранится как реликвия. Хранит его моя бабушка Мария Петровна Черемкина . А ей он достался от отца, участника Великой Отечественной войны. По словам отца бабушки (моего прадедушки), крест этот  ручной работы XIX века.                             Прокопьева Кюннэй</vt:lpstr>
      <vt:lpstr>«Есть у мамы моей золотое кольцо, которое ей передала ее мама при жизни, ее звали Мария, поэтому ее перстень с рубином перешел согласно нашим традициям мне. В этом кольце частичка любви бабушки Марии, которая будет со мною всегда», — Черемкина Мария    </vt:lpstr>
      <vt:lpstr>Советский энциклопедический словарь  прабабушки Алины и Алисы Стручковых </vt:lpstr>
      <vt:lpstr>«Книга «Русские пословицы и поговорки» , выбранные из сборников XVIII-XX веков, в том числе из знаменитого сборника В.И.Даля «Пословицы русского народа» (1863-1864). «Эту книжку моя бабушка купила, когда училась в педучилище. Ею во время учёбы в школе пользовались мой папа и его сестры. Год выпуска 1988, тираж 1955000, 431 страница. Теперь эта семейная реликвия принадлежит нам», — Генрих и Андрей Трайзе   </vt:lpstr>
      <vt:lpstr>«Игольница и наперстница» прабабушки Илоны Поповой - Марии Афанасьевны Слепцовой.  Конец XIX-начало XXвека.</vt:lpstr>
      <vt:lpstr>«КОЧАЙ» Семейная реликвия семьи Генриха и Андрея Трайзе. Этот инструмент ручной работы передаётся из поколения в поколение по линии отца.Он предназначен для выделки камусов.  На эвенском языке «кочай» означает «скребок».  «Им пользовалась прапрабабушка Евдокия Гаврильевна. Как рассказывает бабушка, этот инструмент появился в нашей семье где-то в 1983 году. Прапрабабушка очень дорожила и пользовалась только им. Когда ее не стало, реликвия перешла к прабабушке Акулине Петровне, а сейчас по наследству он у нашей бабушки Галины Генриховны. Этим кочаем выделано много камусов для унтов. Инструмент сделан из дерева, по середине  выемка, где вставлен круглый диск  из железа или камня», — Генрих и Андрей Трайзе. </vt:lpstr>
      <vt:lpstr>  «Деревянная игла» семейная реликвия семьи Миланы Ровкиной. Эта игла предназначена для изготовления и починки рыболовецких сетей и неводов.  «Ею мой прадедушка Иннокентий Алексеевич Киселев насаживал рыболовные сети капроновой ниткой, чтобы готовые отремонтированные сети могли ставить летом и зимой для ловли рыб.  Такой деревянной иглой пользовался не только мой прадедушка, но и мой дедушка,  а теперь пользуются мои папа и дядя. Я уверена, что эта деревянная игла в нашей семье будет передаваться из поколения в поколение», — Милана Ровкина.                                               </vt:lpstr>
      <vt:lpstr> «Старинные монеты и купюры»  Семейная реликвия, которая передается из поколения в поколение  в семье Любы Мололовой . </vt:lpstr>
      <vt:lpstr>«Награды и удостоверения» принадлежали прабабушке Елизаветы и Алексея Пшенник</vt:lpstr>
      <vt:lpstr>«Медали и удостоверения» Принадлежали прабабушке  Марии Николаевне Варламовой и прадедушке Ивану Гавриловичу Варламову   Максим и Милана Голиковы </vt:lpstr>
      <vt:lpstr>     «За свой вклад во имя победы над фашизмом мой прапрадед был награжден медалью «За доблестный труд  в Великой Отечественной Войне1941-1945гг», имеет 2 медали участника военного фронта 1941-1945гг. За  многолетний  самоотверженный труд  отмечен следующими наградами: медаль за доблестный труд 100 летия со дня рождения В.И. Ленина, медалью ветерана труда». Все эти награды хранятся в нашей семье как  семейная реликвия», —     Эвелина Киселева   </vt:lpstr>
      <vt:lpstr>«Чашка и блюдце» «Нашей семейной реликвии уже чуть больше 100 лет. Этот набор изготовлен в 1911 году на фабрике М.С. Кузнецова. Он передается от бабушки к внучке. Моей маме, Виктории Артамоновой, он достался от ее бабушки  Екатерины Петровны Шкулевой», — Вова Артамонов.</vt:lpstr>
      <vt:lpstr>«Эти ретро предметы моей прабабушки Елены Михайловны Стрюковой, которые бережно хранит моя бабушка Антонина Николаевна Шульговатая. Хотя они со временем потеряли свой первоначальный вид, моя бабушка их отреставрировала и подарила им вторую жизнь»,  —  Диана Петрова                                                       </vt:lpstr>
      <vt:lpstr> «Старинный фотоаппарат»  принадлежал прадедушке  Дианы и Сергея Стрюковых</vt:lpstr>
      <vt:lpstr>«Эти ретро предметы моей прабабушки Елены Михайловны Стрюковой, которые бережно хранит моя бабушка Антонина Николаевна Шульговатая. Хотя они со временем потеряли свой первоначальный вид, моя бабушка их отреставрировала и подарила им вторую жизнь» , — Петров Кирилл</vt:lpstr>
      <vt:lpstr>Семейные реликвии Садовникова Айхала</vt:lpstr>
      <vt:lpstr>Семейные реликвии Садовниковой Аяааны</vt:lpstr>
      <vt:lpstr>Ковер и одежда  эвенского народа, сшитые руками в традиционном стиле из оленьей кожи (ровдуги) и меха.  Все эти изделия очень ценны и много лет передаются из поколения в поколение в семье Гаврильева Богдана.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“ Чокурдахская начальная общеобразовательная школа “</dc:title>
  <dc:creator>inv2019@mail.ru</dc:creator>
  <cp:lastModifiedBy>чнош4</cp:lastModifiedBy>
  <cp:revision>62</cp:revision>
  <dcterms:created xsi:type="dcterms:W3CDTF">2020-11-26T04:40:10Z</dcterms:created>
  <dcterms:modified xsi:type="dcterms:W3CDTF">2025-02-28T00:28:06Z</dcterms:modified>
</cp:coreProperties>
</file>