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3" r:id="rId5"/>
    <p:sldId id="264" r:id="rId6"/>
    <p:sldId id="266" r:id="rId7"/>
    <p:sldId id="267" r:id="rId8"/>
    <p:sldId id="268" r:id="rId9"/>
    <p:sldId id="269" r:id="rId10"/>
    <p:sldId id="270" r:id="rId11"/>
    <p:sldId id="272" r:id="rId12"/>
    <p:sldId id="271" r:id="rId13"/>
    <p:sldId id="273" r:id="rId14"/>
    <p:sldId id="274" r:id="rId15"/>
    <p:sldId id="256" r:id="rId16"/>
    <p:sldId id="276" r:id="rId17"/>
    <p:sldId id="277" r:id="rId18"/>
    <p:sldId id="257" r:id="rId19"/>
    <p:sldId id="278" r:id="rId20"/>
    <p:sldId id="279" r:id="rId21"/>
    <p:sldId id="280" r:id="rId22"/>
    <p:sldId id="28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BF65-8DA0-4545-86F2-30BF45675023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98806-C8E1-4F4A-8E7B-F6DF0CD5A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BF65-8DA0-4545-86F2-30BF45675023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98806-C8E1-4F4A-8E7B-F6DF0CD5A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BF65-8DA0-4545-86F2-30BF45675023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98806-C8E1-4F4A-8E7B-F6DF0CD5A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BF65-8DA0-4545-86F2-30BF45675023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98806-C8E1-4F4A-8E7B-F6DF0CD5A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BF65-8DA0-4545-86F2-30BF45675023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98806-C8E1-4F4A-8E7B-F6DF0CD5A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BF65-8DA0-4545-86F2-30BF45675023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98806-C8E1-4F4A-8E7B-F6DF0CD5A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BF65-8DA0-4545-86F2-30BF45675023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98806-C8E1-4F4A-8E7B-F6DF0CD5A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BF65-8DA0-4545-86F2-30BF45675023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98806-C8E1-4F4A-8E7B-F6DF0CD5A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BF65-8DA0-4545-86F2-30BF45675023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98806-C8E1-4F4A-8E7B-F6DF0CD5A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BF65-8DA0-4545-86F2-30BF45675023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98806-C8E1-4F4A-8E7B-F6DF0CD5A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BF65-8DA0-4545-86F2-30BF45675023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98806-C8E1-4F4A-8E7B-F6DF0CD5A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5BF65-8DA0-4545-86F2-30BF45675023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98806-C8E1-4F4A-8E7B-F6DF0CD5A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C%D0%BE%D1%81%D0%BA%D0%B2%D0%B0" TargetMode="External"/><Relationship Id="rId3" Type="http://schemas.openxmlformats.org/officeDocument/2006/relationships/hyperlink" Target="https://ru.wikipedia.org/wiki/%D0%92%D0%B0%D1%81%D0%BD%D0%B5%D1%86%D0%BE%D0%B2,_%D0%92%D0%B8%D0%BA%D1%82%D0%BE%D1%80_%D0%9C%D0%B8%D1%85%D0%B0%D0%B9%D0%BB%D0%BE%D0%B2%D0%B8%D1%87" TargetMode="External"/><Relationship Id="rId7" Type="http://schemas.openxmlformats.org/officeDocument/2006/relationships/hyperlink" Target="https://ru.wikipedia.org/wiki/%D0%93%D0%BE%D1%81%D1%83%D0%B4%D0%B0%D1%80%D1%81%D1%82%D0%B2%D0%B5%D0%BD%D0%BD%D0%B0%D1%8F_%D0%A2%D1%80%D0%B5%D1%82%D1%8C%D1%8F%D0%BA%D0%BE%D0%B2%D1%81%D0%BA%D0%B0%D1%8F_%D0%B3%D0%B0%D0%BB%D0%B5%D1%80%D0%B5%D1%8F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C%D0%B0%D1%81%D0%BB%D1%8F%D0%BD%D0%B0%D1%8F_%D0%B6%D0%B8%D0%B2%D0%BE%D0%BF%D0%B8%D1%81%D1%8C" TargetMode="External"/><Relationship Id="rId5" Type="http://schemas.openxmlformats.org/officeDocument/2006/relationships/hyperlink" Target="https://ru.wikipedia.org/wiki/1898" TargetMode="External"/><Relationship Id="rId4" Type="http://schemas.openxmlformats.org/officeDocument/2006/relationships/hyperlink" Target="https://ru.wikipedia.org/wiki/1881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vuzopedia.ru/vuz/2933/programs/bakispec/2605" TargetMode="External"/><Relationship Id="rId7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uzopedia.ru/vuz/2933/napr/258" TargetMode="External"/><Relationship Id="rId5" Type="http://schemas.openxmlformats.org/officeDocument/2006/relationships/hyperlink" Target="https://vuzopedia.ru/vuz/2933/programs/bakispec/2606" TargetMode="External"/><Relationship Id="rId4" Type="http://schemas.openxmlformats.org/officeDocument/2006/relationships/hyperlink" Target="https://vuzopedia.ru/vuz/2933/napr/260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almamater13.ru/800/600/https/ds05.infourok.ru/uploads/ex/05e6/0015280d-ac62acb3/hello_html_m33b4704a.jpg"/>
          <p:cNvPicPr>
            <a:picLocks noChangeAspect="1" noChangeArrowheads="1"/>
          </p:cNvPicPr>
          <p:nvPr/>
        </p:nvPicPr>
        <p:blipFill>
          <a:blip r:embed="rId2" cstate="print"/>
          <a:srcRect l="5452" t="2477" r="7074" b="4222"/>
          <a:stretch>
            <a:fillRect/>
          </a:stretch>
        </p:blipFill>
        <p:spPr bwMode="auto">
          <a:xfrm>
            <a:off x="7426183" y="116632"/>
            <a:ext cx="1717817" cy="2619672"/>
          </a:xfrm>
          <a:prstGeom prst="rect">
            <a:avLst/>
          </a:prstGeom>
          <a:noFill/>
        </p:spPr>
      </p:pic>
      <p:pic>
        <p:nvPicPr>
          <p:cNvPr id="16388" name="Picture 4" descr="https://almamater13.ru/800/600/https/lit-yaz.ru/pars_docs/refs/100/99016/99016_html_639b49be.png"/>
          <p:cNvPicPr>
            <a:picLocks noChangeAspect="1" noChangeArrowheads="1"/>
          </p:cNvPicPr>
          <p:nvPr/>
        </p:nvPicPr>
        <p:blipFill>
          <a:blip r:embed="rId3" cstate="print"/>
          <a:srcRect l="6707" t="2381" r="6100" b="2381"/>
          <a:stretch>
            <a:fillRect/>
          </a:stretch>
        </p:blipFill>
        <p:spPr bwMode="auto">
          <a:xfrm>
            <a:off x="0" y="0"/>
            <a:ext cx="1872208" cy="2880320"/>
          </a:xfrm>
          <a:prstGeom prst="rect">
            <a:avLst/>
          </a:prstGeom>
          <a:noFill/>
        </p:spPr>
      </p:pic>
      <p:pic>
        <p:nvPicPr>
          <p:cNvPr id="16390" name="Picture 6" descr="Военные профессии моря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310336"/>
            <a:ext cx="1721395" cy="2547664"/>
          </a:xfrm>
          <a:prstGeom prst="rect">
            <a:avLst/>
          </a:prstGeom>
          <a:noFill/>
        </p:spPr>
      </p:pic>
      <p:pic>
        <p:nvPicPr>
          <p:cNvPr id="16392" name="Picture 8" descr="Пограничник картинка для детей"/>
          <p:cNvPicPr>
            <a:picLocks noChangeAspect="1" noChangeArrowheads="1"/>
          </p:cNvPicPr>
          <p:nvPr/>
        </p:nvPicPr>
        <p:blipFill>
          <a:blip r:embed="rId5" cstate="print"/>
          <a:srcRect l="26208" t="12085" r="27425" b="3319"/>
          <a:stretch>
            <a:fillRect/>
          </a:stretch>
        </p:blipFill>
        <p:spPr bwMode="auto">
          <a:xfrm>
            <a:off x="7164288" y="4293889"/>
            <a:ext cx="1872208" cy="2564111"/>
          </a:xfrm>
          <a:prstGeom prst="rect">
            <a:avLst/>
          </a:prstGeom>
          <a:noFill/>
        </p:spPr>
      </p:pic>
      <p:pic>
        <p:nvPicPr>
          <p:cNvPr id="16394" name="Picture 10" descr="Военные для дошкольников"/>
          <p:cNvPicPr>
            <a:picLocks noChangeAspect="1" noChangeArrowheads="1"/>
          </p:cNvPicPr>
          <p:nvPr/>
        </p:nvPicPr>
        <p:blipFill>
          <a:blip r:embed="rId6" cstate="print"/>
          <a:srcRect l="5861"/>
          <a:stretch>
            <a:fillRect/>
          </a:stretch>
        </p:blipFill>
        <p:spPr bwMode="auto">
          <a:xfrm>
            <a:off x="2555776" y="4382344"/>
            <a:ext cx="1615241" cy="2475656"/>
          </a:xfrm>
          <a:prstGeom prst="rect">
            <a:avLst/>
          </a:prstGeom>
          <a:noFill/>
        </p:spPr>
      </p:pic>
      <p:pic>
        <p:nvPicPr>
          <p:cNvPr id="16396" name="Picture 12" descr="Военные для дошкольников"/>
          <p:cNvPicPr>
            <a:picLocks noChangeAspect="1" noChangeArrowheads="1"/>
          </p:cNvPicPr>
          <p:nvPr/>
        </p:nvPicPr>
        <p:blipFill>
          <a:blip r:embed="rId7" cstate="print"/>
          <a:srcRect l="6872" t="4000" r="31280" b="8000"/>
          <a:stretch>
            <a:fillRect/>
          </a:stretch>
        </p:blipFill>
        <p:spPr bwMode="auto">
          <a:xfrm>
            <a:off x="5148064" y="0"/>
            <a:ext cx="1474966" cy="2403648"/>
          </a:xfrm>
          <a:prstGeom prst="rect">
            <a:avLst/>
          </a:prstGeom>
          <a:noFill/>
        </p:spPr>
      </p:pic>
      <p:pic>
        <p:nvPicPr>
          <p:cNvPr id="10" name="Рисунок 9" descr="https://flomaster.club/uploads/posts/2022-07/1658347614_18-flomaster-club-p-risunok-voennie-professii-krasivo-19.jpg"/>
          <p:cNvPicPr/>
          <p:nvPr/>
        </p:nvPicPr>
        <p:blipFill>
          <a:blip r:embed="rId8" cstate="print"/>
          <a:srcRect l="77452" t="50115" r="1580" b="4535"/>
          <a:stretch>
            <a:fillRect/>
          </a:stretch>
        </p:blipFill>
        <p:spPr bwMode="auto">
          <a:xfrm>
            <a:off x="4932040" y="4324119"/>
            <a:ext cx="1754666" cy="2533881"/>
          </a:xfrm>
          <a:prstGeom prst="rect">
            <a:avLst/>
          </a:prstGeom>
          <a:noFill/>
        </p:spPr>
      </p:pic>
      <p:pic>
        <p:nvPicPr>
          <p:cNvPr id="12" name="Рисунок 11" descr="https://flomaster.club/uploads/posts/2022-07/1658347614_18-flomaster-club-p-risunok-voennie-professii-krasivo-19.jpg"/>
          <p:cNvPicPr/>
          <p:nvPr/>
        </p:nvPicPr>
        <p:blipFill>
          <a:blip r:embed="rId8" cstate="print"/>
          <a:srcRect l="29224" t="50904" r="50703" b="5521"/>
          <a:stretch>
            <a:fillRect/>
          </a:stretch>
        </p:blipFill>
        <p:spPr bwMode="auto">
          <a:xfrm>
            <a:off x="2483768" y="0"/>
            <a:ext cx="1693231" cy="243472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339752" y="2204864"/>
            <a:ext cx="44644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Любой профессии военной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Учиться надо непременно.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Чтоб быть опорой для страны,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Чтоб в мире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не было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войны!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21014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Назовите великих русских полководцев, флотоводцев?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21014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8. Что может рассказать форма военнослужащего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ина богатыр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60648"/>
            <a:ext cx="7542212" cy="535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55576" y="5733256"/>
            <a:ext cx="75608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  <a:hlinkClick r:id="rId3" tooltip="Васнецов, Виктор Михайлович"/>
              </a:rPr>
              <a:t>Виктор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  <a:hlinkClick r:id="rId3" tooltip="Васнецов, Виктор Михайлович"/>
              </a:rPr>
              <a:t>Васнецов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Богатыри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tooltip="1881"/>
              </a:rPr>
              <a:t>1881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 tooltip="1898"/>
              </a:rPr>
              <a:t>1898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Холст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6" tooltip="Масляная живопись"/>
              </a:rPr>
              <a:t>масло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 295,3 × 446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см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7" tooltip="Государственная Третьяковская галерея"/>
              </a:rPr>
              <a:t>Государственная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7" tooltip="Государственная Третьяковская галерея"/>
              </a:rPr>
              <a:t>Третьяковская галерея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8" tooltip="Москва"/>
              </a:rPr>
              <a:t>Москва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Какие военные профессии наиболее актуальны?</a:t>
            </a:r>
          </a:p>
          <a:p>
            <a:pPr algn="ctr">
              <a:buNone/>
            </a:pP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Военные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вузы?</a:t>
            </a:r>
          </a:p>
          <a:p>
            <a:pPr algn="ctr">
              <a:buNone/>
            </a:pP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Какие экзамены сдавать?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Квадрокоптер для ребенка: какой выбрать и на что обратить внима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влада\Desktop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4869393" cy="3240360"/>
          </a:xfrm>
          <a:prstGeom prst="rect">
            <a:avLst/>
          </a:prstGeom>
          <a:noFill/>
        </p:spPr>
      </p:pic>
      <p:pic>
        <p:nvPicPr>
          <p:cNvPr id="1028" name="Picture 4" descr="C:\Users\влада\Desktop\Без назван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7272" y="2564904"/>
            <a:ext cx="5191257" cy="3888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8132440" cy="1470025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Профессиональные обязанности оператора беспилотных летательных аппаратов (БПЛА)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700808"/>
            <a:ext cx="8712968" cy="5040560"/>
          </a:xfrm>
        </p:spPr>
        <p:txBody>
          <a:bodyPr>
            <a:noAutofit/>
          </a:bodyPr>
          <a:lstStyle/>
          <a:p>
            <a:pPr lvl="0"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Подготовку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летательного аппарата и контрольно-управляющего комплекса к полету; 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Установку необходимого комплекта навесного оборудования на летательный аппарат; 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Составление и ввод алгоритмов действия, полетного задания и вспомогательного программного управления; 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Заправку двигательной установки топливом или обеспечение заряда аккумуляторных батарей; 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полетом БПЛА на всех участках маршрута, дистанционное воздействие на органы управления и исполнительные механизмы БПЛА; 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Выявление неисправностей и дефектов оборудования; 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Ведение служебной документации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Военно-воздушная академия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им.проф.Н.Е.Жуковского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и Ю.А.Гагарина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s://vuzopedia.ru/storage/app/uploads/public/aa8/1ec/404/thumb__99_99_0_0_aut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6632"/>
            <a:ext cx="771525" cy="9429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3380125"/>
            <a:ext cx="9144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Техническая эксплуатация беспилотных летательных аппаратов и двигателей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  <a:hlinkClick r:id="rId4"/>
              </a:rPr>
              <a:t>|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  <a:hlinkClick r:id="rId4"/>
              </a:rPr>
              <a:t>Техническая эксплуатация и восстановление боевых летательных аппаратов и двигателей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     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ЕГЭ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 математика, русский, физика, вступительные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(общая физическая подготовка)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5"/>
              </a:rPr>
              <a:t>Техническая эксплуатация радиоэлектронного оборудования комплексов с беспилотными летательными аппаратами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  <a:hlinkClick r:id="rId6"/>
              </a:rPr>
              <a:t>25.05.03 | Техническая эксплуатация транспортного радиооборудования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     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ЕГЭ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 математика, русский, физика,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вступительные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(общая физическая подготовка)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9" name="Picture 3" descr="C:\Users\влада\Desktop\H4ZQaEZ1w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584" y="1484784"/>
            <a:ext cx="7315200" cy="1943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016" y="-99392"/>
            <a:ext cx="8856984" cy="1143000"/>
          </a:xfrm>
        </p:spPr>
        <p:txBody>
          <a:bodyPr>
            <a:normAutofit fontScale="90000"/>
          </a:bodyPr>
          <a:lstStyle/>
          <a:p>
            <a:pPr font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Рязанское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вардейское высшее воздушно-десантное ордена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уворова дважды краснознаменное командное училище имени генерала армии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В.Ф.Маргелова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2276872"/>
            <a:ext cx="4572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реднее профессиональное образование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Эксплуатация беспилотных авиационных систем», квалификация: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- «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Оператор беспилотных летательных аппаратов».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- «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Эксплуатация и ремонт планера и двигательных установок летательных аппаратов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 l="62972" t="9977" r="28432" b="78977"/>
          <a:stretch>
            <a:fillRect/>
          </a:stretch>
        </p:blipFill>
        <p:spPr bwMode="auto">
          <a:xfrm>
            <a:off x="179512" y="0"/>
            <a:ext cx="93610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 descr="https://ens.mil.ru/images/military/military/photo/rvvdk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276872"/>
            <a:ext cx="4426352" cy="313868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0" y="5380672"/>
            <a:ext cx="44644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Поступление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основании документа о среднем общем образовании, без экзаменов по общеобразовательным предметам по среднему баллу аттестатов (дипломов).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общая физическая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подготовка</a:t>
            </a:r>
            <a:endParaRPr lang="ru-RU" dirty="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rcRect t="11423" b="9820"/>
          <a:stretch>
            <a:fillRect/>
          </a:stretch>
        </p:blipFill>
        <p:spPr bwMode="auto">
          <a:xfrm>
            <a:off x="179512" y="0"/>
            <a:ext cx="88204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7472" t="9745" r="8045" b="18304"/>
          <a:stretch>
            <a:fillRect/>
          </a:stretch>
        </p:blipFill>
        <p:spPr bwMode="auto">
          <a:xfrm>
            <a:off x="395536" y="116632"/>
            <a:ext cx="8208912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8064896" cy="216024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«Есть такая профессия – РОДИНУ </a:t>
            </a:r>
            <a:b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ЗАЩИЩАТЬ» 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645024"/>
            <a:ext cx="6400800" cy="1752600"/>
          </a:xfrm>
        </p:spPr>
        <p:txBody>
          <a:bodyPr/>
          <a:lstStyle/>
          <a:p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«Какую военную профессию выбрать?» </a:t>
            </a:r>
          </a:p>
          <a:p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«Куда идти учиться?»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978" t="29930" r="29261" b="2134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Какие военные профессии наиболее актуальны?</a:t>
            </a:r>
          </a:p>
          <a:p>
            <a:pPr algn="ctr">
              <a:buNone/>
            </a:pP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Военные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вузы?</a:t>
            </a:r>
          </a:p>
          <a:p>
            <a:pPr algn="ctr">
              <a:buNone/>
            </a:pP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Какие экзамены сдавать?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Задачи следующего классного часа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95536" y="1988840"/>
            <a:ext cx="846144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indent="-514350" algn="just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Подобрать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для поступления в военное учебное заведений (СПО, высшие).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AutoNum type="arabicPeriod"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Узнать более подробные требования к поступлению в военный вуз (или СПО) по интересующей специальности.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476672"/>
            <a:ext cx="5698976" cy="134076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 вопрос. Какие ВИДЫ вооруженных сил входят в состав вооруженных сил России?</a:t>
            </a:r>
            <a:endParaRPr lang="ru-RU" sz="32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35" t="12297" r="65722" b="5800"/>
          <a:stretch>
            <a:fillRect/>
          </a:stretch>
        </p:blipFill>
        <p:spPr bwMode="auto">
          <a:xfrm>
            <a:off x="323528" y="2177480"/>
            <a:ext cx="252028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2" cstate="print"/>
          <a:srcRect l="34277" t="12297" r="31858" b="5800"/>
          <a:stretch>
            <a:fillRect/>
          </a:stretch>
        </p:blipFill>
        <p:spPr bwMode="auto">
          <a:xfrm>
            <a:off x="6156176" y="2276872"/>
            <a:ext cx="2442887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 cstate="print"/>
          <a:srcRect l="34774" t="11833" r="32370" b="31071"/>
          <a:stretch>
            <a:fillRect/>
          </a:stretch>
        </p:blipFill>
        <p:spPr bwMode="auto">
          <a:xfrm>
            <a:off x="3347864" y="2204864"/>
            <a:ext cx="237626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/>
          <a:srcRect l="1700" t="18927" r="53638" b="66170"/>
          <a:stretch>
            <a:fillRect/>
          </a:stretch>
        </p:blipFill>
        <p:spPr bwMode="auto">
          <a:xfrm>
            <a:off x="107504" y="188640"/>
            <a:ext cx="298782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188640"/>
            <a:ext cx="4608512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2. Какие рода войск входят в  сухопутные войска РФ?</a:t>
            </a:r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l="31497" t="29988" r="13285" b="17594"/>
          <a:stretch>
            <a:fillRect/>
          </a:stretch>
        </p:blipFill>
        <p:spPr bwMode="auto">
          <a:xfrm>
            <a:off x="1475656" y="1556792"/>
            <a:ext cx="673224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 l="1700" t="18927" r="53638" b="66170"/>
          <a:stretch>
            <a:fillRect/>
          </a:stretch>
        </p:blipFill>
        <p:spPr bwMode="auto">
          <a:xfrm>
            <a:off x="107504" y="188640"/>
            <a:ext cx="298782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/>
          <a:srcRect l="14398" t="33025" r="78819" b="60733"/>
          <a:stretch>
            <a:fillRect/>
          </a:stretch>
        </p:blipFill>
        <p:spPr bwMode="auto">
          <a:xfrm>
            <a:off x="7452320" y="0"/>
            <a:ext cx="169168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rcRect l="1700" t="18927" r="53638" b="66170"/>
          <a:stretch>
            <a:fillRect/>
          </a:stretch>
        </p:blipFill>
        <p:spPr bwMode="auto">
          <a:xfrm>
            <a:off x="107504" y="188640"/>
            <a:ext cx="298782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 l="30877" t="33188" r="63494" b="60835"/>
          <a:stretch>
            <a:fillRect/>
          </a:stretch>
        </p:blipFill>
        <p:spPr bwMode="auto">
          <a:xfrm>
            <a:off x="7703840" y="116632"/>
            <a:ext cx="144016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131840" y="188640"/>
            <a:ext cx="5112568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3. Какие рода войск входят в воздушно-космические силы РФ?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4" cstate="print"/>
          <a:srcRect l="21369" t="35618" r="28799" b="21521"/>
          <a:stretch>
            <a:fillRect/>
          </a:stretch>
        </p:blipFill>
        <p:spPr bwMode="auto">
          <a:xfrm>
            <a:off x="1835696" y="2060848"/>
            <a:ext cx="626469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rcRect l="1700" t="18927" r="53638" b="66170"/>
          <a:stretch>
            <a:fillRect/>
          </a:stretch>
        </p:blipFill>
        <p:spPr bwMode="auto">
          <a:xfrm>
            <a:off x="107504" y="188640"/>
            <a:ext cx="298782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 cstate="print"/>
          <a:srcRect l="46206" t="33308" r="47694" b="60463"/>
          <a:stretch>
            <a:fillRect/>
          </a:stretch>
        </p:blipFill>
        <p:spPr bwMode="auto">
          <a:xfrm>
            <a:off x="7812360" y="116632"/>
            <a:ext cx="1445169" cy="1161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3131840" y="188640"/>
            <a:ext cx="5112568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4. Какие рода войск входят в военно-морской флот РФ?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4" cstate="print"/>
          <a:srcRect l="12177" t="18778" r="17313" b="33491"/>
          <a:stretch>
            <a:fillRect/>
          </a:stretch>
        </p:blipFill>
        <p:spPr bwMode="auto">
          <a:xfrm>
            <a:off x="1547664" y="1988840"/>
            <a:ext cx="6527097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5220072" y="1988840"/>
            <a:ext cx="3923928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береговые ракетно-артиллерийские войска и морская пехота.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rcRect l="1700" t="18927" r="53638" b="66170"/>
          <a:stretch>
            <a:fillRect/>
          </a:stretch>
        </p:blipFill>
        <p:spPr bwMode="auto">
          <a:xfrm>
            <a:off x="107504" y="188640"/>
            <a:ext cx="298782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3131840" y="188640"/>
            <a:ext cx="5832648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5.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Назовите самостоятельные рода войск РФ?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 cstate="print"/>
          <a:srcRect l="27406" t="13500" r="33195" b="5854"/>
          <a:stretch>
            <a:fillRect/>
          </a:stretch>
        </p:blipFill>
        <p:spPr bwMode="auto">
          <a:xfrm>
            <a:off x="5652120" y="1772816"/>
            <a:ext cx="3096344" cy="47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4" cstate="print"/>
          <a:srcRect l="61857" t="33418" r="31898" b="60490"/>
          <a:stretch>
            <a:fillRect/>
          </a:stretch>
        </p:blipFill>
        <p:spPr bwMode="auto">
          <a:xfrm>
            <a:off x="0" y="1700808"/>
            <a:ext cx="1814734" cy="144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5" cstate="print"/>
          <a:srcRect l="7843" t="36659" r="53009" b="13225"/>
          <a:stretch>
            <a:fillRect/>
          </a:stretch>
        </p:blipFill>
        <p:spPr bwMode="auto">
          <a:xfrm>
            <a:off x="1475656" y="1844824"/>
            <a:ext cx="2592288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4" cstate="print"/>
          <a:srcRect l="77356" t="33079" r="17103" b="60450"/>
          <a:stretch>
            <a:fillRect/>
          </a:stretch>
        </p:blipFill>
        <p:spPr bwMode="auto">
          <a:xfrm>
            <a:off x="4139952" y="1700808"/>
            <a:ext cx="1554230" cy="131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Структура Вооружённых сил Российской федерации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104" t="35812" r="29453" b="21158"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6409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6. Какие виды кораблей вы знаете?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img-fotki.yandex.ru/get/4214/227305704.17/0_10fd33_71fc17ac_orig"/>
          <p:cNvPicPr/>
          <p:nvPr/>
        </p:nvPicPr>
        <p:blipFill>
          <a:blip r:embed="rId2" cstate="print"/>
          <a:srcRect l="8607" t="4174" r="41488" b="54330"/>
          <a:stretch>
            <a:fillRect/>
          </a:stretch>
        </p:blipFill>
        <p:spPr bwMode="auto">
          <a:xfrm>
            <a:off x="0" y="908720"/>
            <a:ext cx="5328592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mg-fotki.yandex.ru/get/4214/227305704.17/0_10fd33_71fc17ac_orig"/>
          <p:cNvPicPr/>
          <p:nvPr/>
        </p:nvPicPr>
        <p:blipFill>
          <a:blip r:embed="rId2" cstate="print"/>
          <a:srcRect l="8607" t="45452" r="46478" b="12152"/>
          <a:stretch>
            <a:fillRect/>
          </a:stretch>
        </p:blipFill>
        <p:spPr bwMode="auto">
          <a:xfrm>
            <a:off x="4247456" y="908720"/>
            <a:ext cx="4896544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290</Words>
  <Application>Microsoft Office PowerPoint</Application>
  <PresentationFormat>Экран (4:3)</PresentationFormat>
  <Paragraphs>60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«Есть такая профессия – РОДИНУ  ЗАЩИЩАТЬ» </vt:lpstr>
      <vt:lpstr>1 вопрос. Какие ВИДЫ вооруженных сил входят в состав вооруженных сил России?</vt:lpstr>
      <vt:lpstr>2. Какие рода войск входят в  сухопутные войска РФ?</vt:lpstr>
      <vt:lpstr>Слайд 5</vt:lpstr>
      <vt:lpstr>Слайд 6</vt:lpstr>
      <vt:lpstr>Слайд 7</vt:lpstr>
      <vt:lpstr>Структура Вооружённых сил Российской федерации</vt:lpstr>
      <vt:lpstr>6. Какие виды кораблей вы знаете?</vt:lpstr>
      <vt:lpstr>7. Назовите великих русских полководцев, флотоводцев?</vt:lpstr>
      <vt:lpstr>8. Что может рассказать форма военнослужащего?</vt:lpstr>
      <vt:lpstr>Слайд 12</vt:lpstr>
      <vt:lpstr>Слайд 13</vt:lpstr>
      <vt:lpstr>Слайд 14</vt:lpstr>
      <vt:lpstr>Профессиональные обязанности оператора беспилотных летательных аппаратов (БПЛА) </vt:lpstr>
      <vt:lpstr>Военно-воздушная академия им.проф.Н.Е.Жуковского и Ю.А.Гагарина </vt:lpstr>
      <vt:lpstr>          Рязанское Гвардейское высшее воздушно-десантное ордена Суворова дважды краснознаменное командное училище имени генерала армии В.Ф.Маргелова</vt:lpstr>
      <vt:lpstr>Слайд 18</vt:lpstr>
      <vt:lpstr>Слайд 19</vt:lpstr>
      <vt:lpstr>Слайд 20</vt:lpstr>
      <vt:lpstr>Слайд 21</vt:lpstr>
      <vt:lpstr>Задачи следующего классного часа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Обучение на оператора беспилотного летательного оператора</dc:title>
  <dc:creator>влада</dc:creator>
  <cp:lastModifiedBy>влада</cp:lastModifiedBy>
  <cp:revision>49</cp:revision>
  <dcterms:created xsi:type="dcterms:W3CDTF">2023-02-22T19:06:07Z</dcterms:created>
  <dcterms:modified xsi:type="dcterms:W3CDTF">2023-02-26T09:11:06Z</dcterms:modified>
</cp:coreProperties>
</file>