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3"/>
  </p:notesMasterIdLst>
  <p:sldIdLst>
    <p:sldId id="257" r:id="rId2"/>
    <p:sldId id="318" r:id="rId3"/>
    <p:sldId id="312" r:id="rId4"/>
    <p:sldId id="313" r:id="rId5"/>
    <p:sldId id="314" r:id="rId6"/>
    <p:sldId id="315" r:id="rId7"/>
    <p:sldId id="316" r:id="rId8"/>
    <p:sldId id="317" r:id="rId9"/>
    <p:sldId id="319" r:id="rId10"/>
    <p:sldId id="320" r:id="rId11"/>
    <p:sldId id="321" r:id="rId12"/>
    <p:sldId id="322" r:id="rId13"/>
    <p:sldId id="325" r:id="rId14"/>
    <p:sldId id="323" r:id="rId15"/>
    <p:sldId id="324" r:id="rId16"/>
    <p:sldId id="326" r:id="rId17"/>
    <p:sldId id="327" r:id="rId18"/>
    <p:sldId id="328" r:id="rId19"/>
    <p:sldId id="329" r:id="rId20"/>
    <p:sldId id="330" r:id="rId21"/>
    <p:sldId id="331" r:id="rId22"/>
    <p:sldId id="332" r:id="rId23"/>
    <p:sldId id="333" r:id="rId24"/>
    <p:sldId id="334" r:id="rId25"/>
    <p:sldId id="336" r:id="rId26"/>
    <p:sldId id="258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4" r:id="rId36"/>
    <p:sldId id="295" r:id="rId37"/>
    <p:sldId id="296" r:id="rId38"/>
    <p:sldId id="297" r:id="rId39"/>
    <p:sldId id="298" r:id="rId40"/>
    <p:sldId id="299" r:id="rId41"/>
    <p:sldId id="300" r:id="rId42"/>
    <p:sldId id="301" r:id="rId43"/>
    <p:sldId id="302" r:id="rId44"/>
    <p:sldId id="303" r:id="rId45"/>
    <p:sldId id="304" r:id="rId46"/>
    <p:sldId id="305" r:id="rId47"/>
    <p:sldId id="306" r:id="rId48"/>
    <p:sldId id="307" r:id="rId49"/>
    <p:sldId id="308" r:id="rId50"/>
    <p:sldId id="309" r:id="rId51"/>
    <p:sldId id="310" r:id="rId5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FFFF9B"/>
    <a:srgbClr val="FFE0C1"/>
    <a:srgbClr val="C40000"/>
    <a:srgbClr val="820000"/>
    <a:srgbClr val="FFCB97"/>
    <a:srgbClr val="DFBE9D"/>
    <a:srgbClr val="A800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206" autoAdjust="0"/>
    <p:restoredTop sz="94622" autoAdjust="0"/>
  </p:normalViewPr>
  <p:slideViewPr>
    <p:cSldViewPr>
      <p:cViewPr varScale="1">
        <p:scale>
          <a:sx n="70" d="100"/>
          <a:sy n="70" d="100"/>
        </p:scale>
        <p:origin x="-152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635EA8C-35CB-47CF-89ED-1DB3AD1EB1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573984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smtClean="0"/>
              <a:t>Кнопка для ответа - смайлик</a:t>
            </a:r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ED0B3D9-4375-46EF-8F12-51876BAA70B9}" type="slidenum">
              <a:rPr lang="ru-RU" smtClean="0"/>
              <a:pPr/>
              <a:t>1</a:t>
            </a:fld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smtClean="0"/>
              <a:t>http://www.persony.ru/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53A62A6-CB1F-4F69-8E8A-8AE3A507EA28}" type="slidenum">
              <a:rPr lang="ru-RU" smtClean="0"/>
              <a:pPr/>
              <a:t>26</a:t>
            </a:fld>
            <a:endParaRPr lang="ru-RU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Вопрос вызывается нажатием левой кнопки мыши в соответствующей категории.</a:t>
            </a:r>
          </a:p>
          <a:p>
            <a:pPr eaLnBrk="1" hangingPunct="1"/>
            <a:r>
              <a:rPr lang="ru-RU" smtClean="0"/>
              <a:t>Ответ по щелчку. 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/>
              <a:t>tomakov-3</a:t>
            </a:r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40EF3B4-926C-4430-A476-D00BE000F2FF}" type="slidenum">
              <a:rPr lang="ru-RU" smtClean="0"/>
              <a:pPr/>
              <a:t>27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smtClean="0"/>
              <a:t>http://www.nmedik.ru/sredstva/travnik/15.html   http://www.nmedik.ru/images/stories/travnik/quercus_robur1.jpg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049ECB-8336-4A9A-BE96-D5499BE2A0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129AD9-E20D-4F6E-A1B4-AEB883A291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46E61D-F148-4F0F-AD94-C91E9ED0C3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7B5C30-2C50-49D6-A46E-AFE49C1078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E87194-1419-4F63-8665-DCA7919B0F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5E09A9-F052-4D44-A64B-B16575E4C7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0F2406-B96A-417B-9D7B-66ABB9FAC1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BB0F4-96B7-4797-8AAB-3840EF2A90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1DA703-35C7-4F7C-AFF4-2714DF508D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B267E4-535B-46FD-B651-75E2E20FA1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37353D-98CB-43D8-AC17-1138E28725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400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3B04085A-0285-40D5-BC18-EE3C741B15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13" Type="http://schemas.openxmlformats.org/officeDocument/2006/relationships/slide" Target="slide36.xml"/><Relationship Id="rId18" Type="http://schemas.openxmlformats.org/officeDocument/2006/relationships/slide" Target="slide41.xml"/><Relationship Id="rId26" Type="http://schemas.openxmlformats.org/officeDocument/2006/relationships/slide" Target="slide49.xml"/><Relationship Id="rId3" Type="http://schemas.openxmlformats.org/officeDocument/2006/relationships/image" Target="../media/image12.gif"/><Relationship Id="rId21" Type="http://schemas.openxmlformats.org/officeDocument/2006/relationships/slide" Target="slide44.xml"/><Relationship Id="rId7" Type="http://schemas.openxmlformats.org/officeDocument/2006/relationships/slide" Target="slide30.xml"/><Relationship Id="rId12" Type="http://schemas.openxmlformats.org/officeDocument/2006/relationships/slide" Target="slide35.xml"/><Relationship Id="rId17" Type="http://schemas.openxmlformats.org/officeDocument/2006/relationships/slide" Target="slide40.xml"/><Relationship Id="rId25" Type="http://schemas.openxmlformats.org/officeDocument/2006/relationships/slide" Target="slide48.xml"/><Relationship Id="rId2" Type="http://schemas.openxmlformats.org/officeDocument/2006/relationships/notesSlide" Target="../notesSlides/notesSlide2.xml"/><Relationship Id="rId16" Type="http://schemas.openxmlformats.org/officeDocument/2006/relationships/slide" Target="slide39.xml"/><Relationship Id="rId20" Type="http://schemas.openxmlformats.org/officeDocument/2006/relationships/slide" Target="slide43.xml"/><Relationship Id="rId29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9.xml"/><Relationship Id="rId11" Type="http://schemas.openxmlformats.org/officeDocument/2006/relationships/slide" Target="slide34.xml"/><Relationship Id="rId24" Type="http://schemas.openxmlformats.org/officeDocument/2006/relationships/slide" Target="slide47.xml"/><Relationship Id="rId5" Type="http://schemas.openxmlformats.org/officeDocument/2006/relationships/slide" Target="slide28.xml"/><Relationship Id="rId15" Type="http://schemas.openxmlformats.org/officeDocument/2006/relationships/slide" Target="slide38.xml"/><Relationship Id="rId23" Type="http://schemas.openxmlformats.org/officeDocument/2006/relationships/slide" Target="slide46.xml"/><Relationship Id="rId28" Type="http://schemas.openxmlformats.org/officeDocument/2006/relationships/slide" Target="slide51.xml"/><Relationship Id="rId10" Type="http://schemas.openxmlformats.org/officeDocument/2006/relationships/slide" Target="slide33.xml"/><Relationship Id="rId19" Type="http://schemas.openxmlformats.org/officeDocument/2006/relationships/slide" Target="slide42.xml"/><Relationship Id="rId4" Type="http://schemas.openxmlformats.org/officeDocument/2006/relationships/slide" Target="slide27.xml"/><Relationship Id="rId9" Type="http://schemas.openxmlformats.org/officeDocument/2006/relationships/slide" Target="slide32.xml"/><Relationship Id="rId14" Type="http://schemas.openxmlformats.org/officeDocument/2006/relationships/slide" Target="slide37.xml"/><Relationship Id="rId22" Type="http://schemas.openxmlformats.org/officeDocument/2006/relationships/slide" Target="slide45.xml"/><Relationship Id="rId27" Type="http://schemas.openxmlformats.org/officeDocument/2006/relationships/slide" Target="slide50.xml"/><Relationship Id="rId30" Type="http://schemas.openxmlformats.org/officeDocument/2006/relationships/image" Target="../media/image1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6.xml"/><Relationship Id="rId5" Type="http://schemas.openxmlformats.org/officeDocument/2006/relationships/image" Target="../media/image17.png"/><Relationship Id="rId4" Type="http://schemas.openxmlformats.org/officeDocument/2006/relationships/image" Target="../media/image16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8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gif"/><Relationship Id="rId4" Type="http://schemas.openxmlformats.org/officeDocument/2006/relationships/slide" Target="slide2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20.jpeg"/><Relationship Id="rId4" Type="http://schemas.openxmlformats.org/officeDocument/2006/relationships/image" Target="../media/image16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16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6.xml"/><Relationship Id="rId5" Type="http://schemas.openxmlformats.org/officeDocument/2006/relationships/image" Target="../media/image17.png"/><Relationship Id="rId4" Type="http://schemas.openxmlformats.org/officeDocument/2006/relationships/image" Target="../media/image22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17.png"/><Relationship Id="rId4" Type="http://schemas.openxmlformats.org/officeDocument/2006/relationships/slide" Target="slide2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slide" Target="slide26.xml"/><Relationship Id="rId4" Type="http://schemas.openxmlformats.org/officeDocument/2006/relationships/image" Target="../media/image1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slide" Target="slide26.xml"/><Relationship Id="rId4" Type="http://schemas.openxmlformats.org/officeDocument/2006/relationships/image" Target="../media/image1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slide" Target="slide26.xml"/><Relationship Id="rId4" Type="http://schemas.openxmlformats.org/officeDocument/2006/relationships/image" Target="../media/image1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6.xml"/><Relationship Id="rId5" Type="http://schemas.openxmlformats.org/officeDocument/2006/relationships/image" Target="../media/image17.png"/><Relationship Id="rId4" Type="http://schemas.openxmlformats.org/officeDocument/2006/relationships/image" Target="../media/image24.gi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17.png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Relationship Id="rId6" Type="http://schemas.openxmlformats.org/officeDocument/2006/relationships/slide" Target="slide26.xml"/><Relationship Id="rId5" Type="http://schemas.openxmlformats.org/officeDocument/2006/relationships/image" Target="../media/image33.gif"/><Relationship Id="rId4" Type="http://schemas.openxmlformats.org/officeDocument/2006/relationships/image" Target="../media/image3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6.xml"/><Relationship Id="rId5" Type="http://schemas.openxmlformats.org/officeDocument/2006/relationships/image" Target="../media/image32.jpeg"/><Relationship Id="rId4" Type="http://schemas.openxmlformats.org/officeDocument/2006/relationships/image" Target="../media/image1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slide" Target="slide2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17.png"/><Relationship Id="rId4" Type="http://schemas.openxmlformats.org/officeDocument/2006/relationships/image" Target="../media/image33.gi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image" Target="../media/image36.jpe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gif"/><Relationship Id="rId5" Type="http://schemas.openxmlformats.org/officeDocument/2006/relationships/image" Target="../media/image38.gif"/><Relationship Id="rId10" Type="http://schemas.openxmlformats.org/officeDocument/2006/relationships/image" Target="../media/image17.png"/><Relationship Id="rId4" Type="http://schemas.openxmlformats.org/officeDocument/2006/relationships/image" Target="../media/image37.png"/><Relationship Id="rId9" Type="http://schemas.openxmlformats.org/officeDocument/2006/relationships/image" Target="../media/image39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gif"/><Relationship Id="rId5" Type="http://schemas.openxmlformats.org/officeDocument/2006/relationships/slide" Target="slide26.xml"/><Relationship Id="rId4" Type="http://schemas.openxmlformats.org/officeDocument/2006/relationships/image" Target="../media/image32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slide" Target="slide2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44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6.xml"/><Relationship Id="rId5" Type="http://schemas.openxmlformats.org/officeDocument/2006/relationships/image" Target="../media/image17.png"/><Relationship Id="rId4" Type="http://schemas.openxmlformats.org/officeDocument/2006/relationships/image" Target="../media/image43.gi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48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gif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slide" Target="slide26.xml"/><Relationship Id="rId4" Type="http://schemas.openxmlformats.org/officeDocument/2006/relationships/image" Target="../media/image43.gi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gif"/><Relationship Id="rId4" Type="http://schemas.openxmlformats.org/officeDocument/2006/relationships/image" Target="../media/image17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gif"/><Relationship Id="rId4" Type="http://schemas.openxmlformats.org/officeDocument/2006/relationships/slide" Target="slide2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gif"/><Relationship Id="rId4" Type="http://schemas.openxmlformats.org/officeDocument/2006/relationships/slide" Target="slide2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gif"/><Relationship Id="rId5" Type="http://schemas.openxmlformats.org/officeDocument/2006/relationships/slide" Target="slide26.xml"/><Relationship Id="rId4" Type="http://schemas.openxmlformats.org/officeDocument/2006/relationships/image" Target="../media/image56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gif"/><Relationship Id="rId4" Type="http://schemas.openxmlformats.org/officeDocument/2006/relationships/slide" Target="slide2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25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051" name="WordArt 2"/>
          <p:cNvSpPr>
            <a:spLocks noChangeArrowheads="1" noChangeShapeType="1" noTextEdit="1"/>
          </p:cNvSpPr>
          <p:nvPr/>
        </p:nvSpPr>
        <p:spPr bwMode="auto">
          <a:xfrm>
            <a:off x="467544" y="1484784"/>
            <a:ext cx="8280920" cy="2938636"/>
          </a:xfrm>
          <a:prstGeom prst="rect">
            <a:avLst/>
          </a:prstGeom>
        </p:spPr>
        <p:txBody>
          <a:bodyPr wrap="none" fromWordArt="1">
            <a:prstTxWarp prst="textChevron">
              <a:avLst>
                <a:gd name="adj" fmla="val 35801"/>
              </a:avLst>
            </a:prstTxWarp>
          </a:bodyPr>
          <a:lstStyle/>
          <a:p>
            <a:pPr algn="ctr"/>
            <a:r>
              <a:rPr lang="ru-RU" sz="3600" kern="10" dirty="0" smtClean="0">
                <a:ln w="12700">
                  <a:noFill/>
                  <a:round/>
                  <a:headEnd/>
                  <a:tailEnd/>
                </a:ln>
                <a:solidFill>
                  <a:srgbClr val="D60093"/>
                </a:solidFill>
                <a:effectLst>
                  <a:prstShdw prst="shdw13" dist="85194" dir="12393903">
                    <a:srgbClr val="808080">
                      <a:alpha val="50000"/>
                    </a:srgbClr>
                  </a:prstShdw>
                </a:effectLst>
                <a:latin typeface="Arial Black"/>
              </a:rPr>
              <a:t>Знатоки Байкала</a:t>
            </a:r>
            <a:endParaRPr lang="ru-RU" sz="3600" kern="10" dirty="0">
              <a:ln w="12700">
                <a:noFill/>
                <a:round/>
                <a:headEnd/>
                <a:tailEnd/>
              </a:ln>
              <a:solidFill>
                <a:srgbClr val="D60093"/>
              </a:solidFill>
              <a:effectLst>
                <a:prstShdw prst="shdw13" dist="85194" dir="12393903">
                  <a:srgbClr val="808080">
                    <a:alpha val="50000"/>
                  </a:srgbClr>
                </a:prstShdw>
              </a:effectLst>
              <a:latin typeface="Arial Black"/>
            </a:endParaRPr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323850" y="260350"/>
            <a:ext cx="8569325" cy="283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50000"/>
              </a:lnSpc>
              <a:spcBef>
                <a:spcPct val="50000"/>
              </a:spcBef>
              <a:defRPr/>
            </a:pPr>
            <a:r>
              <a:rPr lang="ru-RU" sz="2200" b="1" i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Интеллектуальная </a:t>
            </a:r>
            <a:r>
              <a:rPr lang="ru-RU" sz="2200" b="1" i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игра</a:t>
            </a:r>
            <a:endParaRPr lang="ru-RU" sz="2200" b="1" i="1" spc="3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571500" y="5786438"/>
            <a:ext cx="821531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ts val="0"/>
              </a:spcBef>
              <a:defRPr/>
            </a:pPr>
            <a:r>
              <a:rPr lang="ru-RU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Выполнила: </a:t>
            </a:r>
            <a:r>
              <a:rPr lang="ru-RU" sz="2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 дополнительного образования Аксентьева Галина Владимировна</a:t>
            </a:r>
            <a:endParaRPr lang="ru-RU" sz="20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4" name="Picture 16" descr="C:\Users\Пользователь\Desktop\с флэшки\tomakov-3 копия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75" y="3786188"/>
            <a:ext cx="2346325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429000" y="5000625"/>
            <a:ext cx="2500313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кнопка ответа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260648"/>
            <a:ext cx="8892480" cy="1008112"/>
          </a:xfrm>
          <a:prstGeom prst="rect">
            <a:avLst/>
          </a:prstGeom>
          <a:noFill/>
        </p:spPr>
        <p:txBody>
          <a:bodyPr wrap="none" rtlCol="0">
            <a:prstTxWarp prst="textChevron">
              <a:avLst/>
            </a:prstTxWarp>
            <a:spAutoFit/>
          </a:bodyPr>
          <a:lstStyle/>
          <a:p>
            <a:r>
              <a:rPr lang="ru-RU" sz="36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Почему ученные считают Байкал Моделью океана?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59632" y="1916832"/>
            <a:ext cx="7579191" cy="32835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lnSpc>
                <a:spcPct val="150000"/>
              </a:lnSpc>
              <a:buAutoNum type="arabicParenR"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В нем могут жить акулы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Озеро глубокое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В нем есть угри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03648" y="620688"/>
            <a:ext cx="6229526" cy="646331"/>
          </a:xfrm>
          <a:prstGeom prst="rect">
            <a:avLst/>
          </a:prstGeom>
          <a:noFill/>
        </p:spPr>
        <p:txBody>
          <a:bodyPr wrap="none" rtlCol="0">
            <a:prstTxWarp prst="textChevron">
              <a:avLst/>
            </a:prstTxWarp>
            <a:spAutoFit/>
          </a:bodyPr>
          <a:lstStyle/>
          <a:p>
            <a:r>
              <a:rPr lang="ru-RU" sz="36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Какое полезное ископаемое озера?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15816" y="1412776"/>
            <a:ext cx="3357073" cy="4081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Нефть</a:t>
            </a:r>
          </a:p>
          <a:p>
            <a:pPr>
              <a:lnSpc>
                <a:spcPct val="150000"/>
              </a:lnSpc>
            </a:pP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2) Золото</a:t>
            </a:r>
          </a:p>
          <a:p>
            <a:pPr>
              <a:lnSpc>
                <a:spcPct val="150000"/>
              </a:lnSpc>
            </a:pP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3) Вода 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672" y="1124744"/>
            <a:ext cx="6229526" cy="646331"/>
          </a:xfrm>
          <a:prstGeom prst="rect">
            <a:avLst/>
          </a:prstGeom>
          <a:noFill/>
        </p:spPr>
        <p:txBody>
          <a:bodyPr wrap="none" rtlCol="0">
            <a:prstTxWarp prst="textChevron">
              <a:avLst/>
            </a:prstTxWarp>
            <a:spAutoFit/>
          </a:bodyPr>
          <a:lstStyle/>
          <a:p>
            <a:r>
              <a:rPr lang="ru-RU" sz="36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Есть ли в Байкале Кораллы?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195736" y="1700808"/>
            <a:ext cx="7241470" cy="4247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Да</a:t>
            </a:r>
          </a:p>
          <a:p>
            <a:pPr>
              <a:lnSpc>
                <a:spcPct val="150000"/>
              </a:lnSpc>
            </a:pP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2) Нет</a:t>
            </a:r>
          </a:p>
          <a:p>
            <a:pPr>
              <a:lnSpc>
                <a:spcPct val="150000"/>
              </a:lnSpc>
            </a:pP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На больших глубинах 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01080" y="2564904"/>
            <a:ext cx="354776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96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II </a:t>
            </a:r>
            <a:r>
              <a:rPr lang="ru-RU" sz="96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ТУР</a:t>
            </a:r>
            <a:endParaRPr lang="ru-RU" sz="9600" b="1" dirty="0">
              <a:ln w="12700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096929" y="188640"/>
            <a:ext cx="24529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 балл</a:t>
            </a:r>
            <a:endParaRPr lang="ru-RU" sz="5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896 -0.10695 L -0.07291 -0.27199 L 0.10764 -0.27199 L 0.2342 -0.10695 L 0.2342 0.1287 L 0.10764 0.2949 L -0.07291 0.2949 L -0.19896 0.1287 L -0.19896 -0.10695 Z " pathEditMode="relative" rAng="0" ptsTypes="FFFFFFFFF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00" y="11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1124744"/>
            <a:ext cx="6445550" cy="2952328"/>
          </a:xfrm>
          <a:prstGeom prst="rect">
            <a:avLst/>
          </a:prstGeom>
          <a:noFill/>
        </p:spPr>
        <p:txBody>
          <a:bodyPr wrap="none" rtlCol="0">
            <a:prstTxWarp prst="textChevron">
              <a:avLst/>
            </a:prstTxWarp>
            <a:spAutoFit/>
          </a:bodyPr>
          <a:lstStyle/>
          <a:p>
            <a:pPr algn="ctr"/>
            <a:r>
              <a:rPr lang="ru-RU" sz="36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Самое крупное млекопитающее</a:t>
            </a:r>
          </a:p>
          <a:p>
            <a:pPr algn="ctr"/>
            <a:r>
              <a:rPr lang="ru-RU" sz="36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озера Байкал?</a:t>
            </a:r>
          </a:p>
        </p:txBody>
      </p:sp>
      <p:pic>
        <p:nvPicPr>
          <p:cNvPr id="3" name="Рисунок 2" descr="Рисунок2.jpg"/>
          <p:cNvPicPr>
            <a:picLocks noChangeAspect="1"/>
          </p:cNvPicPr>
          <p:nvPr/>
        </p:nvPicPr>
        <p:blipFill>
          <a:blip r:embed="rId2" cstate="print"/>
          <a:srcRect l="16926" t="6453" r="18500" b="5276"/>
          <a:stretch>
            <a:fillRect/>
          </a:stretch>
        </p:blipFill>
        <p:spPr>
          <a:xfrm>
            <a:off x="3275856" y="3573016"/>
            <a:ext cx="2664296" cy="2436856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3275856" y="5373216"/>
            <a:ext cx="25683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i="1" cap="none" spc="0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НЕРПА</a:t>
            </a:r>
            <a:endParaRPr lang="ru-RU" sz="5400" b="0" i="1" cap="none" spc="0" dirty="0">
              <a:ln w="18415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010-003-Veter-Sarm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1640" y="4492153"/>
            <a:ext cx="4608512" cy="180859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971600" y="1196752"/>
            <a:ext cx="7011214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Имя этого ветра происходит</a:t>
            </a:r>
          </a:p>
          <a:p>
            <a:pPr algn="ctr"/>
            <a:r>
              <a:rPr lang="ru-RU" sz="36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от бурятского «перекат».</a:t>
            </a:r>
          </a:p>
          <a:p>
            <a:pPr algn="ctr"/>
            <a:r>
              <a:rPr lang="ru-RU" sz="36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Этот ветер разрушает</a:t>
            </a:r>
          </a:p>
          <a:p>
            <a:pPr algn="ctr"/>
            <a:r>
              <a:rPr lang="ru-RU" sz="36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всё на своем пути: валит деревья, </a:t>
            </a:r>
          </a:p>
          <a:p>
            <a:pPr algn="ctr"/>
            <a:r>
              <a:rPr lang="ru-RU" sz="36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переворачивает суда, </a:t>
            </a:r>
          </a:p>
          <a:p>
            <a:pPr algn="ctr"/>
            <a:r>
              <a:rPr lang="ru-RU" sz="36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срывает крыши в домов.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03848" y="4941168"/>
            <a:ext cx="26239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i="1" cap="none" spc="0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САРМА</a:t>
            </a:r>
            <a:endParaRPr lang="ru-RU" sz="5400" b="0" i="1" cap="none" spc="0" dirty="0">
              <a:ln w="18415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335295024_otriv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51720" y="4149080"/>
            <a:ext cx="4615408" cy="251519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259632" y="1484784"/>
            <a:ext cx="6445550" cy="2952328"/>
          </a:xfrm>
          <a:prstGeom prst="rect">
            <a:avLst/>
          </a:prstGeom>
          <a:noFill/>
        </p:spPr>
        <p:txBody>
          <a:bodyPr wrap="none" rtlCol="0">
            <a:prstTxWarp prst="textChevron">
              <a:avLst/>
            </a:prstTxWarp>
            <a:spAutoFit/>
          </a:bodyPr>
          <a:lstStyle/>
          <a:p>
            <a:pPr algn="ctr"/>
            <a:r>
              <a:rPr lang="ru-RU" sz="36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Сколько рек вытекает</a:t>
            </a:r>
          </a:p>
          <a:p>
            <a:pPr algn="ctr"/>
            <a:r>
              <a:rPr lang="ru-RU" sz="36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из озера Байкал?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493003" y="4365104"/>
            <a:ext cx="42584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i="1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Река Ангара</a:t>
            </a:r>
            <a:endParaRPr lang="ru-RU" sz="5400" b="0" i="1" cap="none" spc="0" dirty="0">
              <a:ln w="18415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nerp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30275" y="2492896"/>
            <a:ext cx="6233245" cy="41529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331640" y="1124744"/>
            <a:ext cx="6517558" cy="3168352"/>
          </a:xfrm>
          <a:prstGeom prst="rect">
            <a:avLst/>
          </a:prstGeom>
          <a:noFill/>
        </p:spPr>
        <p:txBody>
          <a:bodyPr wrap="none" rtlCol="0">
            <a:prstTxWarp prst="textChevron">
              <a:avLst/>
            </a:prstTxWarp>
            <a:spAutoFit/>
          </a:bodyPr>
          <a:lstStyle/>
          <a:p>
            <a:pPr algn="ctr"/>
            <a:r>
              <a:rPr lang="ru-RU" sz="36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Острова, которые являются </a:t>
            </a:r>
          </a:p>
          <a:p>
            <a:pPr algn="ctr"/>
            <a:r>
              <a:rPr lang="ru-RU" sz="36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излюбленным местом обитания нерп. </a:t>
            </a:r>
          </a:p>
          <a:p>
            <a:pPr algn="ctr"/>
            <a:r>
              <a:rPr lang="ru-RU" sz="36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Его называет лежбищем нерпы?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4581128"/>
            <a:ext cx="70948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i="1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УШКАНЬИ ОСТРОВА</a:t>
            </a:r>
            <a:endParaRPr lang="ru-RU" sz="5400" b="0" i="1" cap="none" spc="0" dirty="0">
              <a:ln w="18415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baikal0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51720" y="3077580"/>
            <a:ext cx="5040560" cy="378042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403648" y="1124744"/>
            <a:ext cx="6445550" cy="2952328"/>
          </a:xfrm>
          <a:prstGeom prst="rect">
            <a:avLst/>
          </a:prstGeom>
          <a:noFill/>
        </p:spPr>
        <p:txBody>
          <a:bodyPr wrap="none" rtlCol="0">
            <a:prstTxWarp prst="textChevron">
              <a:avLst/>
            </a:prstTxWarp>
            <a:spAutoFit/>
          </a:bodyPr>
          <a:lstStyle/>
          <a:p>
            <a:pPr algn="ctr"/>
            <a:r>
              <a:rPr lang="ru-RU" sz="36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Самый крупный полуостров озера Байкал, </a:t>
            </a:r>
          </a:p>
          <a:p>
            <a:pPr algn="ctr"/>
            <a:r>
              <a:rPr lang="ru-RU" sz="36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своим видом, напоминающий нос осётра 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051720" y="4077072"/>
            <a:ext cx="47840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i="1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СВЯТОЙ НОС</a:t>
            </a:r>
            <a:endParaRPr lang="ru-RU" sz="5400" b="0" i="1" cap="none" spc="0" dirty="0">
              <a:ln w="18415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russia_250920091549_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79712" y="3305175"/>
            <a:ext cx="4762500" cy="355282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403648" y="1124744"/>
            <a:ext cx="6445550" cy="2952328"/>
          </a:xfrm>
          <a:prstGeom prst="rect">
            <a:avLst/>
          </a:prstGeom>
          <a:noFill/>
        </p:spPr>
        <p:txBody>
          <a:bodyPr wrap="none" rtlCol="0">
            <a:prstTxWarp prst="textChevron">
              <a:avLst/>
            </a:prstTxWarp>
            <a:spAutoFit/>
          </a:bodyPr>
          <a:lstStyle/>
          <a:p>
            <a:pPr algn="ctr"/>
            <a:r>
              <a:rPr lang="ru-RU" sz="36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Самый крупный остров </a:t>
            </a:r>
          </a:p>
          <a:p>
            <a:pPr algn="ctr"/>
            <a:r>
              <a:rPr lang="ru-RU" sz="36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Озера Байкал. </a:t>
            </a:r>
          </a:p>
          <a:p>
            <a:pPr algn="ctr"/>
            <a:r>
              <a:rPr lang="ru-RU" sz="36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Он является центром шаманизма 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547664" y="4293096"/>
            <a:ext cx="63426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i="1" cap="none" spc="0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ОСТРОВ  ОЛЬХОН</a:t>
            </a:r>
            <a:endParaRPr lang="ru-RU" sz="5400" b="0" i="1" cap="none" spc="0" dirty="0">
              <a:ln w="18415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71800" y="2564904"/>
            <a:ext cx="320632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96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 </a:t>
            </a:r>
            <a:r>
              <a:rPr lang="ru-RU" sz="96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ТУР</a:t>
            </a:r>
            <a:endParaRPr lang="ru-RU" sz="9600" b="1" dirty="0">
              <a:ln w="12700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096929" y="188640"/>
            <a:ext cx="24529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 балл</a:t>
            </a:r>
            <a:endParaRPr lang="ru-RU" sz="5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896 -0.10695 L -0.07291 -0.27199 L 0.10764 -0.27199 L 0.2342 -0.10695 L 0.2342 0.1287 L 0.10764 0.2949 L -0.07291 0.2949 L -0.19896 0.1287 L -0.19896 -0.10695 Z " pathEditMode="relative" rAng="0" ptsTypes="FFFFFFFFF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00" y="11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seleng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05056" y="3286254"/>
            <a:ext cx="5131240" cy="357174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403648" y="1340768"/>
            <a:ext cx="6445550" cy="2952328"/>
          </a:xfrm>
          <a:prstGeom prst="rect">
            <a:avLst/>
          </a:prstGeom>
          <a:noFill/>
        </p:spPr>
        <p:txBody>
          <a:bodyPr wrap="none" rtlCol="0">
            <a:prstTxWarp prst="textChevron">
              <a:avLst/>
            </a:prstTxWarp>
            <a:spAutoFit/>
          </a:bodyPr>
          <a:lstStyle/>
          <a:p>
            <a:pPr algn="ctr"/>
            <a:r>
              <a:rPr lang="ru-RU" sz="36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Самая крупная река </a:t>
            </a:r>
          </a:p>
          <a:p>
            <a:pPr algn="ctr"/>
            <a:r>
              <a:rPr lang="ru-RU" sz="36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впадающая в озеро Байкал?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339752" y="4221088"/>
            <a:ext cx="46649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i="1" cap="none" spc="0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Река Селенга</a:t>
            </a:r>
            <a:endParaRPr lang="ru-RU" sz="5400" b="0" i="1" cap="none" spc="0" dirty="0">
              <a:ln w="18415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1268760"/>
            <a:ext cx="6445550" cy="2952328"/>
          </a:xfrm>
          <a:prstGeom prst="rect">
            <a:avLst/>
          </a:prstGeom>
          <a:noFill/>
        </p:spPr>
        <p:txBody>
          <a:bodyPr wrap="none" rtlCol="0">
            <a:prstTxWarp prst="textChevron">
              <a:avLst/>
            </a:prstTxWarp>
            <a:spAutoFit/>
          </a:bodyPr>
          <a:lstStyle/>
          <a:p>
            <a:pPr algn="ctr"/>
            <a:r>
              <a:rPr lang="ru-RU" sz="36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Сколько бы могли прожить </a:t>
            </a:r>
          </a:p>
          <a:p>
            <a:pPr algn="ctr"/>
            <a:r>
              <a:rPr lang="ru-RU" sz="36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люди всей Земли </a:t>
            </a:r>
          </a:p>
          <a:p>
            <a:pPr algn="ctr"/>
            <a:r>
              <a:rPr lang="ru-RU" sz="36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байкальской воде?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347864" y="4365104"/>
            <a:ext cx="24916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i="1" cap="none" spc="0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40 лет</a:t>
            </a:r>
            <a:endParaRPr lang="ru-RU" sz="5400" b="0" i="1" cap="none" spc="0" dirty="0">
              <a:ln w="18415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6e200_7539aacb_XL.jpg"/>
          <p:cNvPicPr>
            <a:picLocks noChangeAspect="1"/>
          </p:cNvPicPr>
          <p:nvPr/>
        </p:nvPicPr>
        <p:blipFill>
          <a:blip r:embed="rId2" cstate="print"/>
          <a:srcRect l="1974" t="3788" r="7076" b="12887"/>
          <a:stretch>
            <a:fillRect/>
          </a:stretch>
        </p:blipFill>
        <p:spPr>
          <a:xfrm>
            <a:off x="395536" y="2105472"/>
            <a:ext cx="8316416" cy="475252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475656" y="692696"/>
            <a:ext cx="6445550" cy="2952328"/>
          </a:xfrm>
          <a:prstGeom prst="rect">
            <a:avLst/>
          </a:prstGeom>
          <a:noFill/>
        </p:spPr>
        <p:txBody>
          <a:bodyPr wrap="none" rtlCol="0">
            <a:prstTxWarp prst="textChevron">
              <a:avLst/>
            </a:prstTxWarp>
            <a:spAutoFit/>
          </a:bodyPr>
          <a:lstStyle/>
          <a:p>
            <a:pPr algn="ctr"/>
            <a:r>
              <a:rPr lang="ru-RU" sz="36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«Дочь Байкала»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372872" y="4077072"/>
            <a:ext cx="25156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i="1" cap="none" spc="0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Ангара</a:t>
            </a:r>
            <a:endParaRPr lang="ru-RU" sz="5400" b="0" i="1" cap="none" spc="0" dirty="0">
              <a:ln w="18415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68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1640" y="2293001"/>
            <a:ext cx="6851104" cy="456499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403648" y="1052736"/>
            <a:ext cx="6445550" cy="2952328"/>
          </a:xfrm>
          <a:prstGeom prst="rect">
            <a:avLst/>
          </a:prstGeom>
          <a:noFill/>
        </p:spPr>
        <p:txBody>
          <a:bodyPr wrap="none" rtlCol="0">
            <a:prstTxWarp prst="textChevron">
              <a:avLst/>
            </a:prstTxWarp>
            <a:spAutoFit/>
          </a:bodyPr>
          <a:lstStyle/>
          <a:p>
            <a:pPr algn="ctr"/>
            <a:r>
              <a:rPr lang="ru-RU" sz="36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Музей, который является «изюминкой»</a:t>
            </a:r>
          </a:p>
          <a:p>
            <a:pPr algn="ctr"/>
            <a:r>
              <a:rPr lang="ru-RU" sz="36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поселка Листвянка . </a:t>
            </a:r>
          </a:p>
          <a:p>
            <a:pPr algn="ctr"/>
            <a:r>
              <a:rPr lang="ru-RU" sz="36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 единственный музей, посвященный озеру Байкал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4365104"/>
            <a:ext cx="80393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i="1" cap="none" spc="0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Лимнологический музей</a:t>
            </a:r>
            <a:endParaRPr lang="ru-RU" sz="5400" b="0" i="1" cap="none" spc="0" dirty="0">
              <a:ln w="18415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age011.gif"/>
          <p:cNvPicPr>
            <a:picLocks noChangeAspect="1"/>
          </p:cNvPicPr>
          <p:nvPr/>
        </p:nvPicPr>
        <p:blipFill>
          <a:blip r:embed="rId2" cstate="print"/>
          <a:srcRect t="15628" r="9900" b="11967"/>
          <a:stretch>
            <a:fillRect/>
          </a:stretch>
        </p:blipFill>
        <p:spPr>
          <a:xfrm>
            <a:off x="1259632" y="3284984"/>
            <a:ext cx="6725677" cy="357301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763688" y="1196752"/>
            <a:ext cx="5653462" cy="1872208"/>
          </a:xfrm>
          <a:prstGeom prst="rect">
            <a:avLst/>
          </a:prstGeom>
          <a:noFill/>
        </p:spPr>
        <p:txBody>
          <a:bodyPr wrap="none" rtlCol="0">
            <a:prstTxWarp prst="textChevron">
              <a:avLst/>
            </a:prstTxWarp>
            <a:spAutoFit/>
          </a:bodyPr>
          <a:lstStyle/>
          <a:p>
            <a:pPr algn="ctr"/>
            <a:r>
              <a:rPr lang="ru-RU" sz="36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Где зимует нерпа?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3501008"/>
            <a:ext cx="78924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i="1" cap="none" spc="0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 логовище под снегом</a:t>
            </a:r>
            <a:endParaRPr lang="ru-RU" sz="5400" b="0" i="1" cap="none" spc="0" dirty="0">
              <a:ln w="18415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30361" y="2564904"/>
            <a:ext cx="388920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96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III </a:t>
            </a:r>
            <a:r>
              <a:rPr lang="ru-RU" sz="96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ТУР</a:t>
            </a:r>
            <a:endParaRPr lang="ru-RU" sz="9600" b="1" dirty="0">
              <a:ln w="12700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896 -0.10695 L -0.07291 -0.27199 L 0.10764 -0.27199 L 0.2342 -0.10695 L 0.2342 0.1287 L 0.10764 0.2949 L -0.07291 0.2949 L -0.19896 0.1287 L -0.19896 -0.10695 Z " pathEditMode="relative" rAng="0" ptsTypes="FFFFFFFFF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00" y="11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5" name="Рамка 3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25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3075" name="Picture 13" descr="C:\Documents and Settings\Елена\Мои документы\Мои рисунки\анимированные\школа\2c9d6992d5104c401eb8a30c0ba2f71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214312"/>
            <a:ext cx="1298090" cy="1270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19" name="AutoShape 4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714750" y="1857375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FFBDFF"/>
              </a:gs>
              <a:gs pos="50000">
                <a:schemeClr val="bg1"/>
              </a:gs>
              <a:gs pos="100000">
                <a:srgbClr val="FFBDF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FFBDFF">
                <a:gamma/>
                <a:shade val="60000"/>
                <a:invGamma/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10</a:t>
            </a:r>
          </a:p>
        </p:txBody>
      </p:sp>
      <p:sp>
        <p:nvSpPr>
          <p:cNvPr id="3121" name="AutoShape 49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4643438" y="1857375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FFBDFF"/>
              </a:gs>
              <a:gs pos="50000">
                <a:schemeClr val="bg1"/>
              </a:gs>
              <a:gs pos="100000">
                <a:srgbClr val="FFBDF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FFBDFF">
                <a:gamma/>
                <a:shade val="60000"/>
                <a:invGamma/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20</a:t>
            </a:r>
          </a:p>
        </p:txBody>
      </p:sp>
      <p:sp>
        <p:nvSpPr>
          <p:cNvPr id="3122" name="AutoShape 5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572125" y="1857375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FFBDFF"/>
              </a:gs>
              <a:gs pos="50000">
                <a:schemeClr val="bg1"/>
              </a:gs>
              <a:gs pos="100000">
                <a:srgbClr val="FFBDF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FFBDFF">
                <a:gamma/>
                <a:shade val="60000"/>
                <a:invGamma/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30</a:t>
            </a:r>
          </a:p>
        </p:txBody>
      </p:sp>
      <p:sp>
        <p:nvSpPr>
          <p:cNvPr id="3123" name="AutoShape 5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6500813" y="1857375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FFBDFF"/>
              </a:gs>
              <a:gs pos="50000">
                <a:schemeClr val="bg1"/>
              </a:gs>
              <a:gs pos="100000">
                <a:srgbClr val="FFBDF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FFBDFF">
                <a:gamma/>
                <a:shade val="60000"/>
                <a:invGamma/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40</a:t>
            </a:r>
          </a:p>
        </p:txBody>
      </p:sp>
      <p:sp>
        <p:nvSpPr>
          <p:cNvPr id="3124" name="AutoShape 52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7429500" y="1857375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FFBDFF"/>
              </a:gs>
              <a:gs pos="50000">
                <a:schemeClr val="bg1"/>
              </a:gs>
              <a:gs pos="100000">
                <a:srgbClr val="FFBDF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FFBDFF">
                <a:gamma/>
                <a:shade val="60000"/>
                <a:invGamma/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50</a:t>
            </a:r>
          </a:p>
        </p:txBody>
      </p:sp>
      <p:sp>
        <p:nvSpPr>
          <p:cNvPr id="3125" name="AutoShape 53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714750" y="2786063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C6FAC2">
                <a:gamma/>
                <a:shade val="60000"/>
                <a:invGamma/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10</a:t>
            </a:r>
          </a:p>
        </p:txBody>
      </p:sp>
      <p:sp>
        <p:nvSpPr>
          <p:cNvPr id="3126" name="AutoShape 54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4643438" y="2786063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C6FAC2">
                <a:gamma/>
                <a:shade val="60000"/>
                <a:invGamma/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20</a:t>
            </a:r>
          </a:p>
        </p:txBody>
      </p:sp>
      <p:sp>
        <p:nvSpPr>
          <p:cNvPr id="3127" name="AutoShape 55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5572125" y="2786063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C6FAC2">
                <a:gamma/>
                <a:shade val="60000"/>
                <a:invGamma/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30</a:t>
            </a:r>
          </a:p>
        </p:txBody>
      </p:sp>
      <p:sp>
        <p:nvSpPr>
          <p:cNvPr id="3128" name="AutoShape 56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6500813" y="2786063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C6FAC2">
                <a:gamma/>
                <a:shade val="60000"/>
                <a:invGamma/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40</a:t>
            </a:r>
          </a:p>
        </p:txBody>
      </p:sp>
      <p:sp>
        <p:nvSpPr>
          <p:cNvPr id="3129" name="AutoShape 57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7429500" y="2786063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C6FAC2">
                <a:gamma/>
                <a:shade val="60000"/>
                <a:invGamma/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50</a:t>
            </a:r>
          </a:p>
        </p:txBody>
      </p:sp>
      <p:sp>
        <p:nvSpPr>
          <p:cNvPr id="3130" name="AutoShape 58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714750" y="3714750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FFAFAF"/>
              </a:gs>
              <a:gs pos="50000">
                <a:schemeClr val="bg1"/>
              </a:gs>
              <a:gs pos="100000">
                <a:srgbClr val="FFAFA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FFAFAF">
                <a:gamma/>
                <a:shade val="60000"/>
                <a:invGamma/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10</a:t>
            </a:r>
          </a:p>
        </p:txBody>
      </p:sp>
      <p:sp>
        <p:nvSpPr>
          <p:cNvPr id="3131" name="AutoShape 59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643438" y="3714750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FFAFAF"/>
              </a:gs>
              <a:gs pos="50000">
                <a:schemeClr val="bg1"/>
              </a:gs>
              <a:gs pos="100000">
                <a:srgbClr val="FFAFA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FFAFAF">
                <a:gamma/>
                <a:shade val="60000"/>
                <a:invGamma/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20</a:t>
            </a:r>
          </a:p>
        </p:txBody>
      </p:sp>
      <p:sp>
        <p:nvSpPr>
          <p:cNvPr id="3132" name="AutoShape 60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572125" y="3714750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FFAFAF"/>
              </a:gs>
              <a:gs pos="50000">
                <a:schemeClr val="bg1"/>
              </a:gs>
              <a:gs pos="100000">
                <a:srgbClr val="FFAFA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FFAFAF">
                <a:gamma/>
                <a:shade val="60000"/>
                <a:invGamma/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30</a:t>
            </a:r>
          </a:p>
        </p:txBody>
      </p:sp>
      <p:sp>
        <p:nvSpPr>
          <p:cNvPr id="3133" name="AutoShape 6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500813" y="3714750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FFAFAF"/>
              </a:gs>
              <a:gs pos="50000">
                <a:schemeClr val="bg1"/>
              </a:gs>
              <a:gs pos="100000">
                <a:srgbClr val="FFAFA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FFAFAF">
                <a:gamma/>
                <a:shade val="60000"/>
                <a:invGamma/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40</a:t>
            </a:r>
          </a:p>
        </p:txBody>
      </p:sp>
      <p:sp>
        <p:nvSpPr>
          <p:cNvPr id="3134" name="AutoShape 62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29500" y="3714750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FFAFAF"/>
              </a:gs>
              <a:gs pos="50000">
                <a:schemeClr val="bg1"/>
              </a:gs>
              <a:gs pos="100000">
                <a:srgbClr val="FFAFA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FFAFAF">
                <a:gamma/>
                <a:shade val="60000"/>
                <a:invGamma/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50</a:t>
            </a:r>
          </a:p>
        </p:txBody>
      </p:sp>
      <p:sp>
        <p:nvSpPr>
          <p:cNvPr id="3135" name="AutoShape 63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3714750" y="4643438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FFFF9B"/>
              </a:gs>
              <a:gs pos="50000">
                <a:schemeClr val="bg1"/>
              </a:gs>
              <a:gs pos="100000">
                <a:srgbClr val="FFFF9B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FFFF9B">
                <a:gamma/>
                <a:shade val="60000"/>
                <a:invGamma/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10</a:t>
            </a:r>
          </a:p>
        </p:txBody>
      </p:sp>
      <p:sp>
        <p:nvSpPr>
          <p:cNvPr id="3136" name="AutoShape 64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4643438" y="4643438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FFFF9B"/>
              </a:gs>
              <a:gs pos="50000">
                <a:schemeClr val="bg1"/>
              </a:gs>
              <a:gs pos="100000">
                <a:srgbClr val="FFFF9B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FFFF9B">
                <a:gamma/>
                <a:shade val="60000"/>
                <a:invGamma/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20</a:t>
            </a:r>
          </a:p>
        </p:txBody>
      </p:sp>
      <p:sp>
        <p:nvSpPr>
          <p:cNvPr id="3137" name="AutoShape 65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72125" y="4643438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FFFF9B"/>
              </a:gs>
              <a:gs pos="50000">
                <a:schemeClr val="bg1"/>
              </a:gs>
              <a:gs pos="100000">
                <a:srgbClr val="FFFF9B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FFFF9B">
                <a:gamma/>
                <a:shade val="60000"/>
                <a:invGamma/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30</a:t>
            </a:r>
          </a:p>
        </p:txBody>
      </p:sp>
      <p:sp>
        <p:nvSpPr>
          <p:cNvPr id="3138" name="AutoShape 66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6572250" y="4643438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FFFF9B"/>
              </a:gs>
              <a:gs pos="50000">
                <a:schemeClr val="bg1"/>
              </a:gs>
              <a:gs pos="100000">
                <a:srgbClr val="FFFF9B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FFFF9B">
                <a:gamma/>
                <a:shade val="60000"/>
                <a:invGamma/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40</a:t>
            </a:r>
          </a:p>
        </p:txBody>
      </p:sp>
      <p:sp>
        <p:nvSpPr>
          <p:cNvPr id="3139" name="AutoShape 67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7429500" y="4643438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FFFF9B"/>
              </a:gs>
              <a:gs pos="50000">
                <a:schemeClr val="bg1"/>
              </a:gs>
              <a:gs pos="100000">
                <a:srgbClr val="FFFF9B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FFFF9B">
                <a:gamma/>
                <a:shade val="60000"/>
                <a:invGamma/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50</a:t>
            </a:r>
          </a:p>
        </p:txBody>
      </p:sp>
      <p:sp>
        <p:nvSpPr>
          <p:cNvPr id="3140" name="AutoShape 68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3714750" y="5572125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5ECFF"/>
              </a:gs>
              <a:gs pos="50000">
                <a:schemeClr val="bg1"/>
              </a:gs>
              <a:gs pos="100000">
                <a:srgbClr val="C5ECF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C5ECFF">
                <a:gamma/>
                <a:shade val="60000"/>
                <a:invGamma/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10</a:t>
            </a:r>
          </a:p>
        </p:txBody>
      </p:sp>
      <p:sp>
        <p:nvSpPr>
          <p:cNvPr id="3142" name="AutoShape 70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4643438" y="5572125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5ECFF"/>
              </a:gs>
              <a:gs pos="50000">
                <a:schemeClr val="bg1"/>
              </a:gs>
              <a:gs pos="100000">
                <a:srgbClr val="C5ECF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C5ECFF">
                <a:gamma/>
                <a:shade val="60000"/>
                <a:invGamma/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20</a:t>
            </a:r>
          </a:p>
        </p:txBody>
      </p:sp>
      <p:sp>
        <p:nvSpPr>
          <p:cNvPr id="3143" name="AutoShape 7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5643563" y="5572125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5ECFF"/>
              </a:gs>
              <a:gs pos="50000">
                <a:schemeClr val="bg1"/>
              </a:gs>
              <a:gs pos="100000">
                <a:srgbClr val="C5ECF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C5ECFF">
                <a:gamma/>
                <a:shade val="60000"/>
                <a:invGamma/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30</a:t>
            </a:r>
          </a:p>
        </p:txBody>
      </p:sp>
      <p:sp>
        <p:nvSpPr>
          <p:cNvPr id="3144" name="AutoShape 72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6572250" y="5572125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5ECFF"/>
              </a:gs>
              <a:gs pos="50000">
                <a:schemeClr val="bg1"/>
              </a:gs>
              <a:gs pos="100000">
                <a:srgbClr val="C5ECF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C5ECFF">
                <a:gamma/>
                <a:shade val="60000"/>
                <a:invGamma/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40</a:t>
            </a:r>
          </a:p>
        </p:txBody>
      </p:sp>
      <p:sp>
        <p:nvSpPr>
          <p:cNvPr id="3145" name="AutoShape 73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429500" y="5572125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5ECFF"/>
              </a:gs>
              <a:gs pos="50000">
                <a:schemeClr val="bg1"/>
              </a:gs>
              <a:gs pos="100000">
                <a:srgbClr val="C5ECF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C5ECFF">
                <a:gamma/>
                <a:shade val="60000"/>
                <a:invGamma/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50</a:t>
            </a:r>
          </a:p>
        </p:txBody>
      </p:sp>
      <p:pic>
        <p:nvPicPr>
          <p:cNvPr id="3106" name="Picture 77"/>
          <p:cNvPicPr>
            <a:picLocks noChangeAspect="1" noChangeArrowheads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1908175" y="115888"/>
            <a:ext cx="63373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Рисунок 39" descr="Рисунок1.png"/>
          <p:cNvPicPr>
            <a:picLocks noChangeAspect="1"/>
          </p:cNvPicPr>
          <p:nvPr/>
        </p:nvPicPr>
        <p:blipFill>
          <a:blip r:embed="rId30" cstate="print"/>
          <a:stretch>
            <a:fillRect/>
          </a:stretch>
        </p:blipFill>
        <p:spPr>
          <a:xfrm>
            <a:off x="323528" y="2564904"/>
            <a:ext cx="2992889" cy="1225195"/>
          </a:xfrm>
          <a:prstGeom prst="rect">
            <a:avLst/>
          </a:prstGeom>
        </p:spPr>
      </p:pic>
      <p:sp>
        <p:nvSpPr>
          <p:cNvPr id="46" name="Скругленный прямоугольник 45"/>
          <p:cNvSpPr/>
          <p:nvPr/>
        </p:nvSpPr>
        <p:spPr>
          <a:xfrm>
            <a:off x="467544" y="5661248"/>
            <a:ext cx="2808312" cy="720080"/>
          </a:xfrm>
          <a:prstGeom prst="roundRect">
            <a:avLst/>
          </a:prstGeom>
          <a:solidFill>
            <a:srgbClr val="28F61E"/>
          </a:solidFill>
          <a:ln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dirty="0" smtClean="0">
                <a:solidFill>
                  <a:schemeClr val="tx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РАСТИТЕЛЬНЫЙ МИР</a:t>
            </a:r>
            <a:endParaRPr lang="ru-RU" sz="2500" dirty="0">
              <a:solidFill>
                <a:schemeClr val="tx1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395536" y="1844824"/>
            <a:ext cx="2808312" cy="720080"/>
          </a:xfrm>
          <a:prstGeom prst="roundRect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dirty="0" smtClean="0">
                <a:solidFill>
                  <a:schemeClr val="tx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ЗАГАДКИ</a:t>
            </a:r>
            <a:endParaRPr lang="ru-RU" sz="2500" dirty="0">
              <a:solidFill>
                <a:schemeClr val="tx1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467544" y="4725144"/>
            <a:ext cx="2808312" cy="720080"/>
          </a:xfrm>
          <a:prstGeom prst="roundRect">
            <a:avLst/>
          </a:prstGeom>
          <a:solidFill>
            <a:srgbClr val="28F61E"/>
          </a:solidFill>
          <a:ln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dirty="0" smtClean="0">
                <a:solidFill>
                  <a:schemeClr val="tx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КРАСНАЯ КНИГА</a:t>
            </a:r>
            <a:endParaRPr lang="ru-RU" sz="2500" dirty="0">
              <a:solidFill>
                <a:schemeClr val="tx1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467544" y="3789040"/>
            <a:ext cx="2808312" cy="720080"/>
          </a:xfrm>
          <a:prstGeom prst="roundRect">
            <a:avLst/>
          </a:prstGeom>
          <a:solidFill>
            <a:srgbClr val="28F61E"/>
          </a:solidFill>
          <a:ln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dirty="0" smtClean="0">
                <a:solidFill>
                  <a:schemeClr val="tx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ИСТОРИЯ</a:t>
            </a:r>
            <a:endParaRPr lang="ru-RU" sz="2500" dirty="0">
              <a:solidFill>
                <a:schemeClr val="tx1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660934" y="6488668"/>
            <a:ext cx="54035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Переход осуществляется по гиперссылкам</a:t>
            </a:r>
            <a:endParaRPr lang="ru-RU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1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" dur="indefinite"/>
                                        <p:tgtEl>
                                          <p:spTgt spid="3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1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" dur="indefinite"/>
                                        <p:tgtEl>
                                          <p:spTgt spid="3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31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9" dur="indefinite"/>
                                        <p:tgtEl>
                                          <p:spTgt spid="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31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25" dur="indefinite"/>
                                        <p:tgtEl>
                                          <p:spTgt spid="3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31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1" dur="indefinite"/>
                                        <p:tgtEl>
                                          <p:spTgt spid="3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31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7" dur="indefinite"/>
                                        <p:tgtEl>
                                          <p:spTgt spid="3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31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3" dur="indefinite"/>
                                        <p:tgtEl>
                                          <p:spTgt spid="3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8" dur="indefinite"/>
                                        <p:tgtEl>
                                          <p:spTgt spid="31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9" dur="indefinite"/>
                                        <p:tgtEl>
                                          <p:spTgt spid="3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4" dur="indefinite"/>
                                        <p:tgtEl>
                                          <p:spTgt spid="31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55" dur="indefinite"/>
                                        <p:tgtEl>
                                          <p:spTgt spid="3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0" dur="indefinite"/>
                                        <p:tgtEl>
                                          <p:spTgt spid="31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1" dur="indefinite"/>
                                        <p:tgtEl>
                                          <p:spTgt spid="3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6" dur="indefinite"/>
                                        <p:tgtEl>
                                          <p:spTgt spid="31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7" dur="indefinite"/>
                                        <p:tgtEl>
                                          <p:spTgt spid="3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0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2" dur="indefinite"/>
                                        <p:tgtEl>
                                          <p:spTgt spid="31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3" dur="indefinite"/>
                                        <p:tgtEl>
                                          <p:spTgt spid="3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1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8" dur="indefinite"/>
                                        <p:tgtEl>
                                          <p:spTgt spid="31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9" dur="indefinite"/>
                                        <p:tgtEl>
                                          <p:spTgt spid="3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2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4" dur="indefinite"/>
                                        <p:tgtEl>
                                          <p:spTgt spid="31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85" dur="indefinite"/>
                                        <p:tgtEl>
                                          <p:spTgt spid="3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3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0" dur="indefinite"/>
                                        <p:tgtEl>
                                          <p:spTgt spid="31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1" dur="indefinite"/>
                                        <p:tgtEl>
                                          <p:spTgt spid="3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4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6" dur="indefinite"/>
                                        <p:tgtEl>
                                          <p:spTgt spid="31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7" dur="indefinite"/>
                                        <p:tgtEl>
                                          <p:spTgt spid="3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5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3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2" dur="indefinite"/>
                                        <p:tgtEl>
                                          <p:spTgt spid="31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3" dur="indefinite"/>
                                        <p:tgtEl>
                                          <p:spTgt spid="3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6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3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8" dur="indefinite"/>
                                        <p:tgtEl>
                                          <p:spTgt spid="31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9" dur="indefinite"/>
                                        <p:tgtEl>
                                          <p:spTgt spid="3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7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3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4" dur="indefinite"/>
                                        <p:tgtEl>
                                          <p:spTgt spid="31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15" dur="indefinite"/>
                                        <p:tgtEl>
                                          <p:spTgt spid="3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8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3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0" dur="indefinite"/>
                                        <p:tgtEl>
                                          <p:spTgt spid="313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21" dur="indefinite"/>
                                        <p:tgtEl>
                                          <p:spTgt spid="3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9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3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6" dur="indefinite"/>
                                        <p:tgtEl>
                                          <p:spTgt spid="314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27" dur="indefinite"/>
                                        <p:tgtEl>
                                          <p:spTgt spid="3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0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3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2" dur="indefinite"/>
                                        <p:tgtEl>
                                          <p:spTgt spid="314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3" dur="indefinite"/>
                                        <p:tgtEl>
                                          <p:spTgt spid="3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2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3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8" dur="indefinite"/>
                                        <p:tgtEl>
                                          <p:spTgt spid="314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9" dur="indefinite"/>
                                        <p:tgtEl>
                                          <p:spTgt spid="3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3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3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44" dur="indefinite"/>
                                        <p:tgtEl>
                                          <p:spTgt spid="31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45" dur="indefinite"/>
                                        <p:tgtEl>
                                          <p:spTgt spid="3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4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3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0" dur="indefinite"/>
                                        <p:tgtEl>
                                          <p:spTgt spid="314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51" dur="indefinite"/>
                                        <p:tgtEl>
                                          <p:spTgt spid="3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5"/>
                  </p:tgtEl>
                </p:cond>
              </p:nextCondLst>
            </p:seq>
          </p:childTnLst>
        </p:cTn>
      </p:par>
    </p:tnLst>
    <p:bldLst>
      <p:bldP spid="3119" grpId="0" animBg="1"/>
      <p:bldP spid="3121" grpId="0" animBg="1"/>
      <p:bldP spid="3122" grpId="0" animBg="1"/>
      <p:bldP spid="3123" grpId="0" animBg="1"/>
      <p:bldP spid="3124" grpId="0" animBg="1"/>
      <p:bldP spid="3125" grpId="0" animBg="1"/>
      <p:bldP spid="3126" grpId="0" animBg="1"/>
      <p:bldP spid="3127" grpId="0" animBg="1"/>
      <p:bldP spid="3128" grpId="0" animBg="1"/>
      <p:bldP spid="3129" grpId="0" animBg="1"/>
      <p:bldP spid="3130" grpId="0" animBg="1"/>
      <p:bldP spid="3131" grpId="0" animBg="1"/>
      <p:bldP spid="3132" grpId="0" animBg="1"/>
      <p:bldP spid="3133" grpId="0" animBg="1"/>
      <p:bldP spid="3134" grpId="0" animBg="1"/>
      <p:bldP spid="3135" grpId="0" animBg="1"/>
      <p:bldP spid="3136" grpId="0" animBg="1"/>
      <p:bldP spid="3137" grpId="0" animBg="1"/>
      <p:bldP spid="3138" grpId="0" animBg="1"/>
      <p:bldP spid="3139" grpId="0" animBg="1"/>
      <p:bldP spid="3140" grpId="0" animBg="1"/>
      <p:bldP spid="3142" grpId="0" animBg="1"/>
      <p:bldP spid="3143" grpId="0" animBg="1"/>
      <p:bldP spid="3144" grpId="0" animBg="1"/>
      <p:bldP spid="314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Рамка 13"/>
          <p:cNvSpPr/>
          <p:nvPr/>
        </p:nvSpPr>
        <p:spPr>
          <a:xfrm>
            <a:off x="19050" y="19050"/>
            <a:ext cx="9144000" cy="6858000"/>
          </a:xfrm>
          <a:prstGeom prst="frame">
            <a:avLst>
              <a:gd name="adj1" fmla="val 1925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4099" name="Picture 19" descr="D:\Мои рисунки\с адресами к словарю\крапива-01.gif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819102" y="1844824"/>
            <a:ext cx="3785346" cy="3258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4100" name="WordArt 3"/>
          <p:cNvSpPr>
            <a:spLocks noChangeArrowheads="1" noChangeShapeType="1" noTextEdit="1"/>
          </p:cNvSpPr>
          <p:nvPr/>
        </p:nvSpPr>
        <p:spPr bwMode="auto">
          <a:xfrm>
            <a:off x="6072188" y="285750"/>
            <a:ext cx="2520950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19050">
                  <a:solidFill>
                    <a:srgbClr val="00009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latin typeface="Comic Sans MS"/>
              </a:rPr>
              <a:t>10 баллов</a:t>
            </a:r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179512" y="1844824"/>
            <a:ext cx="5112568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Будто снежный шар бела,</a:t>
            </a:r>
          </a:p>
          <a:p>
            <a:pPr>
              <a:spcBef>
                <a:spcPct val="50000"/>
              </a:spcBef>
            </a:pPr>
            <a:r>
              <a:rPr lang="ru-RU" sz="28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По весне она цвела,</a:t>
            </a:r>
          </a:p>
          <a:p>
            <a:pPr>
              <a:spcBef>
                <a:spcPct val="50000"/>
              </a:spcBef>
            </a:pPr>
            <a:r>
              <a:rPr lang="ru-RU" sz="28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Нежный запах источала.</a:t>
            </a:r>
          </a:p>
          <a:p>
            <a:pPr>
              <a:spcBef>
                <a:spcPct val="50000"/>
              </a:spcBef>
            </a:pPr>
            <a:r>
              <a:rPr lang="ru-RU" sz="28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А когда пора настала, разом сделалась она </a:t>
            </a:r>
          </a:p>
          <a:p>
            <a:pPr>
              <a:spcBef>
                <a:spcPct val="50000"/>
              </a:spcBef>
            </a:pPr>
            <a:r>
              <a:rPr lang="ru-RU" sz="28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Вся от ягоды черна</a:t>
            </a:r>
            <a:endParaRPr lang="ru-RU" sz="2800" dirty="0">
              <a:ln w="18415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103" name="WordArt 10"/>
          <p:cNvSpPr>
            <a:spLocks noChangeArrowheads="1" noChangeShapeType="1" noTextEdit="1"/>
          </p:cNvSpPr>
          <p:nvPr/>
        </p:nvSpPr>
        <p:spPr bwMode="auto">
          <a:xfrm>
            <a:off x="5796136" y="5013176"/>
            <a:ext cx="2520950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</a:rPr>
              <a:t>черемуха</a:t>
            </a:r>
            <a:endParaRPr lang="ru-RU" sz="3600" i="1" kern="1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/>
            </a:endParaRPr>
          </a:p>
        </p:txBody>
      </p:sp>
      <p:pic>
        <p:nvPicPr>
          <p:cNvPr id="4104" name="Picture 13" descr="C:\Documents and Settings\Елена\Мои документы\Мои рисунки\анимированные\знаки\c6aad6abc112aee1d382b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813" y="254000"/>
            <a:ext cx="5715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9224" name="Rectangle 8"/>
          <p:cNvSpPr>
            <a:spLocks noChangeArrowheads="1"/>
          </p:cNvSpPr>
          <p:nvPr/>
        </p:nvSpPr>
        <p:spPr bwMode="auto">
          <a:xfrm>
            <a:off x="4788024" y="1340768"/>
            <a:ext cx="3995936" cy="4896544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4112" name="Picture 16" descr="C:\Users\Пользователь\Desktop\с флэшки\tomakov-3 копия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2492896"/>
            <a:ext cx="33115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5" name="AutoShape 2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86750" y="6072188"/>
            <a:ext cx="541338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" name="WordArt 4"/>
          <p:cNvSpPr>
            <a:spLocks noChangeArrowheads="1" noChangeShapeType="1" noTextEdit="1"/>
          </p:cNvSpPr>
          <p:nvPr/>
        </p:nvSpPr>
        <p:spPr bwMode="auto">
          <a:xfrm>
            <a:off x="2051720" y="404664"/>
            <a:ext cx="3456384" cy="792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 smtClean="0">
                <a:ln w="19050">
                  <a:solidFill>
                    <a:srgbClr val="00009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latin typeface="Comic Sans MS"/>
              </a:rPr>
              <a:t>загадки</a:t>
            </a:r>
            <a:endParaRPr lang="ru-RU" sz="3600" b="1" i="1" kern="10" dirty="0">
              <a:ln w="19050">
                <a:solidFill>
                  <a:srgbClr val="000099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5400000" scaled="0"/>
              </a:gradFill>
              <a:latin typeface="Comic Sans MS"/>
            </a:endParaRP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12"/>
                  </p:tgtEl>
                </p:cond>
              </p:nextCondLst>
            </p:seq>
          </p:childTnLst>
        </p:cTn>
      </p:par>
    </p:tnLst>
    <p:bldLst>
      <p:bldP spid="922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Рамка 10"/>
          <p:cNvSpPr/>
          <p:nvPr/>
        </p:nvSpPr>
        <p:spPr>
          <a:xfrm>
            <a:off x="-12700" y="-12700"/>
            <a:ext cx="9144000" cy="6858000"/>
          </a:xfrm>
          <a:prstGeom prst="frame">
            <a:avLst>
              <a:gd name="adj1" fmla="val 1925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5124" name="WordArt 2"/>
          <p:cNvSpPr>
            <a:spLocks noChangeArrowheads="1" noChangeShapeType="1" noTextEdit="1"/>
          </p:cNvSpPr>
          <p:nvPr/>
        </p:nvSpPr>
        <p:spPr bwMode="auto">
          <a:xfrm>
            <a:off x="6000750" y="285750"/>
            <a:ext cx="2520950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19050">
                  <a:solidFill>
                    <a:srgbClr val="00009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latin typeface="Comic Sans MS"/>
              </a:rPr>
              <a:t>20 баллов</a:t>
            </a:r>
          </a:p>
        </p:txBody>
      </p:sp>
      <p:sp>
        <p:nvSpPr>
          <p:cNvPr id="5125" name="Text Box 3"/>
          <p:cNvSpPr txBox="1">
            <a:spLocks noChangeArrowheads="1"/>
          </p:cNvSpPr>
          <p:nvPr/>
        </p:nvSpPr>
        <p:spPr bwMode="auto">
          <a:xfrm>
            <a:off x="395536" y="1772816"/>
            <a:ext cx="4357439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Comic Sans MS" pitchFamily="66" charset="0"/>
              </a:rPr>
              <a:t>Серовато,</a:t>
            </a:r>
          </a:p>
          <a:p>
            <a:pPr>
              <a:spcBef>
                <a:spcPct val="50000"/>
              </a:spcBef>
            </a:pPr>
            <a:r>
              <a:rPr lang="ru-RU" sz="3600" b="1" dirty="0" err="1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Comic Sans MS" pitchFamily="66" charset="0"/>
              </a:rPr>
              <a:t>Зубовато</a:t>
            </a:r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Comic Sans MS" pitchFamily="66" charset="0"/>
              </a:rPr>
              <a:t>,</a:t>
            </a:r>
          </a:p>
          <a:p>
            <a:pPr>
              <a:spcBef>
                <a:spcPct val="50000"/>
              </a:spcBef>
            </a:pPr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Comic Sans MS" pitchFamily="66" charset="0"/>
              </a:rPr>
              <a:t>По полю рыщет,</a:t>
            </a:r>
          </a:p>
          <a:p>
            <a:pPr>
              <a:spcBef>
                <a:spcPct val="50000"/>
              </a:spcBef>
            </a:pPr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Comic Sans MS" pitchFamily="66" charset="0"/>
              </a:rPr>
              <a:t>Телят, ягнят ищет</a:t>
            </a:r>
            <a:endParaRPr lang="ru-RU" sz="3600" b="1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Comic Sans MS" pitchFamily="66" charset="0"/>
            </a:endParaRPr>
          </a:p>
        </p:txBody>
      </p:sp>
      <p:sp>
        <p:nvSpPr>
          <p:cNvPr id="5126" name="WordArt 6"/>
          <p:cNvSpPr>
            <a:spLocks noChangeArrowheads="1" noChangeShapeType="1" noTextEdit="1"/>
          </p:cNvSpPr>
          <p:nvPr/>
        </p:nvSpPr>
        <p:spPr bwMode="auto">
          <a:xfrm>
            <a:off x="5436096" y="2132856"/>
            <a:ext cx="2159000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</a:rPr>
              <a:t>волк</a:t>
            </a:r>
            <a:endParaRPr lang="ru-RU" sz="3600" i="1" kern="1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/>
            </a:endParaRPr>
          </a:p>
        </p:txBody>
      </p:sp>
      <p:sp>
        <p:nvSpPr>
          <p:cNvPr id="5129" name="AutoShape 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86750" y="6072188"/>
            <a:ext cx="541338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130" name="Picture 13" descr="C:\Documents and Settings\Елена\Мои документы\Мои рисунки\анимированные\знаки\c6aad6abc112aee1d382b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3" y="254000"/>
            <a:ext cx="5715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0_722ed_cc4bc391_XL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32040" y="2924944"/>
            <a:ext cx="2745854" cy="1705320"/>
          </a:xfrm>
          <a:prstGeom prst="rect">
            <a:avLst/>
          </a:prstGeom>
        </p:spPr>
      </p:pic>
      <p:sp useBgFill="1">
        <p:nvSpPr>
          <p:cNvPr id="9224" name="Rectangle 8"/>
          <p:cNvSpPr>
            <a:spLocks noChangeArrowheads="1"/>
          </p:cNvSpPr>
          <p:nvPr/>
        </p:nvSpPr>
        <p:spPr bwMode="auto">
          <a:xfrm>
            <a:off x="4716016" y="1700808"/>
            <a:ext cx="3313112" cy="3376613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2" name="Picture 16" descr="C:\Users\Пользователь\Desktop\с флэшки\tomakov-3 копия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2420888"/>
            <a:ext cx="4450628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WordArt 4"/>
          <p:cNvSpPr>
            <a:spLocks noChangeArrowheads="1" noChangeShapeType="1" noTextEdit="1"/>
          </p:cNvSpPr>
          <p:nvPr/>
        </p:nvSpPr>
        <p:spPr bwMode="auto">
          <a:xfrm>
            <a:off x="1835696" y="188640"/>
            <a:ext cx="3456384" cy="792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 smtClean="0">
                <a:ln w="19050">
                  <a:solidFill>
                    <a:srgbClr val="00009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latin typeface="Comic Sans MS"/>
              </a:rPr>
              <a:t>загадки</a:t>
            </a:r>
            <a:endParaRPr lang="ru-RU" sz="3600" b="1" i="1" kern="10" dirty="0">
              <a:ln w="19050">
                <a:solidFill>
                  <a:srgbClr val="000099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5400000" scaled="0"/>
              </a:gradFill>
              <a:latin typeface="Comic Sans MS"/>
            </a:endParaRP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922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4698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4048" y="2276871"/>
            <a:ext cx="2098154" cy="3026845"/>
          </a:xfrm>
          <a:prstGeom prst="rect">
            <a:avLst/>
          </a:prstGeom>
        </p:spPr>
      </p:pic>
      <p:sp useBgFill="1">
        <p:nvSpPr>
          <p:cNvPr id="11" name="Рамка 10"/>
          <p:cNvSpPr/>
          <p:nvPr/>
        </p:nvSpPr>
        <p:spPr>
          <a:xfrm>
            <a:off x="-23812" y="-23812"/>
            <a:ext cx="9143999" cy="6857999"/>
          </a:xfrm>
          <a:prstGeom prst="frame">
            <a:avLst>
              <a:gd name="adj1" fmla="val 1925"/>
            </a:avLst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6150" name="WordArt 2"/>
          <p:cNvSpPr>
            <a:spLocks noChangeArrowheads="1" noChangeShapeType="1" noTextEdit="1"/>
          </p:cNvSpPr>
          <p:nvPr/>
        </p:nvSpPr>
        <p:spPr bwMode="auto">
          <a:xfrm>
            <a:off x="6000750" y="285750"/>
            <a:ext cx="2520950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19050">
                  <a:solidFill>
                    <a:srgbClr val="00009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latin typeface="Comic Sans MS"/>
              </a:rPr>
              <a:t>30 баллов</a:t>
            </a:r>
          </a:p>
        </p:txBody>
      </p:sp>
      <p:sp>
        <p:nvSpPr>
          <p:cNvPr id="6151" name="Text Box 3"/>
          <p:cNvSpPr txBox="1">
            <a:spLocks noChangeArrowheads="1"/>
          </p:cNvSpPr>
          <p:nvPr/>
        </p:nvSpPr>
        <p:spPr bwMode="auto">
          <a:xfrm>
            <a:off x="323528" y="1196752"/>
            <a:ext cx="3889375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Comic Sans MS" pitchFamily="66" charset="0"/>
              </a:rPr>
              <a:t>Хочешь - верь,</a:t>
            </a:r>
          </a:p>
          <a:p>
            <a:pPr>
              <a:spcBef>
                <a:spcPct val="50000"/>
              </a:spcBef>
            </a:pPr>
            <a:r>
              <a:rPr lang="ru-RU" sz="3200" b="1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Comic Sans MS" pitchFamily="66" charset="0"/>
              </a:rPr>
              <a:t>Хочешь – не верь</a:t>
            </a:r>
          </a:p>
          <a:p>
            <a:pPr>
              <a:spcBef>
                <a:spcPct val="50000"/>
              </a:spcBef>
            </a:pPr>
            <a:r>
              <a:rPr lang="ru-RU" sz="3200" b="1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Comic Sans MS" pitchFamily="66" charset="0"/>
              </a:rPr>
              <a:t>Пробегал по лесу зверь.</a:t>
            </a:r>
          </a:p>
          <a:p>
            <a:pPr>
              <a:spcBef>
                <a:spcPct val="50000"/>
              </a:spcBef>
            </a:pPr>
            <a:r>
              <a:rPr lang="ru-RU" sz="3200" b="1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Comic Sans MS" pitchFamily="66" charset="0"/>
              </a:rPr>
              <a:t>Нёс на лбу он неспроста</a:t>
            </a:r>
          </a:p>
          <a:p>
            <a:pPr>
              <a:spcBef>
                <a:spcPct val="50000"/>
              </a:spcBef>
            </a:pPr>
            <a:r>
              <a:rPr lang="ru-RU" sz="3200" b="1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Comic Sans MS" pitchFamily="66" charset="0"/>
              </a:rPr>
              <a:t>Два развесистых куста </a:t>
            </a:r>
            <a:endParaRPr lang="ru-RU" sz="3200" b="1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Comic Sans MS" pitchFamily="66" charset="0"/>
            </a:endParaRPr>
          </a:p>
        </p:txBody>
      </p:sp>
      <p:sp>
        <p:nvSpPr>
          <p:cNvPr id="6152" name="WordArt 6"/>
          <p:cNvSpPr>
            <a:spLocks noChangeArrowheads="1" noChangeShapeType="1" noTextEdit="1"/>
          </p:cNvSpPr>
          <p:nvPr/>
        </p:nvSpPr>
        <p:spPr bwMode="auto">
          <a:xfrm>
            <a:off x="4643438" y="5157788"/>
            <a:ext cx="1800225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 smtClean="0">
                <a:ln w="1905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Comic Sans MS"/>
              </a:rPr>
              <a:t>олень</a:t>
            </a:r>
            <a:endParaRPr lang="ru-RU" sz="3600" b="1" i="1" kern="10" dirty="0">
              <a:ln w="19050">
                <a:solidFill>
                  <a:srgbClr val="000099"/>
                </a:solidFill>
                <a:round/>
                <a:headEnd/>
                <a:tailEnd/>
              </a:ln>
              <a:solidFill>
                <a:schemeClr val="bg1"/>
              </a:solidFill>
              <a:latin typeface="Comic Sans MS"/>
            </a:endParaRPr>
          </a:p>
        </p:txBody>
      </p:sp>
      <p:sp useBgFill="1">
        <p:nvSpPr>
          <p:cNvPr id="10248" name="Rectangle 8"/>
          <p:cNvSpPr>
            <a:spLocks noChangeArrowheads="1"/>
          </p:cNvSpPr>
          <p:nvPr/>
        </p:nvSpPr>
        <p:spPr bwMode="auto">
          <a:xfrm>
            <a:off x="4572000" y="2132856"/>
            <a:ext cx="3600400" cy="360040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3" name="Picture 16" descr="C:\Users\Пользователь\Desktop\с флэшки\tomakov-3 копия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2564904"/>
            <a:ext cx="33115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5" name="AutoShape 2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86750" y="6072188"/>
            <a:ext cx="541338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6156" name="Picture 13" descr="C:\Documents and Settings\Елена\Мои документы\Мои рисунки\анимированные\знаки\c6aad6abc112aee1d382b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813" y="254000"/>
            <a:ext cx="5715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WordArt 4"/>
          <p:cNvSpPr>
            <a:spLocks noChangeArrowheads="1" noChangeShapeType="1" noTextEdit="1"/>
          </p:cNvSpPr>
          <p:nvPr/>
        </p:nvSpPr>
        <p:spPr bwMode="auto">
          <a:xfrm>
            <a:off x="2123728" y="260648"/>
            <a:ext cx="3456384" cy="792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 smtClean="0">
                <a:ln w="19050">
                  <a:solidFill>
                    <a:srgbClr val="00009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latin typeface="Comic Sans MS"/>
              </a:rPr>
              <a:t>загадки</a:t>
            </a:r>
            <a:endParaRPr lang="ru-RU" sz="3600" b="1" i="1" kern="10" dirty="0">
              <a:ln w="19050">
                <a:solidFill>
                  <a:srgbClr val="000099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5400000" scaled="0"/>
              </a:gradFill>
              <a:latin typeface="Comic Sans MS"/>
            </a:endParaRP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024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79512" y="534306"/>
            <a:ext cx="8544840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742950" marR="0" lvl="0" indent="-742950" algn="ctr" defTabSz="914400" latinLnBrk="0">
              <a:lnSpc>
                <a:spcPct val="100000"/>
              </a:lnSpc>
              <a:buClrTx/>
              <a:buSzTx/>
              <a:tabLst/>
            </a:pPr>
            <a:r>
              <a:rPr lang="ru-RU" sz="36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Одним из языков,</a:t>
            </a:r>
          </a:p>
          <a:p>
            <a:pPr marL="742950" marR="0" lvl="0" indent="-742950" algn="ctr" defTabSz="914400" latinLnBrk="0">
              <a:lnSpc>
                <a:spcPct val="100000"/>
              </a:lnSpc>
              <a:buClrTx/>
              <a:buSzTx/>
              <a:tabLst/>
            </a:pPr>
            <a:r>
              <a:rPr lang="ru-RU" sz="36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от которого происходит </a:t>
            </a:r>
          </a:p>
          <a:p>
            <a:pPr marL="742950" marR="0" lvl="0" indent="-742950" algn="ctr" defTabSz="914400" latinLnBrk="0">
              <a:lnSpc>
                <a:spcPct val="100000"/>
              </a:lnSpc>
              <a:buClrTx/>
              <a:buSzTx/>
              <a:tabLst/>
            </a:pPr>
            <a:r>
              <a:rPr lang="ru-RU" sz="36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название о.Байкал является? </a:t>
            </a:r>
          </a:p>
          <a:p>
            <a:pPr marL="742950" marR="0" lvl="0" indent="-74295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</a:pP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Татарский </a:t>
            </a:r>
            <a:endParaRPr kumimoji="0" lang="ru-RU" sz="6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742950" marR="0" lvl="0" indent="-74295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</a:pP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бурятский</a:t>
            </a:r>
          </a:p>
          <a:p>
            <a:pPr marL="742950" marR="0" lvl="0" indent="-74295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</a:pP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индейский  </a:t>
            </a:r>
            <a:endParaRPr kumimoji="0" lang="ru-RU" sz="6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Рамка 10"/>
          <p:cNvSpPr/>
          <p:nvPr/>
        </p:nvSpPr>
        <p:spPr>
          <a:xfrm>
            <a:off x="-12700" y="-12700"/>
            <a:ext cx="9144000" cy="6858000"/>
          </a:xfrm>
          <a:prstGeom prst="frame">
            <a:avLst>
              <a:gd name="adj1" fmla="val 1925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7172" name="WordArt 4"/>
          <p:cNvSpPr>
            <a:spLocks noChangeArrowheads="1" noChangeShapeType="1" noTextEdit="1"/>
          </p:cNvSpPr>
          <p:nvPr/>
        </p:nvSpPr>
        <p:spPr bwMode="auto">
          <a:xfrm>
            <a:off x="6000750" y="285750"/>
            <a:ext cx="2520950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19050">
                  <a:solidFill>
                    <a:srgbClr val="00009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latin typeface="Comic Sans MS"/>
              </a:rPr>
              <a:t>40 баллов</a:t>
            </a:r>
          </a:p>
        </p:txBody>
      </p:sp>
      <p:sp>
        <p:nvSpPr>
          <p:cNvPr id="7173" name="WordArt 6"/>
          <p:cNvSpPr>
            <a:spLocks noChangeArrowheads="1" noChangeShapeType="1" noTextEdit="1"/>
          </p:cNvSpPr>
          <p:nvPr/>
        </p:nvSpPr>
        <p:spPr bwMode="auto">
          <a:xfrm>
            <a:off x="5292080" y="5445224"/>
            <a:ext cx="2232025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 smtClean="0">
                <a:ln w="1905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Comic Sans MS"/>
              </a:rPr>
              <a:t>ястреб</a:t>
            </a:r>
            <a:endParaRPr lang="ru-RU" sz="3600" b="1" i="1" kern="10" dirty="0">
              <a:ln w="19050">
                <a:solidFill>
                  <a:srgbClr val="000099"/>
                </a:solidFill>
                <a:round/>
                <a:headEnd/>
                <a:tailEnd/>
              </a:ln>
              <a:solidFill>
                <a:srgbClr val="C00000"/>
              </a:solidFill>
              <a:latin typeface="Comic Sans MS"/>
            </a:endParaRPr>
          </a:p>
        </p:txBody>
      </p:sp>
      <p:sp>
        <p:nvSpPr>
          <p:cNvPr id="7176" name="AutoShape 2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86750" y="6072188"/>
            <a:ext cx="541338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7177" name="Picture 13" descr="C:\Documents and Settings\Елена\Мои документы\Мои рисунки\анимированные\знаки\c6aad6abc112aee1d382b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813" y="254000"/>
            <a:ext cx="5715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9" name="Text Box 2"/>
          <p:cNvSpPr txBox="1">
            <a:spLocks noChangeArrowheads="1"/>
          </p:cNvSpPr>
          <p:nvPr/>
        </p:nvSpPr>
        <p:spPr bwMode="auto">
          <a:xfrm>
            <a:off x="179512" y="2420888"/>
            <a:ext cx="4752975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Птица сверху </a:t>
            </a:r>
          </a:p>
          <a:p>
            <a:pPr>
              <a:spcBef>
                <a:spcPct val="50000"/>
              </a:spcBef>
            </a:pPr>
            <a:r>
              <a:rPr lang="ru-RU" sz="40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Налетает</a:t>
            </a:r>
          </a:p>
          <a:p>
            <a:pPr>
              <a:spcBef>
                <a:spcPct val="50000"/>
              </a:spcBef>
            </a:pPr>
            <a:r>
              <a:rPr lang="ru-RU" sz="40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И цыплят с земли хватает</a:t>
            </a:r>
            <a:endParaRPr lang="ru-RU" sz="4000" dirty="0">
              <a:ln w="18415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5" name="Рисунок 14" descr="eb22d7aa47811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60031" y="2420888"/>
            <a:ext cx="4227993" cy="2880320"/>
          </a:xfrm>
          <a:prstGeom prst="rect">
            <a:avLst/>
          </a:prstGeom>
          <a:effectLst>
            <a:softEdge rad="317500"/>
          </a:effectLst>
        </p:spPr>
      </p:pic>
      <p:sp useBgFill="1">
        <p:nvSpPr>
          <p:cNvPr id="11273" name="Rectangle 9"/>
          <p:cNvSpPr>
            <a:spLocks noChangeArrowheads="1"/>
          </p:cNvSpPr>
          <p:nvPr/>
        </p:nvSpPr>
        <p:spPr bwMode="auto">
          <a:xfrm>
            <a:off x="4932040" y="1628800"/>
            <a:ext cx="4032448" cy="4236145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4" name="Picture 16" descr="C:\Users\Пользователь\Desktop\с флэшки\tomakov-3 копия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60032" y="2132856"/>
            <a:ext cx="33115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WordArt 4"/>
          <p:cNvSpPr>
            <a:spLocks noChangeArrowheads="1" noChangeShapeType="1" noTextEdit="1"/>
          </p:cNvSpPr>
          <p:nvPr/>
        </p:nvSpPr>
        <p:spPr bwMode="auto">
          <a:xfrm>
            <a:off x="2339752" y="332656"/>
            <a:ext cx="3456384" cy="792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 smtClean="0">
                <a:ln w="19050">
                  <a:solidFill>
                    <a:srgbClr val="00009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latin typeface="Comic Sans MS"/>
              </a:rPr>
              <a:t>загадки</a:t>
            </a:r>
            <a:endParaRPr lang="ru-RU" sz="3600" b="1" i="1" kern="10" dirty="0">
              <a:ln w="19050">
                <a:solidFill>
                  <a:srgbClr val="000099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5400000" scaled="0"/>
              </a:gradFill>
              <a:latin typeface="Comic Sans MS"/>
            </a:endParaRP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127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Рамка 10"/>
          <p:cNvSpPr/>
          <p:nvPr/>
        </p:nvSpPr>
        <p:spPr>
          <a:xfrm>
            <a:off x="-12700" y="-12700"/>
            <a:ext cx="9144000" cy="6858000"/>
          </a:xfrm>
          <a:prstGeom prst="frame">
            <a:avLst>
              <a:gd name="adj1" fmla="val 1925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8206" name="Picture 14" descr="boloto"/>
          <p:cNvPicPr>
            <a:picLocks noChangeAspect="1" noChangeArrowheads="1"/>
          </p:cNvPicPr>
          <p:nvPr/>
        </p:nvPicPr>
        <p:blipFill>
          <a:blip r:embed="rId3" cstate="print"/>
          <a:srcRect b="5251"/>
          <a:stretch>
            <a:fillRect/>
          </a:stretch>
        </p:blipFill>
        <p:spPr bwMode="auto">
          <a:xfrm>
            <a:off x="5286375" y="2357438"/>
            <a:ext cx="3217863" cy="2286000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</p:pic>
      <p:sp>
        <p:nvSpPr>
          <p:cNvPr id="8196" name="WordArt 3"/>
          <p:cNvSpPr>
            <a:spLocks noChangeArrowheads="1" noChangeShapeType="1" noTextEdit="1"/>
          </p:cNvSpPr>
          <p:nvPr/>
        </p:nvSpPr>
        <p:spPr bwMode="auto">
          <a:xfrm>
            <a:off x="6000750" y="357188"/>
            <a:ext cx="2520950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19050">
                  <a:solidFill>
                    <a:srgbClr val="00009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latin typeface="Comic Sans MS"/>
              </a:rPr>
              <a:t>50 баллов</a:t>
            </a:r>
          </a:p>
        </p:txBody>
      </p:sp>
      <p:sp>
        <p:nvSpPr>
          <p:cNvPr id="8197" name="WordArt 5"/>
          <p:cNvSpPr>
            <a:spLocks noChangeArrowheads="1" noChangeShapeType="1" noTextEdit="1"/>
          </p:cNvSpPr>
          <p:nvPr/>
        </p:nvSpPr>
        <p:spPr bwMode="auto">
          <a:xfrm>
            <a:off x="4572000" y="5157788"/>
            <a:ext cx="2520950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000099"/>
                  </a:solidFill>
                  <a:round/>
                  <a:headEnd/>
                  <a:tailEnd/>
                </a:ln>
                <a:blipFill dpi="0" rotWithShape="0">
                  <a:blip r:embed="rId4"/>
                  <a:srcRect/>
                  <a:stretch>
                    <a:fillRect/>
                  </a:stretch>
                </a:blipFill>
                <a:latin typeface="Comic Sans MS"/>
              </a:rPr>
              <a:t>болото</a:t>
            </a:r>
          </a:p>
        </p:txBody>
      </p:sp>
      <p:sp useBgFill="1">
        <p:nvSpPr>
          <p:cNvPr id="12296" name="Rectangle 8"/>
          <p:cNvSpPr>
            <a:spLocks noChangeArrowheads="1"/>
          </p:cNvSpPr>
          <p:nvPr/>
        </p:nvSpPr>
        <p:spPr bwMode="auto">
          <a:xfrm>
            <a:off x="4284663" y="2143125"/>
            <a:ext cx="4502150" cy="351790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2" name="Picture 16" descr="C:\Users\Пользователь\Desktop\с флэшки\tomakov-3 копия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4938" y="2714625"/>
            <a:ext cx="33115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0" name="AutoShape 2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86750" y="6072188"/>
            <a:ext cx="541338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8201" name="Picture 13" descr="C:\Documents and Settings\Елена\Мои документы\Мои рисунки\анимированные\знаки\c6aad6abc112aee1d382b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5813" y="254000"/>
            <a:ext cx="5715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2" name="WordArt 4"/>
          <p:cNvSpPr>
            <a:spLocks noChangeArrowheads="1" noChangeShapeType="1" noTextEdit="1"/>
          </p:cNvSpPr>
          <p:nvPr/>
        </p:nvSpPr>
        <p:spPr bwMode="auto">
          <a:xfrm>
            <a:off x="2339752" y="332656"/>
            <a:ext cx="3456384" cy="792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 smtClean="0">
                <a:ln w="19050">
                  <a:solidFill>
                    <a:srgbClr val="00009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latin typeface="Comic Sans MS"/>
              </a:rPr>
              <a:t>загадки</a:t>
            </a:r>
            <a:endParaRPr lang="ru-RU" sz="3600" b="1" i="1" kern="10" dirty="0">
              <a:ln w="19050">
                <a:solidFill>
                  <a:srgbClr val="000099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5400000" scaled="0"/>
              </a:gradFill>
              <a:latin typeface="Comic Sans MS"/>
            </a:endParaRPr>
          </a:p>
        </p:txBody>
      </p:sp>
      <p:sp>
        <p:nvSpPr>
          <p:cNvPr id="8203" name="Text Box 2"/>
          <p:cNvSpPr txBox="1">
            <a:spLocks noChangeArrowheads="1"/>
          </p:cNvSpPr>
          <p:nvPr/>
        </p:nvSpPr>
        <p:spPr bwMode="auto">
          <a:xfrm>
            <a:off x="251520" y="1340768"/>
            <a:ext cx="5144393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Comic Sans MS" pitchFamily="66" charset="0"/>
              </a:rPr>
              <a:t>Не море</a:t>
            </a:r>
            <a:r>
              <a:rPr lang="ru-RU" sz="4000" b="1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Comic Sans MS" pitchFamily="66" charset="0"/>
              </a:rPr>
              <a:t>,</a:t>
            </a:r>
          </a:p>
          <a:p>
            <a:pPr>
              <a:spcBef>
                <a:spcPct val="50000"/>
              </a:spcBef>
            </a:pPr>
            <a:r>
              <a:rPr lang="ru-RU" sz="4000" b="1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Comic Sans MS" pitchFamily="66" charset="0"/>
              </a:rPr>
              <a:t>не </a:t>
            </a: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Comic Sans MS" pitchFamily="66" charset="0"/>
              </a:rPr>
              <a:t>земля – </a:t>
            </a:r>
          </a:p>
          <a:p>
            <a:pPr>
              <a:spcBef>
                <a:spcPct val="50000"/>
              </a:spcBef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Comic Sans MS" pitchFamily="66" charset="0"/>
              </a:rPr>
              <a:t>Корабли не плавают,</a:t>
            </a:r>
          </a:p>
          <a:p>
            <a:pPr>
              <a:spcBef>
                <a:spcPct val="50000"/>
              </a:spcBef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Comic Sans MS" pitchFamily="66" charset="0"/>
              </a:rPr>
              <a:t>И ходить нельзя.</a:t>
            </a: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229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racho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32040" y="2924944"/>
            <a:ext cx="3024336" cy="3024336"/>
          </a:xfrm>
          <a:prstGeom prst="rect">
            <a:avLst/>
          </a:prstGeom>
        </p:spPr>
      </p:pic>
      <p:sp useBgFill="1">
        <p:nvSpPr>
          <p:cNvPr id="11" name="Рамка 10"/>
          <p:cNvSpPr/>
          <p:nvPr/>
        </p:nvSpPr>
        <p:spPr>
          <a:xfrm>
            <a:off x="-12700" y="-12700"/>
            <a:ext cx="9144000" cy="6858000"/>
          </a:xfrm>
          <a:prstGeom prst="frame">
            <a:avLst>
              <a:gd name="adj1" fmla="val 1925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9219" name="WordArt 2"/>
          <p:cNvSpPr>
            <a:spLocks noChangeArrowheads="1" noChangeShapeType="1" noTextEdit="1"/>
          </p:cNvSpPr>
          <p:nvPr/>
        </p:nvSpPr>
        <p:spPr bwMode="auto">
          <a:xfrm>
            <a:off x="971600" y="285750"/>
            <a:ext cx="3978225" cy="69497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 smtClean="0">
                <a:ln w="19050">
                  <a:solidFill>
                    <a:srgbClr val="CC0000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stretch>
                    <a:fillRect/>
                  </a:stretch>
                </a:blipFill>
                <a:latin typeface="Comic Sans MS"/>
              </a:rPr>
              <a:t>Животный мир</a:t>
            </a:r>
            <a:endParaRPr lang="ru-RU" sz="3600" b="1" i="1" kern="10" dirty="0">
              <a:ln w="19050">
                <a:solidFill>
                  <a:srgbClr val="CC0000"/>
                </a:solidFill>
                <a:round/>
                <a:headEnd/>
                <a:tailEnd/>
              </a:ln>
              <a:blipFill dpi="0" rotWithShape="0">
                <a:blip r:embed="rId3"/>
                <a:srcRect/>
                <a:stretch>
                  <a:fillRect/>
                </a:stretch>
              </a:blipFill>
              <a:latin typeface="Comic Sans MS"/>
            </a:endParaRPr>
          </a:p>
        </p:txBody>
      </p:sp>
      <p:sp>
        <p:nvSpPr>
          <p:cNvPr id="9220" name="WordArt 3"/>
          <p:cNvSpPr>
            <a:spLocks noChangeArrowheads="1" noChangeShapeType="1" noTextEdit="1"/>
          </p:cNvSpPr>
          <p:nvPr/>
        </p:nvSpPr>
        <p:spPr bwMode="auto">
          <a:xfrm>
            <a:off x="6072188" y="285750"/>
            <a:ext cx="2520950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CC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CC0000"/>
                    </a:gs>
                    <a:gs pos="50000">
                      <a:srgbClr val="FF8FE2"/>
                    </a:gs>
                    <a:gs pos="100000">
                      <a:srgbClr val="CC0000"/>
                    </a:gs>
                  </a:gsLst>
                  <a:lin ang="5400000" scaled="1"/>
                </a:gradFill>
                <a:latin typeface="Comic Sans MS"/>
              </a:rPr>
              <a:t>10 баллов</a:t>
            </a:r>
          </a:p>
        </p:txBody>
      </p:sp>
      <p:sp>
        <p:nvSpPr>
          <p:cNvPr id="9221" name="WordArt 7"/>
          <p:cNvSpPr>
            <a:spLocks noChangeArrowheads="1" noChangeShapeType="1" noTextEdit="1"/>
          </p:cNvSpPr>
          <p:nvPr/>
        </p:nvSpPr>
        <p:spPr bwMode="auto">
          <a:xfrm>
            <a:off x="1259632" y="5085184"/>
            <a:ext cx="3529013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 smtClean="0">
                <a:ln w="19050">
                  <a:solidFill>
                    <a:srgbClr val="CC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CC0000"/>
                    </a:gs>
                    <a:gs pos="50000">
                      <a:srgbClr val="FF8FE2"/>
                    </a:gs>
                    <a:gs pos="100000">
                      <a:srgbClr val="CC0000"/>
                    </a:gs>
                  </a:gsLst>
                  <a:lin ang="5400000" scaled="1"/>
                </a:gradFill>
                <a:latin typeface="Comic Sans MS"/>
              </a:rPr>
              <a:t>Рачок </a:t>
            </a:r>
            <a:r>
              <a:rPr lang="ru-RU" sz="3600" b="1" i="1" kern="10" dirty="0" err="1" smtClean="0">
                <a:ln w="19050">
                  <a:solidFill>
                    <a:srgbClr val="CC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CC0000"/>
                    </a:gs>
                    <a:gs pos="50000">
                      <a:srgbClr val="FF8FE2"/>
                    </a:gs>
                    <a:gs pos="100000">
                      <a:srgbClr val="CC0000"/>
                    </a:gs>
                  </a:gsLst>
                  <a:lin ang="5400000" scaled="1"/>
                </a:gradFill>
                <a:latin typeface="Comic Sans MS"/>
              </a:rPr>
              <a:t>Эпишура</a:t>
            </a:r>
            <a:endParaRPr lang="ru-RU" sz="3600" b="1" i="1" kern="10" dirty="0">
              <a:ln w="19050">
                <a:solidFill>
                  <a:srgbClr val="CC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CC0000"/>
                  </a:gs>
                  <a:gs pos="50000">
                    <a:srgbClr val="FF8FE2"/>
                  </a:gs>
                  <a:gs pos="100000">
                    <a:srgbClr val="CC0000"/>
                  </a:gs>
                </a:gsLst>
                <a:lin ang="5400000" scaled="1"/>
              </a:gradFill>
              <a:latin typeface="Comic Sans MS"/>
            </a:endParaRPr>
          </a:p>
        </p:txBody>
      </p:sp>
      <p:sp useBgFill="1">
        <p:nvSpPr>
          <p:cNvPr id="13320" name="Rectangle 8"/>
          <p:cNvSpPr>
            <a:spLocks noChangeArrowheads="1"/>
          </p:cNvSpPr>
          <p:nvPr/>
        </p:nvSpPr>
        <p:spPr bwMode="auto">
          <a:xfrm>
            <a:off x="395536" y="2852936"/>
            <a:ext cx="7786687" cy="3167757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4" name="Text Box 5"/>
          <p:cNvSpPr txBox="1">
            <a:spLocks noChangeArrowheads="1"/>
          </p:cNvSpPr>
          <p:nvPr/>
        </p:nvSpPr>
        <p:spPr bwMode="auto">
          <a:xfrm>
            <a:off x="1115616" y="1268760"/>
            <a:ext cx="7358063" cy="168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Этот рачок очень важен для озера, так как является «Дворником» Байкала</a:t>
            </a:r>
            <a:endParaRPr lang="ru-RU" sz="3200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95000"/>
                  <a:lumOff val="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9225" name="AutoShape 4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41337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CC0066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2" name="Picture 16" descr="C:\Users\Пользователь\Desktop\с флэшки\tomakov-3 копия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95736" y="3645024"/>
            <a:ext cx="33115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37151853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1484784" cy="1484784"/>
          </a:xfrm>
          <a:prstGeom prst="rect">
            <a:avLst/>
          </a:prstGeom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332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19895275_origin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6016" y="4509120"/>
            <a:ext cx="3456384" cy="1680334"/>
          </a:xfrm>
          <a:prstGeom prst="rect">
            <a:avLst/>
          </a:prstGeom>
          <a:effectLst>
            <a:softEdge rad="317500"/>
          </a:effectLst>
        </p:spPr>
      </p:pic>
      <p:sp useBgFill="1">
        <p:nvSpPr>
          <p:cNvPr id="11" name="Рамка 10"/>
          <p:cNvSpPr/>
          <p:nvPr/>
        </p:nvSpPr>
        <p:spPr>
          <a:xfrm>
            <a:off x="-12700" y="-12700"/>
            <a:ext cx="9144000" cy="6858000"/>
          </a:xfrm>
          <a:prstGeom prst="frame">
            <a:avLst>
              <a:gd name="adj1" fmla="val 1925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0244" name="WordArt 2"/>
          <p:cNvSpPr>
            <a:spLocks noChangeArrowheads="1" noChangeShapeType="1" noTextEdit="1"/>
          </p:cNvSpPr>
          <p:nvPr/>
        </p:nvSpPr>
        <p:spPr bwMode="auto">
          <a:xfrm>
            <a:off x="1619672" y="332656"/>
            <a:ext cx="4266257" cy="69554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 smtClean="0">
                <a:ln w="19050">
                  <a:solidFill>
                    <a:srgbClr val="CC0000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stretch>
                    <a:fillRect/>
                  </a:stretch>
                </a:blipFill>
                <a:latin typeface="Comic Sans MS"/>
              </a:rPr>
              <a:t>Животный мир</a:t>
            </a:r>
            <a:endParaRPr lang="ru-RU" sz="3600" b="1" i="1" kern="10" dirty="0">
              <a:ln w="19050">
                <a:solidFill>
                  <a:srgbClr val="CC0000"/>
                </a:solidFill>
                <a:round/>
                <a:headEnd/>
                <a:tailEnd/>
              </a:ln>
              <a:blipFill dpi="0" rotWithShape="0">
                <a:blip r:embed="rId3"/>
                <a:srcRect/>
                <a:stretch>
                  <a:fillRect/>
                </a:stretch>
              </a:blipFill>
              <a:latin typeface="Comic Sans MS"/>
            </a:endParaRPr>
          </a:p>
        </p:txBody>
      </p:sp>
      <p:sp>
        <p:nvSpPr>
          <p:cNvPr id="10245" name="WordArt 3"/>
          <p:cNvSpPr>
            <a:spLocks noChangeArrowheads="1" noChangeShapeType="1" noTextEdit="1"/>
          </p:cNvSpPr>
          <p:nvPr/>
        </p:nvSpPr>
        <p:spPr bwMode="auto">
          <a:xfrm>
            <a:off x="6000750" y="285750"/>
            <a:ext cx="2520950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CC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CC0000"/>
                    </a:gs>
                    <a:gs pos="50000">
                      <a:srgbClr val="FF8FE2"/>
                    </a:gs>
                    <a:gs pos="100000">
                      <a:srgbClr val="CC0000"/>
                    </a:gs>
                  </a:gsLst>
                  <a:lin ang="5400000" scaled="1"/>
                </a:gradFill>
                <a:latin typeface="Comic Sans MS"/>
              </a:rPr>
              <a:t>20 баллов</a:t>
            </a:r>
          </a:p>
        </p:txBody>
      </p:sp>
      <p:sp>
        <p:nvSpPr>
          <p:cNvPr id="10246" name="WordArt 7"/>
          <p:cNvSpPr>
            <a:spLocks noChangeArrowheads="1" noChangeShapeType="1" noTextEdit="1"/>
          </p:cNvSpPr>
          <p:nvPr/>
        </p:nvSpPr>
        <p:spPr bwMode="auto">
          <a:xfrm>
            <a:off x="1331640" y="5373216"/>
            <a:ext cx="3168650" cy="4302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 smtClean="0">
                <a:ln w="19050">
                  <a:solidFill>
                    <a:srgbClr val="CC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CC0000"/>
                    </a:gs>
                    <a:gs pos="50000">
                      <a:srgbClr val="FF8FE2"/>
                    </a:gs>
                    <a:gs pos="100000">
                      <a:srgbClr val="CC0000"/>
                    </a:gs>
                  </a:gsLst>
                  <a:lin ang="5400000" scaled="1"/>
                </a:gradFill>
                <a:latin typeface="Comic Sans MS"/>
              </a:rPr>
              <a:t>голомянка</a:t>
            </a:r>
            <a:endParaRPr lang="ru-RU" sz="3600" b="1" i="1" kern="10" dirty="0">
              <a:ln w="19050">
                <a:solidFill>
                  <a:srgbClr val="CC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CC0000"/>
                  </a:gs>
                  <a:gs pos="50000">
                    <a:srgbClr val="FF8FE2"/>
                  </a:gs>
                  <a:gs pos="100000">
                    <a:srgbClr val="CC0000"/>
                  </a:gs>
                </a:gsLst>
                <a:lin ang="5400000" scaled="1"/>
              </a:gradFill>
              <a:latin typeface="Comic Sans MS"/>
            </a:endParaRPr>
          </a:p>
        </p:txBody>
      </p:sp>
      <p:sp useBgFill="1">
        <p:nvSpPr>
          <p:cNvPr id="14344" name="Rectangle 8"/>
          <p:cNvSpPr>
            <a:spLocks noChangeArrowheads="1"/>
          </p:cNvSpPr>
          <p:nvPr/>
        </p:nvSpPr>
        <p:spPr bwMode="auto">
          <a:xfrm>
            <a:off x="323528" y="3429000"/>
            <a:ext cx="7777163" cy="2665412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49" name="Text Box 5"/>
          <p:cNvSpPr txBox="1">
            <a:spLocks noChangeArrowheads="1"/>
          </p:cNvSpPr>
          <p:nvPr/>
        </p:nvSpPr>
        <p:spPr bwMode="auto">
          <a:xfrm>
            <a:off x="323528" y="908720"/>
            <a:ext cx="832041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 smtClean="0"/>
              <a:t>Живородящая рыбка, самая многочисленная и глубоководная рыба Байкала. Ее называют рыбкой-невидимкой, потому что ее тело почти полностью состоит из жира,</a:t>
            </a:r>
          </a:p>
          <a:p>
            <a:pPr lvl="0" algn="ctr"/>
            <a:r>
              <a:rPr lang="ru-RU" sz="3200" b="1" dirty="0" smtClean="0"/>
              <a:t> и у нее нет чешуи</a:t>
            </a:r>
            <a:endParaRPr lang="ru-RU" sz="3200" b="1" dirty="0"/>
          </a:p>
        </p:txBody>
      </p:sp>
      <p:pic>
        <p:nvPicPr>
          <p:cNvPr id="12" name="Picture 16" descr="C:\Users\Пользователь\Desktop\с флэшки\tomakov-3 копия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4221088"/>
            <a:ext cx="33115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1" name="AutoShape 4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41337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CC0066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4" name="Рисунок 13" descr="37151853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1484784" cy="1484784"/>
          </a:xfrm>
          <a:prstGeom prst="rect">
            <a:avLst/>
          </a:prstGeom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434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Рамка 10"/>
          <p:cNvSpPr/>
          <p:nvPr/>
        </p:nvSpPr>
        <p:spPr>
          <a:xfrm>
            <a:off x="-12700" y="-12700"/>
            <a:ext cx="9144000" cy="6858000"/>
          </a:xfrm>
          <a:prstGeom prst="frame">
            <a:avLst>
              <a:gd name="adj1" fmla="val 1925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11267" name="Picture 13" descr="C:\Users\Пользователь\Desktop\сказки\Носов\Незнайка\ris_09-25_adr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557337" y="3638994"/>
            <a:ext cx="1574503" cy="2361755"/>
          </a:xfrm>
          <a:prstGeom prst="rect">
            <a:avLst/>
          </a:prstGeom>
          <a:noFill/>
          <a:ln w="28575">
            <a:solidFill>
              <a:srgbClr val="A8007C"/>
            </a:solidFill>
            <a:miter lim="800000"/>
            <a:headEnd/>
            <a:tailEnd/>
          </a:ln>
        </p:spPr>
      </p:pic>
      <p:sp>
        <p:nvSpPr>
          <p:cNvPr id="11268" name="WordArt 2"/>
          <p:cNvSpPr>
            <a:spLocks noChangeArrowheads="1" noChangeShapeType="1" noTextEdit="1"/>
          </p:cNvSpPr>
          <p:nvPr/>
        </p:nvSpPr>
        <p:spPr bwMode="auto">
          <a:xfrm>
            <a:off x="1187624" y="332656"/>
            <a:ext cx="4482281" cy="91157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 smtClean="0">
                <a:ln w="19050">
                  <a:solidFill>
                    <a:srgbClr val="CC0000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stretch>
                    <a:fillRect/>
                  </a:stretch>
                </a:blipFill>
                <a:latin typeface="Comic Sans MS"/>
              </a:rPr>
              <a:t>Животный мир</a:t>
            </a:r>
            <a:endParaRPr lang="ru-RU" sz="3600" b="1" i="1" kern="10" dirty="0">
              <a:ln w="19050">
                <a:solidFill>
                  <a:srgbClr val="CC0000"/>
                </a:solidFill>
                <a:round/>
                <a:headEnd/>
                <a:tailEnd/>
              </a:ln>
              <a:blipFill dpi="0" rotWithShape="0">
                <a:blip r:embed="rId3"/>
                <a:srcRect/>
                <a:stretch>
                  <a:fillRect/>
                </a:stretch>
              </a:blipFill>
              <a:latin typeface="Comic Sans MS"/>
            </a:endParaRPr>
          </a:p>
        </p:txBody>
      </p:sp>
      <p:sp>
        <p:nvSpPr>
          <p:cNvPr id="11269" name="WordArt 3"/>
          <p:cNvSpPr>
            <a:spLocks noChangeArrowheads="1" noChangeShapeType="1" noTextEdit="1"/>
          </p:cNvSpPr>
          <p:nvPr/>
        </p:nvSpPr>
        <p:spPr bwMode="auto">
          <a:xfrm>
            <a:off x="6000750" y="357188"/>
            <a:ext cx="2520950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CC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CC0000"/>
                    </a:gs>
                    <a:gs pos="50000">
                      <a:srgbClr val="FF8FE2"/>
                    </a:gs>
                    <a:gs pos="100000">
                      <a:srgbClr val="CC0000"/>
                    </a:gs>
                  </a:gsLst>
                  <a:lin ang="5400000" scaled="1"/>
                </a:gradFill>
                <a:latin typeface="Comic Sans MS"/>
              </a:rPr>
              <a:t>30 баллов</a:t>
            </a:r>
          </a:p>
        </p:txBody>
      </p:sp>
      <p:sp>
        <p:nvSpPr>
          <p:cNvPr id="11270" name="WordArt 7"/>
          <p:cNvSpPr>
            <a:spLocks noChangeArrowheads="1" noChangeShapeType="1" noTextEdit="1"/>
          </p:cNvSpPr>
          <p:nvPr/>
        </p:nvSpPr>
        <p:spPr bwMode="auto">
          <a:xfrm>
            <a:off x="4499992" y="3789040"/>
            <a:ext cx="2808287" cy="4302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 smtClean="0">
                <a:ln w="19050">
                  <a:solidFill>
                    <a:srgbClr val="CC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CC0000"/>
                    </a:gs>
                    <a:gs pos="50000">
                      <a:srgbClr val="FF8FE2"/>
                    </a:gs>
                    <a:gs pos="100000">
                      <a:srgbClr val="CC0000"/>
                    </a:gs>
                  </a:gsLst>
                  <a:lin ang="5400000" scaled="1"/>
                </a:gradFill>
                <a:latin typeface="Comic Sans MS"/>
              </a:rPr>
              <a:t>кабарга</a:t>
            </a:r>
            <a:endParaRPr lang="ru-RU" sz="3600" b="1" i="1" kern="10" dirty="0">
              <a:ln w="19050">
                <a:solidFill>
                  <a:srgbClr val="CC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CC0000"/>
                  </a:gs>
                  <a:gs pos="50000">
                    <a:srgbClr val="FF8FE2"/>
                  </a:gs>
                  <a:gs pos="100000">
                    <a:srgbClr val="CC0000"/>
                  </a:gs>
                </a:gsLst>
                <a:lin ang="5400000" scaled="1"/>
              </a:gradFill>
              <a:latin typeface="Comic Sans MS"/>
            </a:endParaRPr>
          </a:p>
        </p:txBody>
      </p:sp>
      <p:sp useBgFill="1">
        <p:nvSpPr>
          <p:cNvPr id="15369" name="Rectangle 9"/>
          <p:cNvSpPr>
            <a:spLocks noChangeArrowheads="1"/>
          </p:cNvSpPr>
          <p:nvPr/>
        </p:nvSpPr>
        <p:spPr bwMode="auto">
          <a:xfrm>
            <a:off x="971600" y="2924944"/>
            <a:ext cx="6670675" cy="3313113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2" name="Picture 16" descr="C:\Users\Пользователь\Desktop\с флэшки\tomakov-3 копия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4005064"/>
            <a:ext cx="33115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3" name="AutoShape 4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41337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CC0066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75" name="Text Box 5"/>
          <p:cNvSpPr txBox="1">
            <a:spLocks noChangeArrowheads="1"/>
          </p:cNvSpPr>
          <p:nvPr/>
        </p:nvSpPr>
        <p:spPr bwMode="auto">
          <a:xfrm>
            <a:off x="1331640" y="1196752"/>
            <a:ext cx="6385322" cy="2259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spcBef>
                <a:spcPct val="50000"/>
              </a:spcBef>
            </a:pPr>
            <a:r>
              <a:rPr lang="ru-RU" sz="3200" b="1" dirty="0" smtClean="0"/>
              <a:t>Самый маленький копытный олень. Самцы имеют пахучий мускус, который используют в парфюмерии </a:t>
            </a:r>
            <a:endParaRPr lang="ru-RU" sz="3200" b="1" i="1" dirty="0">
              <a:solidFill>
                <a:srgbClr val="CC0099"/>
              </a:solidFill>
              <a:latin typeface="Comic Sans MS" pitchFamily="66" charset="0"/>
            </a:endParaRPr>
          </a:p>
        </p:txBody>
      </p:sp>
      <p:pic>
        <p:nvPicPr>
          <p:cNvPr id="13" name="Рисунок 12" descr="37151853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1484784" cy="1484784"/>
          </a:xfrm>
          <a:prstGeom prst="rect">
            <a:avLst/>
          </a:prstGeom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536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Рамка 10"/>
          <p:cNvSpPr/>
          <p:nvPr/>
        </p:nvSpPr>
        <p:spPr>
          <a:xfrm>
            <a:off x="-12700" y="-12700"/>
            <a:ext cx="9144000" cy="6858000"/>
          </a:xfrm>
          <a:prstGeom prst="frame">
            <a:avLst>
              <a:gd name="adj1" fmla="val 1925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12291" name="Picture 12" descr="C:\Users\Пользователь\Desktop\сказки\Простоквашино\kart_75-6_260_adr.jpg"/>
          <p:cNvPicPr>
            <a:picLocks noChangeAspect="1" noChangeArrowheads="1"/>
          </p:cNvPicPr>
          <p:nvPr/>
        </p:nvPicPr>
        <p:blipFill>
          <a:blip r:embed="rId2" cstate="print"/>
          <a:srcRect r="1021" b="13777"/>
          <a:stretch>
            <a:fillRect/>
          </a:stretch>
        </p:blipFill>
        <p:spPr bwMode="auto">
          <a:xfrm>
            <a:off x="1043608" y="3861048"/>
            <a:ext cx="3312368" cy="2016224"/>
          </a:xfrm>
          <a:prstGeom prst="rect">
            <a:avLst/>
          </a:prstGeom>
          <a:noFill/>
          <a:ln w="28575">
            <a:solidFill>
              <a:srgbClr val="A8007C"/>
            </a:solidFill>
            <a:miter lim="800000"/>
            <a:headEnd/>
            <a:tailEnd/>
          </a:ln>
        </p:spPr>
      </p:pic>
      <p:sp>
        <p:nvSpPr>
          <p:cNvPr id="12292" name="WordArt 2"/>
          <p:cNvSpPr>
            <a:spLocks noChangeArrowheads="1" noChangeShapeType="1" noTextEdit="1"/>
          </p:cNvSpPr>
          <p:nvPr/>
        </p:nvSpPr>
        <p:spPr bwMode="auto">
          <a:xfrm>
            <a:off x="971600" y="357188"/>
            <a:ext cx="4392488" cy="98358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 smtClean="0">
                <a:ln w="19050">
                  <a:solidFill>
                    <a:srgbClr val="CC0000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stretch>
                    <a:fillRect/>
                  </a:stretch>
                </a:blipFill>
                <a:latin typeface="Comic Sans MS"/>
              </a:rPr>
              <a:t>Животный мир</a:t>
            </a:r>
            <a:endParaRPr lang="ru-RU" sz="3600" b="1" i="1" kern="10" dirty="0">
              <a:ln w="19050">
                <a:solidFill>
                  <a:srgbClr val="CC0000"/>
                </a:solidFill>
                <a:round/>
                <a:headEnd/>
                <a:tailEnd/>
              </a:ln>
              <a:blipFill dpi="0" rotWithShape="0">
                <a:blip r:embed="rId3"/>
                <a:srcRect/>
                <a:stretch>
                  <a:fillRect/>
                </a:stretch>
              </a:blipFill>
              <a:latin typeface="Comic Sans MS"/>
            </a:endParaRPr>
          </a:p>
        </p:txBody>
      </p:sp>
      <p:sp>
        <p:nvSpPr>
          <p:cNvPr id="12293" name="WordArt 3"/>
          <p:cNvSpPr>
            <a:spLocks noChangeArrowheads="1" noChangeShapeType="1" noTextEdit="1"/>
          </p:cNvSpPr>
          <p:nvPr/>
        </p:nvSpPr>
        <p:spPr bwMode="auto">
          <a:xfrm>
            <a:off x="6000750" y="357188"/>
            <a:ext cx="2520950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CC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CC0000"/>
                    </a:gs>
                    <a:gs pos="50000">
                      <a:srgbClr val="FF8FE2"/>
                    </a:gs>
                    <a:gs pos="100000">
                      <a:srgbClr val="CC0000"/>
                    </a:gs>
                  </a:gsLst>
                  <a:lin ang="5400000" scaled="1"/>
                </a:gradFill>
                <a:latin typeface="Comic Sans MS"/>
              </a:rPr>
              <a:t>40 баллов</a:t>
            </a:r>
          </a:p>
        </p:txBody>
      </p:sp>
      <p:sp>
        <p:nvSpPr>
          <p:cNvPr id="12294" name="WordArt 7"/>
          <p:cNvSpPr>
            <a:spLocks noChangeArrowheads="1" noChangeShapeType="1" noTextEdit="1"/>
          </p:cNvSpPr>
          <p:nvPr/>
        </p:nvSpPr>
        <p:spPr bwMode="auto">
          <a:xfrm>
            <a:off x="4427984" y="5084763"/>
            <a:ext cx="3457129" cy="574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 smtClean="0">
                <a:ln w="19050">
                  <a:solidFill>
                    <a:srgbClr val="CC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CC0000"/>
                    </a:gs>
                    <a:gs pos="50000">
                      <a:srgbClr val="FF8FE2"/>
                    </a:gs>
                    <a:gs pos="100000">
                      <a:srgbClr val="CC0000"/>
                    </a:gs>
                  </a:gsLst>
                  <a:lin ang="5400000" scaled="1"/>
                </a:gradFill>
                <a:latin typeface="Comic Sans MS"/>
              </a:rPr>
              <a:t>щитомордник</a:t>
            </a:r>
            <a:endParaRPr lang="ru-RU" sz="3600" b="1" i="1" kern="10" dirty="0">
              <a:ln w="19050">
                <a:solidFill>
                  <a:srgbClr val="CC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CC0000"/>
                  </a:gs>
                  <a:gs pos="50000">
                    <a:srgbClr val="FF8FE2"/>
                  </a:gs>
                  <a:gs pos="100000">
                    <a:srgbClr val="CC0000"/>
                  </a:gs>
                </a:gsLst>
                <a:lin ang="5400000" scaled="1"/>
              </a:gradFill>
              <a:latin typeface="Comic Sans MS"/>
            </a:endParaRPr>
          </a:p>
        </p:txBody>
      </p:sp>
      <p:sp useBgFill="1">
        <p:nvSpPr>
          <p:cNvPr id="16392" name="Rectangle 8"/>
          <p:cNvSpPr>
            <a:spLocks noChangeArrowheads="1"/>
          </p:cNvSpPr>
          <p:nvPr/>
        </p:nvSpPr>
        <p:spPr bwMode="auto">
          <a:xfrm>
            <a:off x="395536" y="3140968"/>
            <a:ext cx="7961312" cy="295275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296" name="Text Box 5"/>
          <p:cNvSpPr txBox="1">
            <a:spLocks noChangeArrowheads="1"/>
          </p:cNvSpPr>
          <p:nvPr/>
        </p:nvSpPr>
        <p:spPr bwMode="auto">
          <a:xfrm>
            <a:off x="1187624" y="1556792"/>
            <a:ext cx="7072313" cy="222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3200" b="1" dirty="0" smtClean="0"/>
              <a:t>Змея в Прибайкалье, похожая на гадюку, укус который болезненный ,</a:t>
            </a:r>
          </a:p>
          <a:p>
            <a:pPr algn="ctr">
              <a:lnSpc>
                <a:spcPct val="110000"/>
              </a:lnSpc>
            </a:pPr>
            <a:r>
              <a:rPr lang="ru-RU" sz="3200" b="1" dirty="0" smtClean="0"/>
              <a:t> но не смертельный </a:t>
            </a:r>
            <a:endParaRPr lang="ru-RU" sz="3200" b="1" i="1" dirty="0">
              <a:solidFill>
                <a:srgbClr val="CC0099"/>
              </a:solidFill>
              <a:latin typeface="Comic Sans MS" pitchFamily="66" charset="0"/>
            </a:endParaRPr>
          </a:p>
        </p:txBody>
      </p:sp>
      <p:pic>
        <p:nvPicPr>
          <p:cNvPr id="12" name="Picture 16" descr="C:\Users\Пользователь\Desktop\с флэшки\tomakov-3 копия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784" y="3861048"/>
            <a:ext cx="33115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8" name="AutoShape 4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41337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CC0066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3" name="Рисунок 12" descr="37151853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1484784" cy="1484784"/>
          </a:xfrm>
          <a:prstGeom prst="rect">
            <a:avLst/>
          </a:prstGeom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639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7a99b183fbb4ef2e4c243d04976aa3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550" y="4077072"/>
            <a:ext cx="2798143" cy="2260228"/>
          </a:xfrm>
          <a:prstGeom prst="rect">
            <a:avLst/>
          </a:prstGeom>
        </p:spPr>
      </p:pic>
      <p:sp useBgFill="1">
        <p:nvSpPr>
          <p:cNvPr id="13" name="Рамка 1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25"/>
            </a:avLst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3317" name="WordArt 2"/>
          <p:cNvSpPr>
            <a:spLocks noChangeArrowheads="1" noChangeShapeType="1" noTextEdit="1"/>
          </p:cNvSpPr>
          <p:nvPr/>
        </p:nvSpPr>
        <p:spPr bwMode="auto">
          <a:xfrm>
            <a:off x="1331640" y="188640"/>
            <a:ext cx="3906217" cy="98358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 smtClean="0">
                <a:ln w="19050">
                  <a:solidFill>
                    <a:srgbClr val="CC0000"/>
                  </a:solidFill>
                  <a:round/>
                  <a:headEnd/>
                  <a:tailEnd/>
                </a:ln>
                <a:blipFill dpi="0" rotWithShape="0">
                  <a:blip r:embed="rId4"/>
                  <a:srcRect/>
                  <a:stretch>
                    <a:fillRect/>
                  </a:stretch>
                </a:blipFill>
                <a:latin typeface="Comic Sans MS"/>
              </a:rPr>
              <a:t>Животный мир</a:t>
            </a:r>
            <a:endParaRPr lang="ru-RU" sz="3600" b="1" i="1" kern="10" dirty="0">
              <a:ln w="19050">
                <a:solidFill>
                  <a:srgbClr val="CC0000"/>
                </a:solidFill>
                <a:round/>
                <a:headEnd/>
                <a:tailEnd/>
              </a:ln>
              <a:blipFill dpi="0" rotWithShape="0">
                <a:blip r:embed="rId4"/>
                <a:srcRect/>
                <a:stretch>
                  <a:fillRect/>
                </a:stretch>
              </a:blipFill>
              <a:latin typeface="Comic Sans MS"/>
            </a:endParaRPr>
          </a:p>
        </p:txBody>
      </p:sp>
      <p:sp>
        <p:nvSpPr>
          <p:cNvPr id="13318" name="WordArt 3"/>
          <p:cNvSpPr>
            <a:spLocks noChangeArrowheads="1" noChangeShapeType="1" noTextEdit="1"/>
          </p:cNvSpPr>
          <p:nvPr/>
        </p:nvSpPr>
        <p:spPr bwMode="auto">
          <a:xfrm>
            <a:off x="6000750" y="285750"/>
            <a:ext cx="2520950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CC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CC0000"/>
                    </a:gs>
                    <a:gs pos="50000">
                      <a:srgbClr val="FF8FE2"/>
                    </a:gs>
                    <a:gs pos="100000">
                      <a:srgbClr val="CC0000"/>
                    </a:gs>
                  </a:gsLst>
                  <a:lin ang="5400000" scaled="1"/>
                </a:gradFill>
                <a:latin typeface="Comic Sans MS"/>
              </a:rPr>
              <a:t>50 баллов</a:t>
            </a:r>
          </a:p>
        </p:txBody>
      </p:sp>
      <p:sp>
        <p:nvSpPr>
          <p:cNvPr id="13319" name="WordArt 6"/>
          <p:cNvSpPr>
            <a:spLocks noChangeArrowheads="1" noChangeShapeType="1" noTextEdit="1"/>
          </p:cNvSpPr>
          <p:nvPr/>
        </p:nvSpPr>
        <p:spPr bwMode="auto">
          <a:xfrm>
            <a:off x="4139953" y="5013176"/>
            <a:ext cx="3456384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 smtClean="0">
                <a:ln w="19050">
                  <a:solidFill>
                    <a:srgbClr val="CC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CC0000"/>
                    </a:gs>
                    <a:gs pos="50000">
                      <a:srgbClr val="FF8FE2"/>
                    </a:gs>
                    <a:gs pos="100000">
                      <a:srgbClr val="CC0000"/>
                    </a:gs>
                  </a:gsLst>
                  <a:lin ang="5400000" scaled="1"/>
                </a:gradFill>
                <a:latin typeface="Comic Sans MS"/>
              </a:rPr>
              <a:t>СОБОЛЬ</a:t>
            </a:r>
            <a:endParaRPr lang="ru-RU" sz="3600" b="1" i="1" kern="10" dirty="0">
              <a:ln w="19050">
                <a:solidFill>
                  <a:srgbClr val="CC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CC0000"/>
                  </a:gs>
                  <a:gs pos="50000">
                    <a:srgbClr val="FF8FE2"/>
                  </a:gs>
                  <a:gs pos="100000">
                    <a:srgbClr val="CC0000"/>
                  </a:gs>
                </a:gsLst>
                <a:lin ang="5400000" scaled="1"/>
              </a:gradFill>
              <a:latin typeface="Comic Sans MS"/>
            </a:endParaRPr>
          </a:p>
        </p:txBody>
      </p:sp>
      <p:sp useBgFill="1">
        <p:nvSpPr>
          <p:cNvPr id="17418" name="Rectangle 10"/>
          <p:cNvSpPr>
            <a:spLocks noChangeArrowheads="1"/>
          </p:cNvSpPr>
          <p:nvPr/>
        </p:nvSpPr>
        <p:spPr bwMode="auto">
          <a:xfrm>
            <a:off x="323528" y="3212976"/>
            <a:ext cx="8001000" cy="323850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22" name="Text Box 5"/>
          <p:cNvSpPr txBox="1">
            <a:spLocks noChangeArrowheads="1"/>
          </p:cNvSpPr>
          <p:nvPr/>
        </p:nvSpPr>
        <p:spPr bwMode="auto">
          <a:xfrm>
            <a:off x="1331640" y="1700808"/>
            <a:ext cx="7107237" cy="1717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  <a:spcBef>
                <a:spcPct val="50000"/>
              </a:spcBef>
            </a:pPr>
            <a:r>
              <a:rPr lang="ru-RU" sz="3200" b="1" dirty="0" smtClean="0"/>
              <a:t>Мех этого зверька издавна считался царским, и его шкурку назвали “мягким золотом” </a:t>
            </a:r>
            <a:endParaRPr lang="ru-RU" sz="3200" b="1" i="1" dirty="0">
              <a:solidFill>
                <a:srgbClr val="CC0099"/>
              </a:solidFill>
              <a:latin typeface="Comic Sans MS" pitchFamily="66" charset="0"/>
            </a:endParaRPr>
          </a:p>
        </p:txBody>
      </p:sp>
      <p:pic>
        <p:nvPicPr>
          <p:cNvPr id="14" name="Picture 16" descr="C:\Users\Пользователь\Desktop\с флэшки\tomakov-3 копия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71800" y="3933056"/>
            <a:ext cx="33115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4" name="AutoShape 4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41337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CC0066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1" name="Рисунок 10" descr="37151853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51520" y="0"/>
            <a:ext cx="1484784" cy="1484784"/>
          </a:xfrm>
          <a:prstGeom prst="rect">
            <a:avLst/>
          </a:prstGeom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741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Рамка 10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25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14339" name="Picture 15" descr="C:\Documents and Settings\Елена\Мои документы\Мои рисунки\Портреты\Ю.Гагарин\гагарин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56218" y="3356992"/>
            <a:ext cx="3647458" cy="2610211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14340" name="WordArt 2" descr="black74"/>
          <p:cNvSpPr>
            <a:spLocks noChangeArrowheads="1" noChangeShapeType="1" noTextEdit="1"/>
          </p:cNvSpPr>
          <p:nvPr/>
        </p:nvSpPr>
        <p:spPr bwMode="auto">
          <a:xfrm>
            <a:off x="1691680" y="260648"/>
            <a:ext cx="3384376" cy="72008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19050">
                  <a:solidFill>
                    <a:srgbClr val="CC0000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Comic Sans MS"/>
              </a:rPr>
              <a:t>история</a:t>
            </a:r>
          </a:p>
        </p:txBody>
      </p:sp>
      <p:sp>
        <p:nvSpPr>
          <p:cNvPr id="14341" name="WordArt 3" descr="black74"/>
          <p:cNvSpPr>
            <a:spLocks noChangeArrowheads="1" noChangeShapeType="1" noTextEdit="1"/>
          </p:cNvSpPr>
          <p:nvPr/>
        </p:nvSpPr>
        <p:spPr bwMode="auto">
          <a:xfrm>
            <a:off x="6000750" y="285750"/>
            <a:ext cx="2665413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19050">
                  <a:solidFill>
                    <a:srgbClr val="CC0000"/>
                  </a:solidFill>
                  <a:round/>
                  <a:headEnd/>
                  <a:tailEnd/>
                </a:ln>
                <a:blipFill dpi="0" rotWithShape="0">
                  <a:blip r:embed="rId4"/>
                  <a:srcRect/>
                  <a:tile tx="0" ty="0" sx="100000" sy="100000" flip="none" algn="tl"/>
                </a:blipFill>
                <a:latin typeface="Comic Sans MS"/>
              </a:rPr>
              <a:t>10 баллов</a:t>
            </a:r>
          </a:p>
        </p:txBody>
      </p:sp>
      <p:sp>
        <p:nvSpPr>
          <p:cNvPr id="14342" name="WordArt 7" descr="black74"/>
          <p:cNvSpPr>
            <a:spLocks noChangeArrowheads="1" noChangeShapeType="1" noTextEdit="1"/>
          </p:cNvSpPr>
          <p:nvPr/>
        </p:nvSpPr>
        <p:spPr bwMode="auto">
          <a:xfrm>
            <a:off x="4572000" y="5084763"/>
            <a:ext cx="3096344" cy="649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 smtClean="0">
                <a:ln w="19050">
                  <a:solidFill>
                    <a:srgbClr val="CC0000"/>
                  </a:solidFill>
                  <a:round/>
                  <a:headEnd/>
                  <a:tailEnd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latin typeface="Comic Sans MS"/>
              </a:rPr>
              <a:t>ИРКУТ</a:t>
            </a:r>
            <a:endParaRPr lang="ru-RU" sz="3600" b="1" i="1" kern="10" dirty="0">
              <a:ln w="19050">
                <a:solidFill>
                  <a:srgbClr val="CC0000"/>
                </a:solidFill>
                <a:round/>
                <a:headEnd/>
                <a:tailEnd/>
              </a:ln>
              <a:gradFill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5400000" scaled="0"/>
              </a:gradFill>
              <a:latin typeface="Comic Sans MS"/>
            </a:endParaRPr>
          </a:p>
        </p:txBody>
      </p:sp>
      <p:sp useBgFill="1">
        <p:nvSpPr>
          <p:cNvPr id="19464" name="Rectangle 8"/>
          <p:cNvSpPr>
            <a:spLocks noChangeArrowheads="1"/>
          </p:cNvSpPr>
          <p:nvPr/>
        </p:nvSpPr>
        <p:spPr bwMode="auto">
          <a:xfrm>
            <a:off x="323528" y="2636912"/>
            <a:ext cx="7673975" cy="366395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4344" name="Picture 10" descr="C:\Documents and Settings\Елена\Мои документы\Мои рисунки\анимированные\люди\4b64567b75a6230acb8f34bedf488a07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395536" y="620688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5" name="AutoShape 4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39750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993300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3" name="Picture 16" descr="C:\Users\Пользователь\Desktop\с флэшки\tomakov-3 копия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99792" y="3789040"/>
            <a:ext cx="33115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7" name="Text Box 5"/>
          <p:cNvSpPr txBox="1">
            <a:spLocks noChangeArrowheads="1"/>
          </p:cNvSpPr>
          <p:nvPr/>
        </p:nvSpPr>
        <p:spPr bwMode="auto">
          <a:xfrm>
            <a:off x="1187624" y="1412776"/>
            <a:ext cx="6858000" cy="1818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Bef>
                <a:spcPct val="50000"/>
              </a:spcBef>
            </a:pPr>
            <a:r>
              <a:rPr lang="ru-RU" sz="32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 кого, по легенде, хотел отдать замуж свою дочь Ангару старый Байкал </a:t>
            </a:r>
            <a:endParaRPr lang="ru-RU" sz="3200" i="1" dirty="0">
              <a:ln w="18415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946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5" descr="C:\Documents and Settings\Елена\Мои документы\Мои рисунки\Портреты\Пётр I\Пётр I_02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27584" y="3645024"/>
            <a:ext cx="4126029" cy="2664295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>
            <a:softEdge rad="317500"/>
          </a:effectLst>
        </p:spPr>
      </p:pic>
      <p:sp useBgFill="1">
        <p:nvSpPr>
          <p:cNvPr id="11" name="Рамка 10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25"/>
            </a:avLst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5366" name="WordArt 7" descr="black74"/>
          <p:cNvSpPr>
            <a:spLocks noChangeArrowheads="1" noChangeShapeType="1" noTextEdit="1"/>
          </p:cNvSpPr>
          <p:nvPr/>
        </p:nvSpPr>
        <p:spPr bwMode="auto">
          <a:xfrm>
            <a:off x="4860032" y="5085184"/>
            <a:ext cx="3456384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 smtClean="0">
                <a:ln w="19050">
                  <a:solidFill>
                    <a:srgbClr val="CC0000"/>
                  </a:solidFill>
                  <a:round/>
                  <a:headEnd/>
                  <a:tailEnd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latin typeface="Comic Sans MS"/>
              </a:rPr>
              <a:t>тектоническое</a:t>
            </a:r>
            <a:endParaRPr lang="ru-RU" sz="3600" b="1" i="1" kern="10" dirty="0">
              <a:ln w="19050">
                <a:solidFill>
                  <a:srgbClr val="CC0000"/>
                </a:solidFill>
                <a:round/>
                <a:headEnd/>
                <a:tailEnd/>
              </a:ln>
              <a:gradFill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5400000" scaled="0"/>
              </a:gradFill>
              <a:latin typeface="Comic Sans MS"/>
            </a:endParaRPr>
          </a:p>
        </p:txBody>
      </p:sp>
      <p:pic>
        <p:nvPicPr>
          <p:cNvPr id="15367" name="Picture 10" descr="C:\Documents and Settings\Елена\Мои документы\Мои рисунки\анимированные\люди\4b64567b75a6230acb8f34bedf488a0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51520" y="404664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9" name="Rectangle 8"/>
          <p:cNvSpPr>
            <a:spLocks noChangeArrowheads="1"/>
          </p:cNvSpPr>
          <p:nvPr/>
        </p:nvSpPr>
        <p:spPr bwMode="auto">
          <a:xfrm>
            <a:off x="899592" y="2780928"/>
            <a:ext cx="7632848" cy="3667125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69" name="Text Box 5"/>
          <p:cNvSpPr txBox="1">
            <a:spLocks noChangeArrowheads="1"/>
          </p:cNvSpPr>
          <p:nvPr/>
        </p:nvSpPr>
        <p:spPr bwMode="auto">
          <a:xfrm>
            <a:off x="1475656" y="1196752"/>
            <a:ext cx="7286625" cy="1619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Bef>
                <a:spcPct val="50000"/>
              </a:spcBef>
            </a:pPr>
            <a:r>
              <a:rPr lang="ru-RU" sz="40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Какое происхождение озера Байкал? </a:t>
            </a:r>
            <a:endParaRPr lang="ru-RU" sz="4000" i="1" dirty="0">
              <a:ln w="18415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3" name="Picture 16" descr="C:\Users\Пользователь\Desktop\с флэшки\tomakov-3 копия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760" y="3429000"/>
            <a:ext cx="33115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71" name="WordArt 2" descr="black74"/>
          <p:cNvSpPr>
            <a:spLocks noChangeArrowheads="1" noChangeShapeType="1" noTextEdit="1"/>
          </p:cNvSpPr>
          <p:nvPr/>
        </p:nvSpPr>
        <p:spPr bwMode="auto">
          <a:xfrm>
            <a:off x="1979712" y="404664"/>
            <a:ext cx="3600400" cy="10081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19050">
                  <a:solidFill>
                    <a:srgbClr val="CC0000"/>
                  </a:solidFill>
                  <a:round/>
                  <a:headEnd/>
                  <a:tailEnd/>
                </a:ln>
                <a:blipFill dpi="0" rotWithShape="0">
                  <a:blip r:embed="rId5"/>
                  <a:srcRect/>
                  <a:tile tx="0" ty="0" sx="100000" sy="100000" flip="none" algn="tl"/>
                </a:blipFill>
                <a:latin typeface="Comic Sans MS"/>
              </a:rPr>
              <a:t>история</a:t>
            </a:r>
          </a:p>
        </p:txBody>
      </p:sp>
      <p:sp>
        <p:nvSpPr>
          <p:cNvPr id="15372" name="AutoShape 4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39750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993300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73" name="WordArt 3" descr="black74"/>
          <p:cNvSpPr>
            <a:spLocks noChangeArrowheads="1" noChangeShapeType="1" noTextEdit="1"/>
          </p:cNvSpPr>
          <p:nvPr/>
        </p:nvSpPr>
        <p:spPr bwMode="auto">
          <a:xfrm>
            <a:off x="6000750" y="285750"/>
            <a:ext cx="2665413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19050">
                  <a:solidFill>
                    <a:srgbClr val="CC0000"/>
                  </a:solidFill>
                  <a:round/>
                  <a:headEnd/>
                  <a:tailEnd/>
                </a:ln>
                <a:blipFill dpi="0" rotWithShape="0">
                  <a:blip r:embed="rId5"/>
                  <a:srcRect/>
                  <a:tile tx="0" ty="0" sx="100000" sy="100000" flip="none" algn="tl"/>
                </a:blipFill>
                <a:latin typeface="Comic Sans MS"/>
              </a:rPr>
              <a:t>20 баллов</a:t>
            </a: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Рамка 10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25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16387" name="Picture 16" descr="51618264_1237224106_suvorov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11560" y="3861048"/>
            <a:ext cx="4362830" cy="2675868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>
            <a:softEdge rad="635000"/>
          </a:effectLst>
        </p:spPr>
      </p:pic>
      <p:sp>
        <p:nvSpPr>
          <p:cNvPr id="16388" name="WordArt 7" descr="black74"/>
          <p:cNvSpPr>
            <a:spLocks noChangeArrowheads="1" noChangeShapeType="1" noTextEdit="1"/>
          </p:cNvSpPr>
          <p:nvPr/>
        </p:nvSpPr>
        <p:spPr bwMode="auto">
          <a:xfrm>
            <a:off x="4572000" y="5084763"/>
            <a:ext cx="3312368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 smtClean="0">
                <a:ln w="19050">
                  <a:solidFill>
                    <a:srgbClr val="CC0000"/>
                  </a:solidFill>
                  <a:round/>
                  <a:headEnd/>
                  <a:tailEnd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latin typeface="Comic Sans MS"/>
              </a:rPr>
              <a:t>Шаман-камень</a:t>
            </a:r>
            <a:endParaRPr lang="ru-RU" sz="3600" b="1" i="1" kern="10" dirty="0">
              <a:ln w="19050">
                <a:solidFill>
                  <a:srgbClr val="CC0000"/>
                </a:solidFill>
                <a:round/>
                <a:headEnd/>
                <a:tailEnd/>
              </a:ln>
              <a:gradFill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5400000" scaled="0"/>
              </a:gradFill>
              <a:latin typeface="Comic Sans MS"/>
            </a:endParaRPr>
          </a:p>
        </p:txBody>
      </p:sp>
      <p:sp useBgFill="1">
        <p:nvSpPr>
          <p:cNvPr id="20490" name="Rectangle 10"/>
          <p:cNvSpPr>
            <a:spLocks noChangeArrowheads="1"/>
          </p:cNvSpPr>
          <p:nvPr/>
        </p:nvSpPr>
        <p:spPr bwMode="auto">
          <a:xfrm>
            <a:off x="899592" y="2636912"/>
            <a:ext cx="7104063" cy="352425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899592" y="980728"/>
            <a:ext cx="8003282" cy="3711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50000"/>
              </a:spcBef>
            </a:pPr>
            <a:r>
              <a:rPr lang="ru-RU" sz="2800" b="1" dirty="0" smtClean="0"/>
              <a:t>Обломок скалы на границе Ангары и Байкала.  Сейчас мы можем увидеть только небольшую верхушку. Раньше около этого камня оставляли на ночь провинившихся, в наказание. Считалось, если воды священного озера не поглотили страдальца — он не виновен </a:t>
            </a:r>
            <a:endParaRPr lang="ru-RU" sz="2800" b="1" i="1" dirty="0">
              <a:solidFill>
                <a:srgbClr val="A50021"/>
              </a:solidFill>
              <a:latin typeface="Comic Sans MS" pitchFamily="66" charset="0"/>
            </a:endParaRPr>
          </a:p>
        </p:txBody>
      </p:sp>
      <p:pic>
        <p:nvPicPr>
          <p:cNvPr id="16391" name="Picture 10" descr="C:\Documents and Settings\Елена\Мои документы\Мои рисунки\анимированные\люди\4b64567b75a6230acb8f34bedf488a07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395536" y="332656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6" descr="C:\Users\Пользователь\Desktop\с флэшки\tomakov-3 копия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99792" y="4581128"/>
            <a:ext cx="33115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3" name="WordArt 2" descr="black74"/>
          <p:cNvSpPr>
            <a:spLocks noChangeArrowheads="1" noChangeShapeType="1" noTextEdit="1"/>
          </p:cNvSpPr>
          <p:nvPr/>
        </p:nvSpPr>
        <p:spPr bwMode="auto">
          <a:xfrm>
            <a:off x="2051721" y="357188"/>
            <a:ext cx="3040980" cy="69554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19050">
                  <a:solidFill>
                    <a:srgbClr val="CC0000"/>
                  </a:solidFill>
                  <a:round/>
                  <a:headEnd/>
                  <a:tailEnd/>
                </a:ln>
                <a:blipFill dpi="0" rotWithShape="0">
                  <a:blip r:embed="rId6"/>
                  <a:srcRect/>
                  <a:tile tx="0" ty="0" sx="100000" sy="100000" flip="none" algn="tl"/>
                </a:blipFill>
                <a:latin typeface="Comic Sans MS"/>
              </a:rPr>
              <a:t>история</a:t>
            </a:r>
          </a:p>
        </p:txBody>
      </p:sp>
      <p:sp>
        <p:nvSpPr>
          <p:cNvPr id="16394" name="AutoShape 4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39750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993300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395" name="WordArt 3" descr="black74"/>
          <p:cNvSpPr>
            <a:spLocks noChangeArrowheads="1" noChangeShapeType="1" noTextEdit="1"/>
          </p:cNvSpPr>
          <p:nvPr/>
        </p:nvSpPr>
        <p:spPr bwMode="auto">
          <a:xfrm>
            <a:off x="6000750" y="285750"/>
            <a:ext cx="2665413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19050">
                  <a:solidFill>
                    <a:srgbClr val="CC0000"/>
                  </a:solidFill>
                  <a:round/>
                  <a:headEnd/>
                  <a:tailEnd/>
                </a:ln>
                <a:blipFill dpi="0" rotWithShape="0">
                  <a:blip r:embed="rId6"/>
                  <a:srcRect/>
                  <a:tile tx="0" ty="0" sx="100000" sy="100000" flip="none" algn="tl"/>
                </a:blipFill>
                <a:latin typeface="Comic Sans MS"/>
              </a:rPr>
              <a:t>30 баллов</a:t>
            </a: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2049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1115616" y="797804"/>
            <a:ext cx="7200800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742950" indent="-742950" algn="ctr" eaLnBrk="1" hangingPunct="1">
              <a:buFontTx/>
              <a:buNone/>
            </a:pPr>
            <a:r>
              <a:rPr lang="ru-RU" sz="36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Местные жители и многие </a:t>
            </a:r>
          </a:p>
          <a:p>
            <a:pPr marL="742950" indent="-742950" algn="ctr" eaLnBrk="1" hangingPunct="1">
              <a:buFontTx/>
              <a:buNone/>
            </a:pPr>
            <a:r>
              <a:rPr lang="ru-RU" sz="36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России традиционно </a:t>
            </a:r>
          </a:p>
          <a:p>
            <a:pPr marL="742950" indent="-742950" algn="ctr" eaLnBrk="1" hangingPunct="1">
              <a:buFontTx/>
              <a:buNone/>
            </a:pPr>
            <a:r>
              <a:rPr lang="ru-RU" sz="36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называют Байкал? </a:t>
            </a:r>
          </a:p>
          <a:p>
            <a:pPr marL="742950" indent="-742950" algn="ctr" eaLnBrk="1" hangingPunct="1">
              <a:buFontTx/>
              <a:buNone/>
            </a:pPr>
            <a:endParaRPr lang="ru-RU" sz="36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742950" indent="-742950" algn="ctr" eaLnBrk="0" hangingPunct="0">
              <a:buFontTx/>
              <a:buAutoNum type="arabicParenR"/>
            </a:pPr>
            <a:r>
              <a:rPr lang="ru-RU" sz="6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морем</a:t>
            </a:r>
            <a:endParaRPr lang="ru-RU" sz="60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742950" indent="-742950" algn="ctr" eaLnBrk="0" hangingPunct="0">
              <a:buFontTx/>
              <a:buAutoNum type="arabicParenR"/>
            </a:pPr>
            <a:r>
              <a:rPr lang="ru-RU" sz="6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океаном </a:t>
            </a:r>
            <a:endParaRPr lang="ru-RU" sz="60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742950" indent="-742950" algn="ctr" eaLnBrk="0" hangingPunct="0">
              <a:buFontTx/>
              <a:buAutoNum type="arabicParenR"/>
            </a:pPr>
            <a:r>
              <a:rPr lang="ru-RU" sz="6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водоемом </a:t>
            </a:r>
            <a:endParaRPr lang="ru-RU" sz="60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542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gubki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83635" y="3429000"/>
            <a:ext cx="3078990" cy="2309242"/>
          </a:xfrm>
          <a:prstGeom prst="rect">
            <a:avLst/>
          </a:prstGeom>
          <a:effectLst>
            <a:softEdge rad="127000"/>
          </a:effectLst>
        </p:spPr>
      </p:pic>
      <p:sp useBgFill="1">
        <p:nvSpPr>
          <p:cNvPr id="11" name="Рамка 10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25"/>
            </a:avLst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17413" name="Picture 16" descr="53072_or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2555775" y="3645024"/>
            <a:ext cx="4249391" cy="157477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</p:pic>
      <p:sp>
        <p:nvSpPr>
          <p:cNvPr id="17414" name="WordArt 7" descr="black74"/>
          <p:cNvSpPr>
            <a:spLocks noChangeArrowheads="1" noChangeShapeType="1" noTextEdit="1"/>
          </p:cNvSpPr>
          <p:nvPr/>
        </p:nvSpPr>
        <p:spPr bwMode="auto">
          <a:xfrm>
            <a:off x="3347864" y="5013176"/>
            <a:ext cx="4464100" cy="115292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 smtClean="0">
                <a:ln w="19050">
                  <a:solidFill>
                    <a:srgbClr val="CC0000"/>
                  </a:solidFill>
                  <a:round/>
                  <a:headEnd/>
                  <a:tailEnd/>
                </a:ln>
                <a:blipFill dpi="0" rotWithShape="0">
                  <a:blip r:embed="rId5"/>
                  <a:srcRect/>
                  <a:stretch>
                    <a:fillRect/>
                  </a:stretch>
                </a:blipFill>
                <a:latin typeface="Comic Sans MS"/>
              </a:rPr>
              <a:t>Рыба </a:t>
            </a:r>
            <a:r>
              <a:rPr lang="ru-RU" sz="3600" b="1" i="1" kern="10" dirty="0" err="1" smtClean="0">
                <a:ln w="19050">
                  <a:solidFill>
                    <a:srgbClr val="CC0000"/>
                  </a:solidFill>
                  <a:round/>
                  <a:headEnd/>
                  <a:tailEnd/>
                </a:ln>
                <a:blipFill dpi="0" rotWithShape="0">
                  <a:blip r:embed="rId5"/>
                  <a:srcRect/>
                  <a:stretch>
                    <a:fillRect/>
                  </a:stretch>
                </a:blipFill>
                <a:latin typeface="Comic Sans MS"/>
              </a:rPr>
              <a:t>даватчан</a:t>
            </a:r>
            <a:r>
              <a:rPr lang="ru-RU" sz="3600" b="1" i="1" kern="10" dirty="0" smtClean="0">
                <a:ln w="19050">
                  <a:solidFill>
                    <a:srgbClr val="CC0000"/>
                  </a:solidFill>
                  <a:round/>
                  <a:headEnd/>
                  <a:tailEnd/>
                </a:ln>
                <a:blipFill dpi="0" rotWithShape="0">
                  <a:blip r:embed="rId5"/>
                  <a:srcRect/>
                  <a:stretch>
                    <a:fillRect/>
                  </a:stretch>
                </a:blipFill>
                <a:latin typeface="Comic Sans MS"/>
              </a:rPr>
              <a:t>,</a:t>
            </a:r>
          </a:p>
          <a:p>
            <a:pPr algn="ctr"/>
            <a:r>
              <a:rPr lang="ru-RU" sz="3600" b="1" i="1" kern="10" dirty="0" smtClean="0">
                <a:ln w="19050">
                  <a:solidFill>
                    <a:srgbClr val="CC0000"/>
                  </a:solidFill>
                  <a:round/>
                  <a:headEnd/>
                  <a:tailEnd/>
                </a:ln>
                <a:blipFill dpi="0" rotWithShape="0">
                  <a:blip r:embed="rId5"/>
                  <a:srcRect/>
                  <a:stretch>
                    <a:fillRect/>
                  </a:stretch>
                </a:blipFill>
                <a:latin typeface="Comic Sans MS"/>
              </a:rPr>
              <a:t> монгольская жаба, губки</a:t>
            </a:r>
            <a:endParaRPr lang="ru-RU" sz="3600" b="1" i="1" kern="10" dirty="0">
              <a:ln w="19050">
                <a:solidFill>
                  <a:srgbClr val="CC0000"/>
                </a:solidFill>
                <a:round/>
                <a:headEnd/>
                <a:tailEnd/>
              </a:ln>
              <a:blipFill dpi="0" rotWithShape="0">
                <a:blip r:embed="rId5"/>
                <a:srcRect/>
                <a:stretch>
                  <a:fillRect/>
                </a:stretch>
              </a:blipFill>
              <a:latin typeface="Comic Sans MS"/>
            </a:endParaRPr>
          </a:p>
        </p:txBody>
      </p:sp>
      <p:sp>
        <p:nvSpPr>
          <p:cNvPr id="17416" name="Text Box 6"/>
          <p:cNvSpPr txBox="1">
            <a:spLocks noChangeArrowheads="1"/>
          </p:cNvSpPr>
          <p:nvPr/>
        </p:nvSpPr>
        <p:spPr bwMode="auto">
          <a:xfrm>
            <a:off x="928687" y="1412776"/>
            <a:ext cx="8215313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0" algn="ctr"/>
            <a:r>
              <a:rPr lang="ru-RU" sz="40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Сохранились ли на Байкале древние животные? Какие?</a:t>
            </a:r>
            <a:endParaRPr lang="ru-RU" sz="4000" dirty="0">
              <a:ln w="18415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7417" name="Picture 10" descr="C:\Documents and Settings\Елена\Мои документы\Мои рисунки\анимированные\люди\4b64567b75a6230acb8f34bedf488a07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0" y="1785938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9" name="WordArt 2" descr="black74"/>
          <p:cNvSpPr>
            <a:spLocks noChangeArrowheads="1" noChangeShapeType="1" noTextEdit="1"/>
          </p:cNvSpPr>
          <p:nvPr/>
        </p:nvSpPr>
        <p:spPr bwMode="auto">
          <a:xfrm>
            <a:off x="1691680" y="357188"/>
            <a:ext cx="3888431" cy="10555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19050">
                  <a:solidFill>
                    <a:srgbClr val="CC0000"/>
                  </a:solidFill>
                  <a:round/>
                  <a:headEnd/>
                  <a:tailEnd/>
                </a:ln>
                <a:blipFill dpi="0" rotWithShape="0">
                  <a:blip r:embed="rId7"/>
                  <a:srcRect/>
                  <a:tile tx="0" ty="0" sx="100000" sy="100000" flip="none" algn="tl"/>
                </a:blipFill>
                <a:latin typeface="Comic Sans MS"/>
              </a:rPr>
              <a:t>история</a:t>
            </a:r>
          </a:p>
        </p:txBody>
      </p:sp>
      <p:sp>
        <p:nvSpPr>
          <p:cNvPr id="17420" name="AutoShape 4">
            <a:hlinkClick r:id="rId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39750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993300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421" name="WordArt 3" descr="black74"/>
          <p:cNvSpPr>
            <a:spLocks noChangeArrowheads="1" noChangeShapeType="1" noTextEdit="1"/>
          </p:cNvSpPr>
          <p:nvPr/>
        </p:nvSpPr>
        <p:spPr bwMode="auto">
          <a:xfrm>
            <a:off x="6000750" y="285750"/>
            <a:ext cx="2665413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19050">
                  <a:solidFill>
                    <a:srgbClr val="CC0000"/>
                  </a:solidFill>
                  <a:round/>
                  <a:headEnd/>
                  <a:tailEnd/>
                </a:ln>
                <a:blipFill dpi="0" rotWithShape="0">
                  <a:blip r:embed="rId7"/>
                  <a:srcRect/>
                  <a:tile tx="0" ty="0" sx="100000" sy="100000" flip="none" algn="tl"/>
                </a:blipFill>
                <a:latin typeface="Comic Sans MS"/>
              </a:rPr>
              <a:t>40 баллов</a:t>
            </a:r>
          </a:p>
        </p:txBody>
      </p:sp>
      <p:pic>
        <p:nvPicPr>
          <p:cNvPr id="12" name="Рисунок 11" descr="image_4e8b86a190474.jpe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971600" y="4725144"/>
            <a:ext cx="2148490" cy="1440160"/>
          </a:xfrm>
          <a:prstGeom prst="rect">
            <a:avLst/>
          </a:prstGeom>
          <a:effectLst>
            <a:softEdge rad="127000"/>
          </a:effectLst>
        </p:spPr>
      </p:pic>
      <p:sp useBgFill="1">
        <p:nvSpPr>
          <p:cNvPr id="21513" name="Rectangle 9"/>
          <p:cNvSpPr>
            <a:spLocks noChangeArrowheads="1"/>
          </p:cNvSpPr>
          <p:nvPr/>
        </p:nvSpPr>
        <p:spPr bwMode="auto">
          <a:xfrm>
            <a:off x="179512" y="3429000"/>
            <a:ext cx="8643938" cy="2735263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4" name="Picture 16" descr="C:\Users\Пользователь\Desktop\с флэшки\tomakov-3 копия.gif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339752" y="3717032"/>
            <a:ext cx="33115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151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Рамка 10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25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18435" name="Picture 12" descr="D:\Мои рисунки\Портреты\Кутузов_01_Волков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99592" y="3573016"/>
            <a:ext cx="3456434" cy="2592326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</p:pic>
      <p:sp>
        <p:nvSpPr>
          <p:cNvPr id="18436" name="WordArt 8" descr="black74"/>
          <p:cNvSpPr>
            <a:spLocks noChangeArrowheads="1" noChangeShapeType="1" noTextEdit="1"/>
          </p:cNvSpPr>
          <p:nvPr/>
        </p:nvSpPr>
        <p:spPr bwMode="auto">
          <a:xfrm>
            <a:off x="4572000" y="5157788"/>
            <a:ext cx="3671888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 smtClean="0">
                <a:ln w="19050">
                  <a:solidFill>
                    <a:srgbClr val="CC0000"/>
                  </a:solidFill>
                  <a:round/>
                  <a:headEnd/>
                  <a:tailEnd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latin typeface="Comic Sans MS"/>
              </a:rPr>
              <a:t>Музей </a:t>
            </a:r>
            <a:r>
              <a:rPr lang="ru-RU" sz="3600" b="1" i="1" kern="10" dirty="0" err="1" smtClean="0">
                <a:ln w="19050">
                  <a:solidFill>
                    <a:srgbClr val="CC0000"/>
                  </a:solidFill>
                  <a:round/>
                  <a:headEnd/>
                  <a:tailEnd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latin typeface="Comic Sans MS"/>
              </a:rPr>
              <a:t>Тальцы</a:t>
            </a:r>
            <a:endParaRPr lang="ru-RU" sz="3600" b="1" i="1" kern="10" dirty="0">
              <a:ln w="19050">
                <a:solidFill>
                  <a:srgbClr val="CC0000"/>
                </a:solidFill>
                <a:round/>
                <a:headEnd/>
                <a:tailEnd/>
              </a:ln>
              <a:gradFill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5400000" scaled="0"/>
              </a:gradFill>
              <a:latin typeface="Comic Sans MS"/>
            </a:endParaRPr>
          </a:p>
        </p:txBody>
      </p:sp>
      <p:sp useBgFill="1">
        <p:nvSpPr>
          <p:cNvPr id="9" name="Rectangle 9"/>
          <p:cNvSpPr>
            <a:spLocks noChangeArrowheads="1"/>
          </p:cNvSpPr>
          <p:nvPr/>
        </p:nvSpPr>
        <p:spPr bwMode="auto">
          <a:xfrm>
            <a:off x="683568" y="3140968"/>
            <a:ext cx="7931150" cy="3240088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38" name="Text Box 7"/>
          <p:cNvSpPr txBox="1">
            <a:spLocks noChangeArrowheads="1"/>
          </p:cNvSpPr>
          <p:nvPr/>
        </p:nvSpPr>
        <p:spPr bwMode="auto">
          <a:xfrm>
            <a:off x="1115616" y="980728"/>
            <a:ext cx="7462838" cy="2409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32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Известный музей под открытым небом, где собрано много архитектурных памятников</a:t>
            </a:r>
          </a:p>
          <a:p>
            <a:pPr algn="ctr">
              <a:lnSpc>
                <a:spcPct val="120000"/>
              </a:lnSpc>
            </a:pPr>
            <a:r>
              <a:rPr lang="ru-RU" sz="32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17-18 веков</a:t>
            </a:r>
            <a:endParaRPr lang="ru-RU" sz="3200" i="1" dirty="0">
              <a:ln w="18415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4" name="Picture 16" descr="C:\Users\Пользователь\Desktop\с флэшки\tomakov-3 копия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3573016"/>
            <a:ext cx="33115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0" name="WordArt 2" descr="black74"/>
          <p:cNvSpPr>
            <a:spLocks noChangeArrowheads="1" noChangeShapeType="1" noTextEdit="1"/>
          </p:cNvSpPr>
          <p:nvPr/>
        </p:nvSpPr>
        <p:spPr bwMode="auto">
          <a:xfrm>
            <a:off x="1691681" y="188640"/>
            <a:ext cx="3312368" cy="86409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19050">
                  <a:solidFill>
                    <a:srgbClr val="CC0000"/>
                  </a:solidFill>
                  <a:round/>
                  <a:headEnd/>
                  <a:tailEnd/>
                </a:ln>
                <a:blipFill dpi="0" rotWithShape="0">
                  <a:blip r:embed="rId4"/>
                  <a:srcRect/>
                  <a:tile tx="0" ty="0" sx="100000" sy="100000" flip="none" algn="tl"/>
                </a:blipFill>
                <a:latin typeface="Comic Sans MS"/>
              </a:rPr>
              <a:t>история</a:t>
            </a:r>
          </a:p>
        </p:txBody>
      </p:sp>
      <p:sp>
        <p:nvSpPr>
          <p:cNvPr id="18441" name="AutoShape 4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39750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993300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42" name="WordArt 3" descr="black74"/>
          <p:cNvSpPr>
            <a:spLocks noChangeArrowheads="1" noChangeShapeType="1" noTextEdit="1"/>
          </p:cNvSpPr>
          <p:nvPr/>
        </p:nvSpPr>
        <p:spPr bwMode="auto">
          <a:xfrm>
            <a:off x="6000750" y="285750"/>
            <a:ext cx="2665413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19050">
                  <a:solidFill>
                    <a:srgbClr val="CC0000"/>
                  </a:solidFill>
                  <a:round/>
                  <a:headEnd/>
                  <a:tailEnd/>
                </a:ln>
                <a:blipFill dpi="0" rotWithShape="0">
                  <a:blip r:embed="rId4"/>
                  <a:srcRect/>
                  <a:tile tx="0" ty="0" sx="100000" sy="100000" flip="none" algn="tl"/>
                </a:blipFill>
                <a:latin typeface="Comic Sans MS"/>
              </a:rPr>
              <a:t>50 баллов</a:t>
            </a:r>
          </a:p>
        </p:txBody>
      </p:sp>
      <p:pic>
        <p:nvPicPr>
          <p:cNvPr id="18443" name="Picture 10" descr="C:\Documents and Settings\Елена\Мои документы\Мои рисунки\анимированные\люди\4b64567b75a6230acb8f34bedf488a07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467544" y="332656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Рамка 10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25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9459" name="WordArt 3"/>
          <p:cNvSpPr>
            <a:spLocks noChangeArrowheads="1" noChangeShapeType="1" noTextEdit="1"/>
          </p:cNvSpPr>
          <p:nvPr/>
        </p:nvSpPr>
        <p:spPr bwMode="auto">
          <a:xfrm>
            <a:off x="6000750" y="285750"/>
            <a:ext cx="2592388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19050">
                  <a:solidFill>
                    <a:srgbClr val="25714B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Comic Sans MS"/>
              </a:rPr>
              <a:t>10 баллов</a:t>
            </a: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539553" y="1785938"/>
            <a:ext cx="8104386" cy="112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50000"/>
              </a:spcBef>
              <a:defRPr/>
            </a:pPr>
            <a:r>
              <a:rPr lang="ru-RU" sz="28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Эту крупную рыбу нельзя ловить, в честь её назван остров на Байкале </a:t>
            </a:r>
            <a:endParaRPr lang="ru-RU" sz="2800" i="1" dirty="0">
              <a:ln w="18415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9461" name="Picture 6" descr="ad511a60408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900113" y="3667469"/>
            <a:ext cx="4105275" cy="271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19462" name="WordArt 7"/>
          <p:cNvSpPr>
            <a:spLocks noChangeArrowheads="1" noChangeShapeType="1" noTextEdit="1"/>
          </p:cNvSpPr>
          <p:nvPr/>
        </p:nvSpPr>
        <p:spPr bwMode="auto">
          <a:xfrm>
            <a:off x="5435600" y="5013325"/>
            <a:ext cx="1944688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</a:rPr>
              <a:t>осетр</a:t>
            </a:r>
            <a:endParaRPr lang="ru-RU" sz="3600" kern="1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/>
            </a:endParaRPr>
          </a:p>
        </p:txBody>
      </p:sp>
      <p:sp useBgFill="1">
        <p:nvSpPr>
          <p:cNvPr id="23560" name="Rectangle 8"/>
          <p:cNvSpPr>
            <a:spLocks noChangeArrowheads="1"/>
          </p:cNvSpPr>
          <p:nvPr/>
        </p:nvSpPr>
        <p:spPr bwMode="auto">
          <a:xfrm>
            <a:off x="971600" y="3212976"/>
            <a:ext cx="7000875" cy="316865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464" name="WordArt 2"/>
          <p:cNvSpPr>
            <a:spLocks noChangeArrowheads="1" noChangeShapeType="1" noTextEdit="1"/>
          </p:cNvSpPr>
          <p:nvPr/>
        </p:nvSpPr>
        <p:spPr bwMode="auto">
          <a:xfrm>
            <a:off x="1403648" y="357188"/>
            <a:ext cx="3811290" cy="76755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 smtClean="0">
                <a:ln w="1905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Comic Sans MS"/>
              </a:rPr>
              <a:t>Красная книга</a:t>
            </a:r>
            <a:endParaRPr lang="ru-RU" sz="3600" b="1" i="1" kern="10" dirty="0">
              <a:ln w="19050">
                <a:solidFill>
                  <a:srgbClr val="003300"/>
                </a:solidFill>
                <a:round/>
                <a:headEnd/>
                <a:tailEnd/>
              </a:ln>
              <a:solidFill>
                <a:srgbClr val="FF0000"/>
              </a:solidFill>
              <a:latin typeface="Comic Sans MS"/>
            </a:endParaRPr>
          </a:p>
        </p:txBody>
      </p:sp>
      <p:pic>
        <p:nvPicPr>
          <p:cNvPr id="19465" name="Picture 12" descr="C:\Documents and Settings\Елена\Мои документы\Мои рисунки\анимированные\растения анимир\2b9e034667d2f.gif"/>
          <p:cNvPicPr>
            <a:picLocks noChangeAspect="1" noChangeArrowheads="1" noCrop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 rot="20722113">
            <a:off x="179512" y="188640"/>
            <a:ext cx="903015" cy="880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6" name="AutoShape 4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39750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00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2" name="Picture 16" descr="C:\Users\Пользователь\Desktop\с флэшки\tomakov-3 копия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99792" y="4149080"/>
            <a:ext cx="33115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23560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Рамка 10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25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0483" name="WordArt 3"/>
          <p:cNvSpPr>
            <a:spLocks noChangeArrowheads="1" noChangeShapeType="1" noTextEdit="1"/>
          </p:cNvSpPr>
          <p:nvPr/>
        </p:nvSpPr>
        <p:spPr bwMode="auto">
          <a:xfrm>
            <a:off x="6000750" y="285750"/>
            <a:ext cx="2592388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19050">
                  <a:solidFill>
                    <a:srgbClr val="25714B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Comic Sans MS"/>
              </a:rPr>
              <a:t>20 баллов</a:t>
            </a:r>
          </a:p>
        </p:txBody>
      </p:sp>
      <p:sp>
        <p:nvSpPr>
          <p:cNvPr id="20484" name="WordArt 7"/>
          <p:cNvSpPr>
            <a:spLocks noChangeArrowheads="1" noChangeShapeType="1" noTextEdit="1"/>
          </p:cNvSpPr>
          <p:nvPr/>
        </p:nvSpPr>
        <p:spPr bwMode="auto">
          <a:xfrm>
            <a:off x="4788024" y="4581128"/>
            <a:ext cx="2737495" cy="86431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</a:rPr>
              <a:t>баклан</a:t>
            </a:r>
            <a:endParaRPr lang="ru-RU" sz="3600" kern="1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/>
            </a:endParaRPr>
          </a:p>
        </p:txBody>
      </p:sp>
      <p:pic>
        <p:nvPicPr>
          <p:cNvPr id="20485" name="Picture 12" descr="C:\Documents and Settings\Елена\Мои документы\Мои рисунки\анимированные\растения анимир\2b9e034667d2f.gif"/>
          <p:cNvPicPr>
            <a:picLocks noChangeAspect="1" noChangeArrowheads="1" noCrop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51520" y="620688"/>
            <a:ext cx="1000125" cy="975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7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39750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00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0490" name="Picture 17" descr="lypa03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547664" y="3429000"/>
            <a:ext cx="2736304" cy="2736304"/>
          </a:xfrm>
          <a:prstGeom prst="rect">
            <a:avLst/>
          </a:prstGeom>
          <a:noFill/>
          <a:ln w="28575">
            <a:solidFill>
              <a:srgbClr val="008000"/>
            </a:solidFill>
            <a:miter lim="800000"/>
            <a:headEnd/>
            <a:tailEnd/>
          </a:ln>
        </p:spPr>
      </p:pic>
      <p:sp useBgFill="1">
        <p:nvSpPr>
          <p:cNvPr id="20493" name="Rectangle 8"/>
          <p:cNvSpPr>
            <a:spLocks noChangeArrowheads="1"/>
          </p:cNvSpPr>
          <p:nvPr/>
        </p:nvSpPr>
        <p:spPr bwMode="auto">
          <a:xfrm>
            <a:off x="539552" y="3284984"/>
            <a:ext cx="7920038" cy="2952304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827584" y="1340768"/>
            <a:ext cx="767715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2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Крупная птица с черным оперением, когда-то полностью исчезнувшая, сейчас ее численность восстанавливается </a:t>
            </a:r>
            <a:endParaRPr lang="ru-RU" sz="3200" i="1" dirty="0">
              <a:ln w="18415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2" name="Picture 16" descr="C:\Users\Пользователь\Desktop\с флэшки\tomakov-3 копия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3789040"/>
            <a:ext cx="33115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WordArt 2"/>
          <p:cNvSpPr>
            <a:spLocks noChangeArrowheads="1" noChangeShapeType="1" noTextEdit="1"/>
          </p:cNvSpPr>
          <p:nvPr/>
        </p:nvSpPr>
        <p:spPr bwMode="auto">
          <a:xfrm>
            <a:off x="1187624" y="260648"/>
            <a:ext cx="3811290" cy="76755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 smtClean="0">
                <a:ln w="1905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Comic Sans MS"/>
              </a:rPr>
              <a:t>Красная книга</a:t>
            </a:r>
            <a:endParaRPr lang="ru-RU" sz="3600" b="1" i="1" kern="10" dirty="0">
              <a:ln w="19050">
                <a:solidFill>
                  <a:srgbClr val="003300"/>
                </a:solidFill>
                <a:round/>
                <a:headEnd/>
                <a:tailEnd/>
              </a:ln>
              <a:solidFill>
                <a:srgbClr val="FF0000"/>
              </a:solidFill>
              <a:latin typeface="Comic Sans MS"/>
            </a:endParaRP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2049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3" name="Picture 16" descr="1137831221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99592" y="4221088"/>
            <a:ext cx="2451100" cy="183832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</p:pic>
      <p:pic>
        <p:nvPicPr>
          <p:cNvPr id="16" name="Рисунок 15" descr="09e2e03a64a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99792" y="4221088"/>
            <a:ext cx="1823864" cy="1823864"/>
          </a:xfrm>
          <a:prstGeom prst="rect">
            <a:avLst/>
          </a:prstGeom>
        </p:spPr>
      </p:pic>
      <p:sp useBgFill="1">
        <p:nvSpPr>
          <p:cNvPr id="11" name="Рамка 10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25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1507" name="WordArt 2"/>
          <p:cNvSpPr>
            <a:spLocks noChangeArrowheads="1" noChangeShapeType="1" noTextEdit="1"/>
          </p:cNvSpPr>
          <p:nvPr/>
        </p:nvSpPr>
        <p:spPr bwMode="auto">
          <a:xfrm>
            <a:off x="6000750" y="285750"/>
            <a:ext cx="2592388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19050">
                  <a:solidFill>
                    <a:srgbClr val="25714B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Comic Sans MS"/>
              </a:rPr>
              <a:t>30 баллов</a:t>
            </a:r>
          </a:p>
        </p:txBody>
      </p:sp>
      <p:sp>
        <p:nvSpPr>
          <p:cNvPr id="21508" name="WordArt 7"/>
          <p:cNvSpPr>
            <a:spLocks noChangeArrowheads="1" noChangeShapeType="1" noTextEdit="1"/>
          </p:cNvSpPr>
          <p:nvPr/>
        </p:nvSpPr>
        <p:spPr bwMode="auto">
          <a:xfrm>
            <a:off x="4788024" y="5085184"/>
            <a:ext cx="3600450" cy="360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</a:rPr>
              <a:t>башмачок</a:t>
            </a:r>
            <a:endParaRPr lang="ru-RU" sz="3600" kern="1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/>
            </a:endParaRP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827584" y="1556792"/>
            <a:ext cx="76073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2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Этот красивый цветок формой напоминает дамскую туфельку, а в народе называют сибирской орхидеей </a:t>
            </a:r>
            <a:r>
              <a:rPr lang="ru-RU" sz="3200" b="1" i="1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endParaRPr lang="ru-RU" sz="3200" b="1" i="1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pic>
        <p:nvPicPr>
          <p:cNvPr id="21510" name="Picture 12" descr="C:\Documents and Settings\Елена\Мои документы\Мои рисунки\анимированные\растения анимир\2b9e034667d2f.gif"/>
          <p:cNvPicPr>
            <a:picLocks noChangeAspect="1" noChangeArrowheads="1" noCrop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79512" y="620688"/>
            <a:ext cx="1000125" cy="975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1" name="WordArt 2"/>
          <p:cNvSpPr>
            <a:spLocks noChangeArrowheads="1" noChangeShapeType="1" noTextEdit="1"/>
          </p:cNvSpPr>
          <p:nvPr/>
        </p:nvSpPr>
        <p:spPr bwMode="auto">
          <a:xfrm>
            <a:off x="1331640" y="357188"/>
            <a:ext cx="3954735" cy="98358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 smtClean="0">
                <a:ln w="1905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Comic Sans MS"/>
              </a:rPr>
              <a:t>Красная книга</a:t>
            </a:r>
            <a:endParaRPr lang="ru-RU" sz="3600" b="1" i="1" kern="10" dirty="0">
              <a:ln w="19050">
                <a:solidFill>
                  <a:srgbClr val="003300"/>
                </a:solidFill>
                <a:round/>
                <a:headEnd/>
                <a:tailEnd/>
              </a:ln>
              <a:solidFill>
                <a:srgbClr val="FF0000"/>
              </a:solidFill>
              <a:latin typeface="Comic Sans MS"/>
            </a:endParaRPr>
          </a:p>
        </p:txBody>
      </p:sp>
      <p:sp useBgFill="1">
        <p:nvSpPr>
          <p:cNvPr id="25608" name="Rectangle 8"/>
          <p:cNvSpPr>
            <a:spLocks noChangeArrowheads="1"/>
          </p:cNvSpPr>
          <p:nvPr/>
        </p:nvSpPr>
        <p:spPr bwMode="auto">
          <a:xfrm>
            <a:off x="827584" y="3861048"/>
            <a:ext cx="7560840" cy="2592387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3" name="Picture 16" descr="C:\Users\Пользователь\Desktop\с флэшки\tomakov-3 копия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87824" y="3933056"/>
            <a:ext cx="33115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2" name="AutoShape 4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39750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00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25608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Рамка 10"/>
          <p:cNvSpPr/>
          <p:nvPr/>
        </p:nvSpPr>
        <p:spPr>
          <a:xfrm>
            <a:off x="-12700" y="-12700"/>
            <a:ext cx="9144000" cy="6858000"/>
          </a:xfrm>
          <a:prstGeom prst="frame">
            <a:avLst>
              <a:gd name="adj1" fmla="val 1925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2531" name="WordArt 7"/>
          <p:cNvSpPr>
            <a:spLocks noChangeArrowheads="1" noChangeShapeType="1" noTextEdit="1"/>
          </p:cNvSpPr>
          <p:nvPr/>
        </p:nvSpPr>
        <p:spPr bwMode="auto">
          <a:xfrm>
            <a:off x="4716016" y="4869160"/>
            <a:ext cx="3168352" cy="7204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</a:rPr>
              <a:t>Снежный барс</a:t>
            </a:r>
            <a:endParaRPr lang="ru-RU" sz="3600" kern="1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/>
            </a:endParaRPr>
          </a:p>
        </p:txBody>
      </p:sp>
      <p:sp>
        <p:nvSpPr>
          <p:cNvPr id="22532" name="WordArt 2"/>
          <p:cNvSpPr>
            <a:spLocks noChangeArrowheads="1" noChangeShapeType="1" noTextEdit="1"/>
          </p:cNvSpPr>
          <p:nvPr/>
        </p:nvSpPr>
        <p:spPr bwMode="auto">
          <a:xfrm>
            <a:off x="6000750" y="285750"/>
            <a:ext cx="2592388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19050">
                  <a:solidFill>
                    <a:srgbClr val="25714B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Comic Sans MS"/>
              </a:rPr>
              <a:t>40 баллов</a:t>
            </a:r>
          </a:p>
        </p:txBody>
      </p:sp>
      <p:pic>
        <p:nvPicPr>
          <p:cNvPr id="22533" name="Picture 12" descr="C:\Documents and Settings\Елена\Мои документы\Мои рисунки\анимированные\растения анимир\2b9e034667d2f.gif"/>
          <p:cNvPicPr>
            <a:picLocks noChangeAspect="1" noChangeArrowheads="1" noCrop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 rot="20761987">
            <a:off x="395536" y="631302"/>
            <a:ext cx="857250" cy="836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4" name="WordArt 2"/>
          <p:cNvSpPr>
            <a:spLocks noChangeArrowheads="1" noChangeShapeType="1" noTextEdit="1"/>
          </p:cNvSpPr>
          <p:nvPr/>
        </p:nvSpPr>
        <p:spPr bwMode="auto">
          <a:xfrm>
            <a:off x="1475656" y="357188"/>
            <a:ext cx="3810719" cy="76755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 smtClean="0">
                <a:ln w="1905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Comic Sans MS"/>
              </a:rPr>
              <a:t>Красная книга</a:t>
            </a:r>
            <a:endParaRPr lang="ru-RU" sz="3600" b="1" i="1" kern="10" dirty="0">
              <a:ln w="19050">
                <a:solidFill>
                  <a:srgbClr val="003300"/>
                </a:solidFill>
                <a:round/>
                <a:headEnd/>
                <a:tailEnd/>
              </a:ln>
              <a:solidFill>
                <a:srgbClr val="FF0000"/>
              </a:solidFill>
              <a:latin typeface="Comic Sans MS"/>
            </a:endParaRPr>
          </a:p>
        </p:txBody>
      </p:sp>
      <p:sp>
        <p:nvSpPr>
          <p:cNvPr id="22535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39750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00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2536" name="Picture 5" descr="Осина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475656" y="3573016"/>
            <a:ext cx="2774776" cy="2774776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</p:pic>
      <p:sp useBgFill="1">
        <p:nvSpPr>
          <p:cNvPr id="26632" name="Rectangle 8"/>
          <p:cNvSpPr>
            <a:spLocks noChangeArrowheads="1"/>
          </p:cNvSpPr>
          <p:nvPr/>
        </p:nvSpPr>
        <p:spPr bwMode="auto">
          <a:xfrm>
            <a:off x="971600" y="3429000"/>
            <a:ext cx="7096125" cy="3023295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2" name="Picture 16" descr="C:\Users\Пользователь\Desktop\с флэшки\tomakov-3 копия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784" y="4005064"/>
            <a:ext cx="33115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323528" y="1916832"/>
            <a:ext cx="857408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lvl="0" algn="ctr"/>
            <a:r>
              <a:rPr lang="ru-RU" sz="2800" b="1" i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   </a:t>
            </a:r>
            <a:r>
              <a:rPr lang="ru-RU" sz="32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Это красивое животное семейства кошачьих. </a:t>
            </a:r>
          </a:p>
          <a:p>
            <a:pPr lvl="0" algn="ctr"/>
            <a:r>
              <a:rPr lang="ru-RU" sz="32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Находится под угрозой исчезновения</a:t>
            </a:r>
            <a:endParaRPr lang="ru-RU" sz="3200" dirty="0">
              <a:ln w="18415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26632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Рамка 10"/>
          <p:cNvSpPr/>
          <p:nvPr/>
        </p:nvSpPr>
        <p:spPr>
          <a:xfrm>
            <a:off x="-12700" y="-12700"/>
            <a:ext cx="9144000" cy="6858000"/>
          </a:xfrm>
          <a:prstGeom prst="frame">
            <a:avLst>
              <a:gd name="adj1" fmla="val 1925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3555" name="WordArt 2"/>
          <p:cNvSpPr>
            <a:spLocks noChangeArrowheads="1" noChangeShapeType="1" noTextEdit="1"/>
          </p:cNvSpPr>
          <p:nvPr/>
        </p:nvSpPr>
        <p:spPr bwMode="auto">
          <a:xfrm>
            <a:off x="6000750" y="285750"/>
            <a:ext cx="2592388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19050">
                  <a:solidFill>
                    <a:srgbClr val="25714B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Comic Sans MS"/>
              </a:rPr>
              <a:t>50 баллов</a:t>
            </a:r>
          </a:p>
        </p:txBody>
      </p:sp>
      <p:sp>
        <p:nvSpPr>
          <p:cNvPr id="23556" name="WordArt 6"/>
          <p:cNvSpPr>
            <a:spLocks noChangeArrowheads="1" noChangeShapeType="1" noTextEdit="1"/>
          </p:cNvSpPr>
          <p:nvPr/>
        </p:nvSpPr>
        <p:spPr bwMode="auto">
          <a:xfrm>
            <a:off x="3707904" y="4797152"/>
            <a:ext cx="3384375" cy="100788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</a:rPr>
              <a:t>Павлиний глаз </a:t>
            </a:r>
          </a:p>
          <a:p>
            <a:pPr algn="ctr"/>
            <a:r>
              <a:rPr lang="ru-RU" sz="3600" kern="1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/>
              </a:rPr>
              <a:t>ночной</a:t>
            </a:r>
            <a:endParaRPr lang="ru-RU" sz="3600" b="1" kern="10" dirty="0">
              <a:ln w="19050">
                <a:solidFill>
                  <a:srgbClr val="000099"/>
                </a:solidFill>
                <a:round/>
                <a:headEnd/>
                <a:tailEnd/>
              </a:ln>
              <a:blipFill dpi="0" rotWithShape="0">
                <a:blip r:embed="rId3"/>
                <a:srcRect/>
                <a:stretch>
                  <a:fillRect/>
                </a:stretch>
              </a:blipFill>
              <a:latin typeface="Comic Sans MS"/>
            </a:endParaRPr>
          </a:p>
        </p:txBody>
      </p:sp>
      <p:pic>
        <p:nvPicPr>
          <p:cNvPr id="23557" name="Picture 12" descr="C:\Documents and Settings\Елена\Мои документы\Мои рисунки\анимированные\растения анимир\2b9e034667d2f.gif"/>
          <p:cNvPicPr>
            <a:picLocks noChangeAspect="1" noChangeArrowheads="1" noCrop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 rot="21004635">
            <a:off x="539552" y="417046"/>
            <a:ext cx="1000125" cy="975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8" name="WordArt 2"/>
          <p:cNvSpPr>
            <a:spLocks noChangeArrowheads="1" noChangeShapeType="1" noTextEdit="1"/>
          </p:cNvSpPr>
          <p:nvPr/>
        </p:nvSpPr>
        <p:spPr bwMode="auto">
          <a:xfrm>
            <a:off x="1835696" y="357188"/>
            <a:ext cx="3450679" cy="91157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 smtClean="0">
                <a:ln w="1905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Comic Sans MS"/>
              </a:rPr>
              <a:t>Красная книга</a:t>
            </a:r>
            <a:endParaRPr lang="ru-RU" sz="3600" b="1" i="1" kern="10" dirty="0">
              <a:ln w="19050">
                <a:solidFill>
                  <a:srgbClr val="003300"/>
                </a:solidFill>
                <a:round/>
                <a:headEnd/>
                <a:tailEnd/>
              </a:ln>
              <a:solidFill>
                <a:srgbClr val="FF0000"/>
              </a:solidFill>
              <a:latin typeface="Comic Sans MS"/>
            </a:endParaRPr>
          </a:p>
        </p:txBody>
      </p:sp>
      <p:sp>
        <p:nvSpPr>
          <p:cNvPr id="23559" name="AutoShape 4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39750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00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3560" name="Picture 16" descr="quercus_robur1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1060097" y="3714750"/>
            <a:ext cx="2451805" cy="2619375"/>
          </a:xfrm>
          <a:prstGeom prst="rect">
            <a:avLst/>
          </a:prstGeom>
          <a:noFill/>
          <a:ln w="28575">
            <a:solidFill>
              <a:srgbClr val="008000"/>
            </a:solidFill>
            <a:miter lim="800000"/>
            <a:headEnd/>
            <a:tailEnd/>
          </a:ln>
          <a:effectLst>
            <a:softEdge rad="63500"/>
          </a:effectLst>
        </p:spPr>
      </p:pic>
      <p:sp useBgFill="1">
        <p:nvSpPr>
          <p:cNvPr id="27656" name="Rectangle 8"/>
          <p:cNvSpPr>
            <a:spLocks noChangeArrowheads="1"/>
          </p:cNvSpPr>
          <p:nvPr/>
        </p:nvSpPr>
        <p:spPr bwMode="auto">
          <a:xfrm>
            <a:off x="827584" y="3429000"/>
            <a:ext cx="7024687" cy="295275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1071563" y="1571625"/>
            <a:ext cx="7858125" cy="200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lvl="0" algn="ctr"/>
            <a:r>
              <a:rPr lang="ru-RU" sz="32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Эта бабочка редкая и занесена в Красную книгу, удивительно, что на ее больших крыльях есть яркие глаза</a:t>
            </a:r>
          </a:p>
          <a:p>
            <a:pPr algn="ctr">
              <a:spcBef>
                <a:spcPts val="0"/>
              </a:spcBef>
              <a:defRPr/>
            </a:pPr>
            <a:r>
              <a:rPr lang="ru-RU" sz="2800" b="1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ru-RU" sz="2800" b="1" i="1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2" name="Picture 16" descr="C:\Users\Пользователь\Desktop\с флэшки\tomakov-3 копия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99792" y="4149080"/>
            <a:ext cx="33115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2765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Рамка 1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25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24579" name="Рисунок 13" descr="Самуил Маршак_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11560" y="3284984"/>
            <a:ext cx="3754521" cy="2815889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</p:pic>
      <p:sp>
        <p:nvSpPr>
          <p:cNvPr id="24580" name="WordArt 3"/>
          <p:cNvSpPr>
            <a:spLocks noChangeArrowheads="1" noChangeShapeType="1" noTextEdit="1"/>
          </p:cNvSpPr>
          <p:nvPr/>
        </p:nvSpPr>
        <p:spPr bwMode="auto">
          <a:xfrm>
            <a:off x="6156176" y="692696"/>
            <a:ext cx="25923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 smtClean="0">
                <a:ln w="19050">
                  <a:solidFill>
                    <a:srgbClr val="003300"/>
                  </a:solidFill>
                  <a:round/>
                  <a:headEnd/>
                  <a:tailEnd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latin typeface="Comic Sans MS"/>
              </a:rPr>
              <a:t>10 баллов</a:t>
            </a:r>
          </a:p>
        </p:txBody>
      </p:sp>
      <p:sp>
        <p:nvSpPr>
          <p:cNvPr id="24581" name="WordArt 6"/>
          <p:cNvSpPr>
            <a:spLocks noChangeArrowheads="1" noChangeShapeType="1" noTextEdit="1"/>
          </p:cNvSpPr>
          <p:nvPr/>
        </p:nvSpPr>
        <p:spPr bwMode="auto">
          <a:xfrm>
            <a:off x="4643438" y="5157788"/>
            <a:ext cx="3600450" cy="574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19050">
                  <a:solidFill>
                    <a:srgbClr val="7E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9A0000"/>
                    </a:gs>
                    <a:gs pos="50000">
                      <a:srgbClr val="DA0000"/>
                    </a:gs>
                    <a:gs pos="100000">
                      <a:srgbClr val="9A0000"/>
                    </a:gs>
                  </a:gsLst>
                  <a:lin ang="5400000" scaled="1"/>
                </a:gradFill>
                <a:latin typeface="Comic Sans MS"/>
              </a:rPr>
              <a:t>брусника</a:t>
            </a:r>
            <a:endParaRPr lang="ru-RU" sz="3600" b="1" kern="10" dirty="0">
              <a:ln w="19050">
                <a:solidFill>
                  <a:srgbClr val="7E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9A0000"/>
                  </a:gs>
                  <a:gs pos="50000">
                    <a:srgbClr val="DA0000"/>
                  </a:gs>
                  <a:gs pos="100000">
                    <a:srgbClr val="9A0000"/>
                  </a:gs>
                </a:gsLst>
                <a:lin ang="5400000" scaled="1"/>
              </a:gradFill>
              <a:latin typeface="Comic Sans MS"/>
            </a:endParaRPr>
          </a:p>
        </p:txBody>
      </p:sp>
      <p:sp useBgFill="1">
        <p:nvSpPr>
          <p:cNvPr id="28682" name="Rectangle 10"/>
          <p:cNvSpPr>
            <a:spLocks noChangeArrowheads="1"/>
          </p:cNvSpPr>
          <p:nvPr/>
        </p:nvSpPr>
        <p:spPr bwMode="auto">
          <a:xfrm>
            <a:off x="0" y="2996952"/>
            <a:ext cx="8281988" cy="316865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83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39750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CC0000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3" name="Picture 16" descr="C:\Users\Пользователь\Desktop\с флэшки\tomakov-3 копия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4509120"/>
            <a:ext cx="33115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1691680" y="1484784"/>
            <a:ext cx="7013848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lang="ru-RU" sz="32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Самая ценная и любимая ягода сибиряков. Ее название связано с цветом ягод и в переводе  означает «красный»</a:t>
            </a:r>
            <a:endParaRPr lang="ru-RU" sz="3200" i="1" dirty="0">
              <a:ln w="18415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24587" name="WordArt 2"/>
          <p:cNvSpPr>
            <a:spLocks noChangeArrowheads="1" noChangeShapeType="1" noTextEdit="1"/>
          </p:cNvSpPr>
          <p:nvPr/>
        </p:nvSpPr>
        <p:spPr bwMode="auto">
          <a:xfrm>
            <a:off x="683568" y="620688"/>
            <a:ext cx="5000625" cy="7889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 smtClean="0">
                <a:ln w="19050">
                  <a:solidFill>
                    <a:srgbClr val="003300"/>
                  </a:solidFill>
                  <a:round/>
                  <a:headEnd/>
                  <a:tailEnd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latin typeface="Comic Sans MS"/>
              </a:rPr>
              <a:t>Растительный мир</a:t>
            </a:r>
            <a:endParaRPr lang="ru-RU" sz="3600" b="1" i="1" kern="10" dirty="0">
              <a:ln w="19050">
                <a:solidFill>
                  <a:srgbClr val="003300"/>
                </a:solidFill>
                <a:round/>
                <a:headEnd/>
                <a:tailEnd/>
              </a:ln>
              <a:gradFill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5400000" scaled="0"/>
              </a:gradFill>
              <a:latin typeface="Comic Sans MS"/>
            </a:endParaRPr>
          </a:p>
        </p:txBody>
      </p:sp>
      <p:pic>
        <p:nvPicPr>
          <p:cNvPr id="15" name="Picture 12" descr="C:\Documents and Settings\Елена\Мои документы\Мои рисунки\анимированные\растения анимир\2b9e034667d2f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1556792"/>
            <a:ext cx="10001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28682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Рамка 10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25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25603" name="Picture 12" descr="C:\Users\Пользователь\Desktop\с флэшки\kart_36_A-Lindgren-8_adr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27584" y="3501008"/>
            <a:ext cx="3499296" cy="246700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</p:pic>
      <p:sp>
        <p:nvSpPr>
          <p:cNvPr id="25604" name="WordArt 3"/>
          <p:cNvSpPr>
            <a:spLocks noChangeArrowheads="1" noChangeShapeType="1" noTextEdit="1"/>
          </p:cNvSpPr>
          <p:nvPr/>
        </p:nvSpPr>
        <p:spPr bwMode="auto">
          <a:xfrm>
            <a:off x="6372200" y="404664"/>
            <a:ext cx="2592388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 smtClean="0">
                <a:ln w="19050">
                  <a:solidFill>
                    <a:srgbClr val="003300"/>
                  </a:solidFill>
                  <a:round/>
                  <a:headEnd/>
                  <a:tailEnd/>
                </a:ln>
                <a:gradFill flip="none" rotWithShape="1"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16200000" scaled="1"/>
                  <a:tileRect/>
                </a:gradFill>
                <a:latin typeface="Comic Sans MS"/>
              </a:rPr>
              <a:t>20</a:t>
            </a:r>
            <a:r>
              <a:rPr lang="ru-RU" sz="3600" b="1" i="1" kern="10" dirty="0">
                <a:ln w="19050">
                  <a:solidFill>
                    <a:srgbClr val="993300"/>
                  </a:solidFill>
                  <a:round/>
                  <a:headEnd/>
                  <a:tailEnd/>
                </a:ln>
                <a:pattFill prst="pct5">
                  <a:fgClr>
                    <a:schemeClr val="bg1"/>
                  </a:fgClr>
                  <a:bgClr>
                    <a:srgbClr val="993300"/>
                  </a:bgClr>
                </a:pattFill>
                <a:latin typeface="Comic Sans MS"/>
              </a:rPr>
              <a:t> </a:t>
            </a:r>
            <a:r>
              <a:rPr lang="ru-RU" sz="3600" b="1" i="1" kern="10" dirty="0">
                <a:ln w="19050">
                  <a:solidFill>
                    <a:srgbClr val="993300"/>
                  </a:solidFill>
                  <a:round/>
                  <a:headEnd/>
                  <a:tailEnd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latin typeface="Comic Sans MS"/>
              </a:rPr>
              <a:t>баллов</a:t>
            </a:r>
          </a:p>
        </p:txBody>
      </p:sp>
      <p:sp>
        <p:nvSpPr>
          <p:cNvPr id="25605" name="WordArt 8"/>
          <p:cNvSpPr>
            <a:spLocks noChangeArrowheads="1" noChangeShapeType="1" noTextEdit="1"/>
          </p:cNvSpPr>
          <p:nvPr/>
        </p:nvSpPr>
        <p:spPr bwMode="auto">
          <a:xfrm>
            <a:off x="4716016" y="4786313"/>
            <a:ext cx="2784922" cy="87493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19050">
                  <a:solidFill>
                    <a:srgbClr val="7E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9A0000"/>
                    </a:gs>
                    <a:gs pos="50000">
                      <a:srgbClr val="DA0000"/>
                    </a:gs>
                    <a:gs pos="100000">
                      <a:srgbClr val="9A0000"/>
                    </a:gs>
                  </a:gsLst>
                  <a:lin ang="5400000" scaled="1"/>
                </a:gradFill>
                <a:latin typeface="Comic Sans MS"/>
              </a:rPr>
              <a:t>кедр</a:t>
            </a:r>
            <a:endParaRPr lang="ru-RU" sz="3600" kern="10" dirty="0">
              <a:ln w="19050">
                <a:solidFill>
                  <a:srgbClr val="7E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9A0000"/>
                  </a:gs>
                  <a:gs pos="50000">
                    <a:srgbClr val="DA0000"/>
                  </a:gs>
                  <a:gs pos="100000">
                    <a:srgbClr val="9A0000"/>
                  </a:gs>
                </a:gsLst>
                <a:lin ang="5400000" scaled="1"/>
              </a:gradFill>
              <a:latin typeface="Comic Sans MS"/>
            </a:endParaRPr>
          </a:p>
        </p:txBody>
      </p:sp>
      <p:sp useBgFill="1">
        <p:nvSpPr>
          <p:cNvPr id="29705" name="Rectangle 9"/>
          <p:cNvSpPr>
            <a:spLocks noChangeArrowheads="1"/>
          </p:cNvSpPr>
          <p:nvPr/>
        </p:nvSpPr>
        <p:spPr bwMode="auto">
          <a:xfrm>
            <a:off x="539552" y="2708920"/>
            <a:ext cx="7818438" cy="3309937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1619672" y="1052736"/>
            <a:ext cx="7138987" cy="222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  <a:spcBef>
                <a:spcPct val="50000"/>
              </a:spcBef>
              <a:defRPr/>
            </a:pPr>
            <a:r>
              <a:rPr lang="ru-RU" sz="32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Дерево похожее на сосну. Ее хвоя – темно-зеленая, хвоинки собраны по 5 штук в пучке. Его шишки по вкусу не только животным, но и людям</a:t>
            </a:r>
            <a:endParaRPr lang="ru-RU" sz="3200" i="1" dirty="0">
              <a:ln w="18415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2" name="Picture 16" descr="C:\Users\Пользователь\Desktop\с флэшки\tomakov-3 копия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3717032"/>
            <a:ext cx="33115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11" name="AutoShape 4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39750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CC0000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WordArt 2"/>
          <p:cNvSpPr>
            <a:spLocks noChangeArrowheads="1" noChangeShapeType="1" noTextEdit="1"/>
          </p:cNvSpPr>
          <p:nvPr/>
        </p:nvSpPr>
        <p:spPr bwMode="auto">
          <a:xfrm>
            <a:off x="323528" y="188640"/>
            <a:ext cx="5000625" cy="7889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 smtClean="0">
                <a:ln w="19050">
                  <a:solidFill>
                    <a:srgbClr val="003300"/>
                  </a:solidFill>
                  <a:round/>
                  <a:headEnd/>
                  <a:tailEnd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latin typeface="Comic Sans MS"/>
              </a:rPr>
              <a:t>Растительный мир</a:t>
            </a:r>
            <a:endParaRPr lang="ru-RU" sz="3600" b="1" i="1" kern="10" dirty="0">
              <a:ln w="19050">
                <a:solidFill>
                  <a:srgbClr val="003300"/>
                </a:solidFill>
                <a:round/>
                <a:headEnd/>
                <a:tailEnd/>
              </a:ln>
              <a:gradFill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5400000" scaled="0"/>
              </a:gradFill>
              <a:latin typeface="Comic Sans MS"/>
            </a:endParaRPr>
          </a:p>
        </p:txBody>
      </p:sp>
      <p:pic>
        <p:nvPicPr>
          <p:cNvPr id="14" name="Picture 12" descr="C:\Documents and Settings\Елена\Мои документы\Мои рисунки\анимированные\растения анимир\2b9e034667d2f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908720"/>
            <a:ext cx="10001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2970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hvojnye_lesa_bi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3284984"/>
            <a:ext cx="4715096" cy="2951650"/>
          </a:xfrm>
          <a:prstGeom prst="rect">
            <a:avLst/>
          </a:prstGeom>
        </p:spPr>
      </p:pic>
      <p:sp useBgFill="1">
        <p:nvSpPr>
          <p:cNvPr id="11" name="Рамка 10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25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6628" name="WordArt 3"/>
          <p:cNvSpPr>
            <a:spLocks noChangeArrowheads="1" noChangeShapeType="1" noTextEdit="1"/>
          </p:cNvSpPr>
          <p:nvPr/>
        </p:nvSpPr>
        <p:spPr bwMode="auto">
          <a:xfrm>
            <a:off x="6300192" y="620688"/>
            <a:ext cx="25923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19050">
                  <a:solidFill>
                    <a:srgbClr val="993300"/>
                  </a:solidFill>
                  <a:round/>
                  <a:headEnd/>
                  <a:tailEnd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latin typeface="Comic Sans MS"/>
              </a:rPr>
              <a:t>30 баллов</a:t>
            </a:r>
          </a:p>
        </p:txBody>
      </p:sp>
      <p:sp>
        <p:nvSpPr>
          <p:cNvPr id="26629" name="WordArt 6"/>
          <p:cNvSpPr>
            <a:spLocks noChangeArrowheads="1" noChangeShapeType="1" noTextEdit="1"/>
          </p:cNvSpPr>
          <p:nvPr/>
        </p:nvSpPr>
        <p:spPr bwMode="auto">
          <a:xfrm>
            <a:off x="4716016" y="5229200"/>
            <a:ext cx="3231802" cy="70145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19050">
                  <a:solidFill>
                    <a:srgbClr val="7E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9A0000"/>
                    </a:gs>
                    <a:gs pos="50000">
                      <a:srgbClr val="DA0000"/>
                    </a:gs>
                    <a:gs pos="100000">
                      <a:srgbClr val="9A0000"/>
                    </a:gs>
                  </a:gsLst>
                  <a:lin ang="5400000" scaled="1"/>
                </a:gradFill>
                <a:latin typeface="Comic Sans MS"/>
              </a:rPr>
              <a:t>ХВОЙНЫЕ</a:t>
            </a:r>
            <a:endParaRPr lang="ru-RU" sz="3600" b="1" kern="10" dirty="0">
              <a:ln w="19050">
                <a:solidFill>
                  <a:srgbClr val="7E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9A0000"/>
                  </a:gs>
                  <a:gs pos="50000">
                    <a:srgbClr val="DA0000"/>
                  </a:gs>
                  <a:gs pos="100000">
                    <a:srgbClr val="9A0000"/>
                  </a:gs>
                </a:gsLst>
                <a:lin ang="5400000" scaled="1"/>
              </a:gradFill>
              <a:latin typeface="Comic Sans MS"/>
            </a:endParaRPr>
          </a:p>
        </p:txBody>
      </p:sp>
      <p:sp useBgFill="1">
        <p:nvSpPr>
          <p:cNvPr id="9" name="Rectangle 9"/>
          <p:cNvSpPr>
            <a:spLocks noChangeArrowheads="1"/>
          </p:cNvSpPr>
          <p:nvPr/>
        </p:nvSpPr>
        <p:spPr bwMode="auto">
          <a:xfrm>
            <a:off x="179512" y="2996952"/>
            <a:ext cx="8001000" cy="3286125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31" name="Text Box 5"/>
          <p:cNvSpPr txBox="1">
            <a:spLocks noChangeArrowheads="1"/>
          </p:cNvSpPr>
          <p:nvPr/>
        </p:nvSpPr>
        <p:spPr bwMode="auto">
          <a:xfrm>
            <a:off x="1285875" y="1785938"/>
            <a:ext cx="75723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Какие леса преобладают в Прибайкалье?</a:t>
            </a:r>
            <a:endParaRPr lang="ru-RU" sz="3600" i="1" dirty="0">
              <a:ln w="18415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2" name="Picture 16" descr="C:\Users\Пользователь\Desktop\с флэшки\tomakov-3 копия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3573016"/>
            <a:ext cx="33115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5" name="AutoShape 4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39750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CC0000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3" name="Picture 12" descr="C:\Documents and Settings\Елена\Мои документы\Мои рисунки\анимированные\растения анимир\2b9e034667d2f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1412776"/>
            <a:ext cx="10001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WordArt 2"/>
          <p:cNvSpPr>
            <a:spLocks noChangeArrowheads="1" noChangeShapeType="1" noTextEdit="1"/>
          </p:cNvSpPr>
          <p:nvPr/>
        </p:nvSpPr>
        <p:spPr bwMode="auto">
          <a:xfrm>
            <a:off x="611560" y="332656"/>
            <a:ext cx="5000625" cy="7889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 smtClean="0">
                <a:ln w="19050">
                  <a:solidFill>
                    <a:srgbClr val="003300"/>
                  </a:solidFill>
                  <a:round/>
                  <a:headEnd/>
                  <a:tailEnd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latin typeface="Comic Sans MS"/>
              </a:rPr>
              <a:t>Растительный мир</a:t>
            </a:r>
            <a:endParaRPr lang="ru-RU" sz="3600" b="1" i="1" kern="10" dirty="0">
              <a:ln w="19050">
                <a:solidFill>
                  <a:srgbClr val="003300"/>
                </a:solidFill>
                <a:round/>
                <a:headEnd/>
                <a:tailEnd/>
              </a:ln>
              <a:gradFill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5400000" scaled="0"/>
              </a:gradFill>
              <a:latin typeface="Comic Sans MS"/>
            </a:endParaRP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1"/>
          <p:cNvSpPr>
            <a:spLocks noChangeArrowheads="1"/>
          </p:cNvSpPr>
          <p:nvPr/>
        </p:nvSpPr>
        <p:spPr bwMode="auto">
          <a:xfrm>
            <a:off x="1547665" y="634189"/>
            <a:ext cx="6264696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742950" marR="0" lvl="0" indent="-742950" algn="ctr" defTabSz="914400" latinLnBrk="0">
              <a:lnSpc>
                <a:spcPct val="100000"/>
              </a:lnSpc>
              <a:buClrTx/>
              <a:buSzTx/>
              <a:tabLst/>
            </a:pPr>
            <a:r>
              <a:rPr lang="ru-RU" sz="36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Какой возраст Байкала?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1) 500 тыс. лет </a:t>
            </a: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2) 25 </a:t>
            </a:r>
            <a:r>
              <a:rPr kumimoji="0" lang="ru-RU" sz="6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млн</a:t>
            </a: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лет </a:t>
            </a: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3) 72 </a:t>
            </a:r>
            <a:r>
              <a:rPr kumimoji="0" lang="ru-RU" sz="6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млн</a:t>
            </a: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лет</a:t>
            </a:r>
            <a:endParaRPr kumimoji="0" lang="ru-RU" sz="6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583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Рамка 10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25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27651" name="Picture 16" descr="dhdhdhudhnfdhudh-dhdhdhdhdhdhdhudhdhn-dhcdhdhnfndhdh-dhndhnnndhdh-1962-dh-344x500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83568" y="3429000"/>
            <a:ext cx="4077176" cy="2885671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</p:pic>
      <p:sp>
        <p:nvSpPr>
          <p:cNvPr id="27652" name="WordArt 3"/>
          <p:cNvSpPr>
            <a:spLocks noChangeArrowheads="1" noChangeShapeType="1" noTextEdit="1"/>
          </p:cNvSpPr>
          <p:nvPr/>
        </p:nvSpPr>
        <p:spPr bwMode="auto">
          <a:xfrm>
            <a:off x="6286500" y="285750"/>
            <a:ext cx="2592388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19050">
                  <a:solidFill>
                    <a:srgbClr val="993300"/>
                  </a:solidFill>
                  <a:round/>
                  <a:headEnd/>
                  <a:tailEnd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latin typeface="Comic Sans MS"/>
              </a:rPr>
              <a:t>40 баллов</a:t>
            </a:r>
          </a:p>
        </p:txBody>
      </p:sp>
      <p:sp>
        <p:nvSpPr>
          <p:cNvPr id="27653" name="WordArt 7"/>
          <p:cNvSpPr>
            <a:spLocks noChangeArrowheads="1" noChangeShapeType="1" noTextEdit="1"/>
          </p:cNvSpPr>
          <p:nvPr/>
        </p:nvSpPr>
        <p:spPr bwMode="auto">
          <a:xfrm>
            <a:off x="4860031" y="5013177"/>
            <a:ext cx="3456881" cy="72008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19050">
                  <a:solidFill>
                    <a:srgbClr val="7E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9A0000"/>
                    </a:gs>
                    <a:gs pos="50000">
                      <a:srgbClr val="DA0000"/>
                    </a:gs>
                    <a:gs pos="100000">
                      <a:srgbClr val="9A0000"/>
                    </a:gs>
                  </a:gsLst>
                  <a:lin ang="5400000" scaled="1"/>
                </a:gradFill>
                <a:latin typeface="Comic Sans MS"/>
              </a:rPr>
              <a:t>черемша</a:t>
            </a:r>
            <a:endParaRPr lang="ru-RU" sz="3600" b="1" kern="10" dirty="0">
              <a:ln w="19050">
                <a:solidFill>
                  <a:srgbClr val="7E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9A0000"/>
                  </a:gs>
                  <a:gs pos="50000">
                    <a:srgbClr val="DA0000"/>
                  </a:gs>
                  <a:gs pos="100000">
                    <a:srgbClr val="9A0000"/>
                  </a:gs>
                </a:gsLst>
                <a:lin ang="5400000" scaled="1"/>
              </a:gradFill>
              <a:latin typeface="Comic Sans MS"/>
            </a:endParaRPr>
          </a:p>
        </p:txBody>
      </p:sp>
      <p:sp useBgFill="1">
        <p:nvSpPr>
          <p:cNvPr id="31753" name="Rectangle 9"/>
          <p:cNvSpPr>
            <a:spLocks noChangeArrowheads="1"/>
          </p:cNvSpPr>
          <p:nvPr/>
        </p:nvSpPr>
        <p:spPr bwMode="auto">
          <a:xfrm>
            <a:off x="683568" y="2060848"/>
            <a:ext cx="7786688" cy="432048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357188" y="1988840"/>
            <a:ext cx="878681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Дикий лук, который весной собирают в лесах Прибайкалья. Обладает полезными свойствами</a:t>
            </a:r>
            <a:endParaRPr lang="ru-RU" sz="3600" i="1" dirty="0">
              <a:ln w="18415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4" name="Picture 16" descr="C:\Users\Пользователь\Desktop\с флэшки\tomakov-3 копия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2" y="4077072"/>
            <a:ext cx="3173412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9" name="AutoShape 4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39750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CC0000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" name="WordArt 2"/>
          <p:cNvSpPr>
            <a:spLocks noChangeArrowheads="1" noChangeShapeType="1" noTextEdit="1"/>
          </p:cNvSpPr>
          <p:nvPr/>
        </p:nvSpPr>
        <p:spPr bwMode="auto">
          <a:xfrm>
            <a:off x="611560" y="332656"/>
            <a:ext cx="5000625" cy="7889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 smtClean="0">
                <a:ln w="19050">
                  <a:solidFill>
                    <a:srgbClr val="003300"/>
                  </a:solidFill>
                  <a:round/>
                  <a:headEnd/>
                  <a:tailEnd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latin typeface="Comic Sans MS"/>
              </a:rPr>
              <a:t>Растительный мир</a:t>
            </a:r>
            <a:endParaRPr lang="ru-RU" sz="3600" b="1" i="1" kern="10" dirty="0">
              <a:ln w="19050">
                <a:solidFill>
                  <a:srgbClr val="003300"/>
                </a:solidFill>
                <a:round/>
                <a:headEnd/>
                <a:tailEnd/>
              </a:ln>
              <a:gradFill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5400000" scaled="0"/>
              </a:gradFill>
              <a:latin typeface="Comic Sans MS"/>
            </a:endParaRPr>
          </a:p>
        </p:txBody>
      </p:sp>
      <p:pic>
        <p:nvPicPr>
          <p:cNvPr id="15" name="Picture 12" descr="C:\Documents and Settings\Елена\Мои документы\Мои рисунки\анимированные\растения анимир\2b9e034667d2f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1052736"/>
            <a:ext cx="10001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31753" grpId="0" animBg="1"/>
      <p:bldP spid="13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Рамка 10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25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28675" name="Picture 13" descr="D:\Мои рисунки\Портреты\С.Михалков\Сергей Михалков_0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83568" y="3284984"/>
            <a:ext cx="4504556" cy="2997576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</p:pic>
      <p:sp>
        <p:nvSpPr>
          <p:cNvPr id="28677" name="WordArt 3"/>
          <p:cNvSpPr>
            <a:spLocks noChangeArrowheads="1" noChangeShapeType="1" noTextEdit="1"/>
          </p:cNvSpPr>
          <p:nvPr/>
        </p:nvSpPr>
        <p:spPr bwMode="auto">
          <a:xfrm>
            <a:off x="6357938" y="285750"/>
            <a:ext cx="25923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19050">
                  <a:solidFill>
                    <a:srgbClr val="993300"/>
                  </a:solidFill>
                  <a:round/>
                  <a:headEnd/>
                  <a:tailEnd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latin typeface="Comic Sans MS"/>
              </a:rPr>
              <a:t>50 баллов</a:t>
            </a:r>
          </a:p>
        </p:txBody>
      </p:sp>
      <p:sp>
        <p:nvSpPr>
          <p:cNvPr id="28678" name="WordArt 8"/>
          <p:cNvSpPr>
            <a:spLocks noChangeArrowheads="1" noChangeShapeType="1" noTextEdit="1"/>
          </p:cNvSpPr>
          <p:nvPr/>
        </p:nvSpPr>
        <p:spPr bwMode="auto">
          <a:xfrm>
            <a:off x="4788024" y="4869160"/>
            <a:ext cx="3598118" cy="7349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19050">
                  <a:solidFill>
                    <a:srgbClr val="7E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9A0000"/>
                    </a:gs>
                    <a:gs pos="50000">
                      <a:srgbClr val="DA0000"/>
                    </a:gs>
                    <a:gs pos="100000">
                      <a:srgbClr val="9A0000"/>
                    </a:gs>
                  </a:gsLst>
                  <a:lin ang="5400000" scaled="1"/>
                </a:gradFill>
                <a:latin typeface="Comic Sans MS"/>
              </a:rPr>
              <a:t>РЯСКА</a:t>
            </a:r>
            <a:endParaRPr lang="ru-RU" sz="3600" b="1" kern="10" dirty="0">
              <a:ln w="19050">
                <a:solidFill>
                  <a:srgbClr val="7E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9A0000"/>
                  </a:gs>
                  <a:gs pos="50000">
                    <a:srgbClr val="DA0000"/>
                  </a:gs>
                  <a:gs pos="100000">
                    <a:srgbClr val="9A0000"/>
                  </a:gs>
                </a:gsLst>
                <a:lin ang="5400000" scaled="1"/>
              </a:gradFill>
              <a:latin typeface="Comic Sans MS"/>
            </a:endParaRPr>
          </a:p>
        </p:txBody>
      </p:sp>
      <p:sp useBgFill="1">
        <p:nvSpPr>
          <p:cNvPr id="32777" name="Rectangle 9"/>
          <p:cNvSpPr>
            <a:spLocks noChangeArrowheads="1"/>
          </p:cNvSpPr>
          <p:nvPr/>
        </p:nvSpPr>
        <p:spPr bwMode="auto">
          <a:xfrm>
            <a:off x="467544" y="3212976"/>
            <a:ext cx="8358187" cy="3071813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1017836" y="1124744"/>
            <a:ext cx="8126164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Название водоросли, которая покрывает поверхность воды плотным изумрудным ковром. Она очищает байкальскую воду от многих вредных веществ. Ее имя соответствует названию жемчужных нитей, украшающих женский головной убор</a:t>
            </a:r>
            <a:endParaRPr lang="ru-RU" sz="2800" b="1" i="1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pic>
        <p:nvPicPr>
          <p:cNvPr id="12" name="Picture 16" descr="C:\Users\Пользователь\Desktop\с флэшки\tomakov-3 копия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4581128"/>
            <a:ext cx="33115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3" name="AutoShape 4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39750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CC0000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WordArt 2"/>
          <p:cNvSpPr>
            <a:spLocks noChangeArrowheads="1" noChangeShapeType="1" noTextEdit="1"/>
          </p:cNvSpPr>
          <p:nvPr/>
        </p:nvSpPr>
        <p:spPr bwMode="auto">
          <a:xfrm>
            <a:off x="611560" y="332656"/>
            <a:ext cx="5000625" cy="7889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 smtClean="0">
                <a:ln w="19050">
                  <a:solidFill>
                    <a:srgbClr val="003300"/>
                  </a:solidFill>
                  <a:round/>
                  <a:headEnd/>
                  <a:tailEnd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latin typeface="Comic Sans MS"/>
              </a:rPr>
              <a:t>Растительный мир</a:t>
            </a:r>
            <a:endParaRPr lang="ru-RU" sz="3600" b="1" i="1" kern="10" dirty="0">
              <a:ln w="19050">
                <a:solidFill>
                  <a:srgbClr val="003300"/>
                </a:solidFill>
                <a:round/>
                <a:headEnd/>
                <a:tailEnd/>
              </a:ln>
              <a:gradFill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5400000" scaled="0"/>
              </a:gradFill>
              <a:latin typeface="Comic Sans MS"/>
            </a:endParaRPr>
          </a:p>
        </p:txBody>
      </p:sp>
      <p:pic>
        <p:nvPicPr>
          <p:cNvPr id="14" name="Picture 12" descr="C:\Documents and Settings\Елена\Мои документы\Мои рисунки\анимированные\растения анимир\2b9e034667d2f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052736"/>
            <a:ext cx="10001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3277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1"/>
          <p:cNvSpPr>
            <a:spLocks noChangeArrowheads="1"/>
          </p:cNvSpPr>
          <p:nvPr/>
        </p:nvSpPr>
        <p:spPr bwMode="auto">
          <a:xfrm>
            <a:off x="487675" y="983720"/>
            <a:ext cx="7179786" cy="433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Inflate">
              <a:avLst/>
            </a:prstTxWarp>
            <a:spAutoFit/>
          </a:bodyPr>
          <a:lstStyle/>
          <a:p>
            <a:pPr marL="742950" marR="0" lvl="0" indent="-742950" algn="ctr" defTabSz="914400" latinLnBrk="0">
              <a:lnSpc>
                <a:spcPct val="100000"/>
              </a:lnSpc>
              <a:buClrTx/>
              <a:buSzTx/>
              <a:tabLst/>
            </a:pPr>
            <a:r>
              <a:rPr lang="ru-RU" sz="36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Есть ли в Байкале жемчужницы? </a:t>
            </a:r>
          </a:p>
          <a:p>
            <a:pPr marL="742950" marR="0" lvl="0" indent="-742950" algn="ctr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Да;</a:t>
            </a:r>
          </a:p>
          <a:p>
            <a:pPr marL="742950" marR="0" lvl="0" indent="-742950" algn="ctr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Нет; </a:t>
            </a:r>
          </a:p>
          <a:p>
            <a:pPr marL="742950" marR="0" lvl="0" indent="-742950" algn="ctr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Очень мало;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573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1"/>
          <p:cNvSpPr>
            <a:spLocks noChangeArrowheads="1"/>
          </p:cNvSpPr>
          <p:nvPr/>
        </p:nvSpPr>
        <p:spPr bwMode="auto">
          <a:xfrm>
            <a:off x="0" y="332656"/>
            <a:ext cx="9544938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Назовите самых древних обитателей Байкал? </a:t>
            </a:r>
          </a:p>
          <a:p>
            <a:pPr marL="742950" marR="0" lvl="0" indent="-742950" algn="ctr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</a:pPr>
            <a:r>
              <a:rPr lang="ru-RU" sz="6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Эндемики</a:t>
            </a:r>
            <a:endParaRPr lang="ru-RU" sz="60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742950" marR="0" lvl="0" indent="-742950" algn="ctr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</a:pP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Губки </a:t>
            </a:r>
            <a:endParaRPr kumimoji="0" lang="ru-RU" sz="6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742950" marR="0" lvl="0" indent="-742950" algn="ctr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</a:pP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Улитки</a:t>
            </a:r>
            <a:endParaRPr kumimoji="0" lang="ru-RU" sz="6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563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>
            <a:spLocks noChangeArrowheads="1"/>
          </p:cNvSpPr>
          <p:nvPr/>
        </p:nvSpPr>
        <p:spPr bwMode="auto">
          <a:xfrm>
            <a:off x="539552" y="908720"/>
            <a:ext cx="836882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Chevron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каких глубинах в Байкале есть жизнь?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23728" y="1988840"/>
            <a:ext cx="6768752" cy="4081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0" indent="-742950" eaLnBrk="0" hangingPunct="0">
              <a:lnSpc>
                <a:spcPct val="150000"/>
              </a:lnSpc>
              <a:buFontTx/>
              <a:buAutoNum type="arabicParenR"/>
            </a:pPr>
            <a:r>
              <a:rPr lang="ru-RU" sz="60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</a:t>
            </a:r>
            <a:r>
              <a:rPr lang="ru-RU" sz="60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дне</a:t>
            </a:r>
          </a:p>
          <a:p>
            <a:pPr marL="742950" lvl="0" indent="-742950" eaLnBrk="0" hangingPunct="0">
              <a:lnSpc>
                <a:spcPct val="150000"/>
              </a:lnSpc>
              <a:buFontTx/>
              <a:buAutoNum type="arabicParenR"/>
            </a:pPr>
            <a:r>
              <a:rPr lang="ru-RU" sz="60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поверхности </a:t>
            </a:r>
          </a:p>
          <a:p>
            <a:pPr marL="742950" lvl="0" indent="-742950" eaLnBrk="0" hangingPunct="0">
              <a:lnSpc>
                <a:spcPct val="150000"/>
              </a:lnSpc>
              <a:buFontTx/>
              <a:buAutoNum type="arabicParenR"/>
            </a:pPr>
            <a:r>
              <a:rPr lang="ru-RU" sz="60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Везде</a:t>
            </a:r>
            <a:endParaRPr lang="ru-RU" sz="60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672" y="1124744"/>
            <a:ext cx="6229526" cy="646331"/>
          </a:xfrm>
          <a:prstGeom prst="rect">
            <a:avLst/>
          </a:prstGeom>
          <a:noFill/>
        </p:spPr>
        <p:txBody>
          <a:bodyPr wrap="none" rtlCol="0">
            <a:prstTxWarp prst="textChevron">
              <a:avLst/>
            </a:prstTxWarp>
            <a:spAutoFit/>
          </a:bodyPr>
          <a:lstStyle/>
          <a:p>
            <a:r>
              <a:rPr lang="ru-RU" sz="36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Когда озеро Байкал замерзает?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979712" y="2132856"/>
            <a:ext cx="5217839" cy="4081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arenR"/>
            </a:pP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Рано осенью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В декабре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Никогда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Другая 8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760016"/>
      </a:hlink>
      <a:folHlink>
        <a:srgbClr val="FFB9C6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2094</TotalTime>
  <Words>934</Words>
  <Application>Microsoft Office PowerPoint</Application>
  <PresentationFormat>Экран (4:3)</PresentationFormat>
  <Paragraphs>256</Paragraphs>
  <Slides>51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52" baseType="lpstr"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Лицей №21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г</cp:lastModifiedBy>
  <cp:revision>159</cp:revision>
  <dcterms:created xsi:type="dcterms:W3CDTF">2008-11-04T10:24:53Z</dcterms:created>
  <dcterms:modified xsi:type="dcterms:W3CDTF">2021-06-22T01:58:39Z</dcterms:modified>
</cp:coreProperties>
</file>