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305" r:id="rId2"/>
    <p:sldId id="259" r:id="rId3"/>
    <p:sldId id="326" r:id="rId4"/>
    <p:sldId id="260" r:id="rId5"/>
    <p:sldId id="309" r:id="rId6"/>
    <p:sldId id="308" r:id="rId7"/>
    <p:sldId id="314" r:id="rId8"/>
    <p:sldId id="300" r:id="rId9"/>
    <p:sldId id="294" r:id="rId10"/>
    <p:sldId id="295" r:id="rId11"/>
    <p:sldId id="297" r:id="rId12"/>
    <p:sldId id="301" r:id="rId13"/>
    <p:sldId id="327" r:id="rId14"/>
    <p:sldId id="334" r:id="rId15"/>
    <p:sldId id="328" r:id="rId16"/>
    <p:sldId id="329" r:id="rId17"/>
    <p:sldId id="315" r:id="rId18"/>
    <p:sldId id="303" r:id="rId19"/>
    <p:sldId id="286" r:id="rId20"/>
    <p:sldId id="335" r:id="rId21"/>
    <p:sldId id="330" r:id="rId22"/>
    <p:sldId id="336" r:id="rId23"/>
    <p:sldId id="331" r:id="rId24"/>
    <p:sldId id="333" r:id="rId25"/>
    <p:sldId id="291" r:id="rId26"/>
    <p:sldId id="304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DDF8"/>
    <a:srgbClr val="C80000"/>
    <a:srgbClr val="FF0000"/>
    <a:srgbClr val="F8D0B2"/>
    <a:srgbClr val="E97015"/>
    <a:srgbClr val="FCFBE4"/>
    <a:srgbClr val="FF3300"/>
    <a:srgbClr val="FAF9CF"/>
    <a:srgbClr val="F8E0F5"/>
    <a:srgbClr val="E79D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2574" autoAdjust="0"/>
    <p:restoredTop sz="94483" autoAdjust="0"/>
  </p:normalViewPr>
  <p:slideViewPr>
    <p:cSldViewPr snapToGrid="0">
      <p:cViewPr>
        <p:scale>
          <a:sx n="75" d="100"/>
          <a:sy n="75" d="100"/>
        </p:scale>
        <p:origin x="2256" y="9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7E6B2F-F526-4B3B-B8F9-D92A85783654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7BAC3-86A7-47BE-A835-4CB96E1EB0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7BAC3-86A7-47BE-A835-4CB96E1EB068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715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94853" y="483422"/>
            <a:ext cx="8596992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4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«Современные</a:t>
            </a:r>
          </a:p>
          <a:p>
            <a:pPr algn="ctr"/>
            <a:r>
              <a:rPr lang="ru-RU" sz="34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формы организации</a:t>
            </a:r>
          </a:p>
          <a:p>
            <a:pPr algn="ctr"/>
            <a:r>
              <a:rPr lang="ru-RU" sz="34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физического и оздоровительного воспитания дошкольников»</a:t>
            </a:r>
            <a:endParaRPr lang="ru-RU" sz="34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52890" y="4498520"/>
            <a:ext cx="77339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Губанова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Татьяна Николаевна,</a:t>
            </a:r>
          </a:p>
          <a:p>
            <a:pPr algn="r"/>
            <a:r>
              <a:rPr lang="ru-RU" sz="2400" dirty="0">
                <a:latin typeface="Arial" pitchFamily="34" charset="0"/>
                <a:cs typeface="Arial" pitchFamily="34" charset="0"/>
              </a:rPr>
              <a:t>  воспитатель МКДОУ детского сада </a:t>
            </a:r>
          </a:p>
          <a:p>
            <a:pPr algn="r"/>
            <a:r>
              <a:rPr lang="ru-RU" sz="2400" dirty="0">
                <a:latin typeface="Arial" pitchFamily="34" charset="0"/>
                <a:cs typeface="Arial" pitchFamily="34" charset="0"/>
              </a:rPr>
              <a:t>«Малышка» г. Яранска Кировской области</a:t>
            </a:r>
          </a:p>
          <a:p>
            <a:pPr algn="r"/>
            <a:r>
              <a:rPr lang="ru-RU" sz="2400" dirty="0">
                <a:latin typeface="Arial" pitchFamily="34" charset="0"/>
                <a:cs typeface="Arial" pitchFamily="34" charset="0"/>
              </a:rPr>
              <a:t>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фото к выступлению 2017г\IMG_12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chemeClr val="accent1">
                <a:lumMod val="50000"/>
              </a:schemeClr>
            </a:solidFill>
          </a:ln>
        </p:spPr>
      </p:pic>
      <p:sp>
        <p:nvSpPr>
          <p:cNvPr id="3" name="Горизонтальный свиток 2"/>
          <p:cNvSpPr/>
          <p:nvPr/>
        </p:nvSpPr>
        <p:spPr>
          <a:xfrm flipH="1">
            <a:off x="4724399" y="296743"/>
            <a:ext cx="4095750" cy="962025"/>
          </a:xfrm>
          <a:prstGeom prst="horizontalScroll">
            <a:avLst/>
          </a:prstGeom>
          <a:solidFill>
            <a:schemeClr val="bg1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FF0000"/>
                </a:solidFill>
                <a:latin typeface="Comic Sans MS" pitchFamily="66" charset="0"/>
              </a:rPr>
              <a:t>«Солнышко лучистое» и «Озорная тучка»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фото к инновац. площадке 2016г\фото к проектам 2017г\IMG_09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chemeClr val="accent1">
                <a:lumMod val="50000"/>
              </a:schemeClr>
            </a:solidFill>
          </a:ln>
        </p:spPr>
      </p:pic>
      <p:sp>
        <p:nvSpPr>
          <p:cNvPr id="3" name="Горизонтальный свиток 2"/>
          <p:cNvSpPr/>
          <p:nvPr/>
        </p:nvSpPr>
        <p:spPr>
          <a:xfrm flipH="1">
            <a:off x="4895850" y="5895975"/>
            <a:ext cx="3988160" cy="962025"/>
          </a:xfrm>
          <a:prstGeom prst="horizontalScroll">
            <a:avLst/>
          </a:prstGeom>
          <a:solidFill>
            <a:schemeClr val="bg1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FF0000"/>
                </a:solidFill>
                <a:latin typeface="Comic Sans MS" pitchFamily="66" charset="0"/>
              </a:rPr>
              <a:t>Массажная дорожка «Гусеница»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мастер-класс, сар.гр. 21.03 2017г\IMG_16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2"/>
          </a:xfrm>
          <a:prstGeom prst="rect">
            <a:avLst/>
          </a:prstGeom>
          <a:noFill/>
          <a:ln w="57150">
            <a:solidFill>
              <a:schemeClr val="accent1">
                <a:lumMod val="50000"/>
              </a:schemeClr>
            </a:solidFill>
          </a:ln>
        </p:spPr>
      </p:pic>
      <p:sp>
        <p:nvSpPr>
          <p:cNvPr id="3" name="Горизонтальный свиток 2"/>
          <p:cNvSpPr/>
          <p:nvPr/>
        </p:nvSpPr>
        <p:spPr>
          <a:xfrm flipH="1">
            <a:off x="942973" y="5543551"/>
            <a:ext cx="5495926" cy="1314450"/>
          </a:xfrm>
          <a:prstGeom prst="horizontalScroll">
            <a:avLst/>
          </a:prstGeom>
          <a:solidFill>
            <a:schemeClr val="bg1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Мастер-класс</a:t>
            </a:r>
          </a:p>
          <a:p>
            <a:pPr algn="ctr">
              <a:defRPr/>
            </a:pPr>
            <a:r>
              <a:rPr lang="ru-RU" sz="2400" b="1" dirty="0"/>
              <a:t> </a:t>
            </a:r>
            <a:r>
              <a:rPr lang="ru-RU" sz="2400" b="1" dirty="0">
                <a:solidFill>
                  <a:srgbClr val="FF0000"/>
                </a:solidFill>
                <a:latin typeface="Comic Sans MS" pitchFamily="66" charset="0"/>
              </a:rPr>
              <a:t>«За здоровьем своими руками»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381125" y="157072"/>
            <a:ext cx="7210425" cy="976403"/>
          </a:xfrm>
          <a:prstGeom prst="roundRect">
            <a:avLst/>
          </a:prstGeom>
          <a:solidFill>
            <a:srgbClr val="18DDF8"/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Проект «Зимняя сказка»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948" y="1350735"/>
            <a:ext cx="3731602" cy="2800048"/>
          </a:xfrm>
          <a:prstGeom prst="rect">
            <a:avLst/>
          </a:prstGeom>
          <a:ln w="38100">
            <a:solidFill>
              <a:schemeClr val="tx2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107" y="1350735"/>
            <a:ext cx="3331029" cy="4441372"/>
          </a:xfrm>
          <a:prstGeom prst="rect">
            <a:avLst/>
          </a:prstGeom>
          <a:ln w="38100">
            <a:solidFill>
              <a:schemeClr val="tx2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4643436" y="4368043"/>
            <a:ext cx="496184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Ох морозно в декабре!</a:t>
            </a:r>
            <a:br>
              <a:rPr lang="ru-RU" sz="22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</a:br>
            <a:r>
              <a:rPr lang="ru-RU" sz="22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Кто с лопатой, кто с ведром –</a:t>
            </a:r>
          </a:p>
          <a:p>
            <a:r>
              <a:rPr lang="ru-RU" sz="22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Смех и радость во дворе,</a:t>
            </a:r>
          </a:p>
          <a:p>
            <a:r>
              <a:rPr lang="ru-RU" sz="22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Строим сказку детворе!</a:t>
            </a:r>
            <a:endParaRPr lang="ru-RU" sz="22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12246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atherineasquithgallery.com/uploads/posts/2021-02/1613645313_87-p-fon-dlya-prezentatsii-zimnie-zabavi-1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133600" y="1456274"/>
            <a:ext cx="5334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Вместе с лютою метелью</a:t>
            </a:r>
          </a:p>
          <a:p>
            <a:pPr algn="ctr"/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снежинок каруселью,</a:t>
            </a:r>
          </a:p>
          <a:p>
            <a:pPr algn="ctr"/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гости к нам пришла зима,</a:t>
            </a:r>
          </a:p>
          <a:p>
            <a:pPr algn="ctr"/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качели, карусели </a:t>
            </a:r>
            <a:b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 снегом замела.</a:t>
            </a:r>
            <a:b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же нам теперь играть</a:t>
            </a:r>
            <a:r>
              <a:rPr lang="en-US" sz="22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2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подумали, решили</a:t>
            </a:r>
          </a:p>
          <a:p>
            <a:pPr algn="ctr"/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Наших мам и пап позвать!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17600" y="4512706"/>
            <a:ext cx="7366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Уважаемые мамы и папы, приглашаем Вас на встречу Спортивного совета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20-го декабря в 16:00. 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40500" y="5482202"/>
            <a:ext cx="2654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Ваши дети!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Горизонтальный свиток 7"/>
          <p:cNvSpPr/>
          <p:nvPr/>
        </p:nvSpPr>
        <p:spPr>
          <a:xfrm flipH="1">
            <a:off x="266700" y="0"/>
            <a:ext cx="3933824" cy="1200609"/>
          </a:xfrm>
          <a:prstGeom prst="horizontalScroll">
            <a:avLst/>
          </a:prstGeom>
          <a:solidFill>
            <a:schemeClr val="bg1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Объявление – приглашение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43965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078" y="2261562"/>
            <a:ext cx="3431529" cy="2481581"/>
          </a:xfrm>
          <a:prstGeom prst="rect">
            <a:avLst/>
          </a:prstGeom>
          <a:ln w="38100">
            <a:solidFill>
              <a:schemeClr val="tx2"/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424" y="200189"/>
            <a:ext cx="4054928" cy="2253160"/>
          </a:xfrm>
          <a:prstGeom prst="rect">
            <a:avLst/>
          </a:prstGeom>
          <a:ln w="38100">
            <a:solidFill>
              <a:schemeClr val="tx2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3263" y="3982080"/>
            <a:ext cx="3479866" cy="2526508"/>
          </a:xfrm>
          <a:prstGeom prst="rect">
            <a:avLst/>
          </a:prstGeom>
          <a:ln w="38100">
            <a:solidFill>
              <a:schemeClr val="tx2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5461907" y="2794466"/>
            <a:ext cx="38372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Чудо печка нас встречает!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Пирожками угощает!</a:t>
            </a:r>
            <a:endParaRPr lang="ru-RU" sz="20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36964" y="5084260"/>
            <a:ext cx="42699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Блестит ветвями ёлочка, </a:t>
            </a:r>
          </a:p>
          <a:p>
            <a:r>
              <a:rPr lang="ru-RU" sz="2000" b="1" dirty="0">
                <a:solidFill>
                  <a:srgbClr val="C00000"/>
                </a:solidFill>
                <a:latin typeface="Comic Sans MS" panose="030F0702030302020204" pitchFamily="66" charset="0"/>
              </a:rPr>
              <a:t>Н</a:t>
            </a:r>
            <a:r>
              <a:rPr lang="ru-RU" sz="20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ас манит в хоровод!</a:t>
            </a:r>
            <a:endParaRPr lang="ru-RU" sz="20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07297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300" y="686591"/>
            <a:ext cx="6616700" cy="4964909"/>
          </a:xfrm>
          <a:prstGeom prst="rect">
            <a:avLst/>
          </a:prstGeom>
          <a:ln w="38100">
            <a:solidFill>
              <a:schemeClr val="tx2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2070100" y="5867400"/>
            <a:ext cx="7797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Потрудились мы на славу!</a:t>
            </a:r>
            <a:endParaRPr lang="ru-RU" sz="32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26682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50" name="Picture 2" descr="C:\Users\Антон\Desktop\IMG_07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59802" y="2276475"/>
            <a:ext cx="3425645" cy="2569234"/>
          </a:xfrm>
          <a:prstGeom prst="rect">
            <a:avLst/>
          </a:prstGeom>
          <a:noFill/>
          <a:ln w="57150">
            <a:solidFill>
              <a:schemeClr val="accent1">
                <a:lumMod val="50000"/>
              </a:schemeClr>
            </a:solidFill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1501385" y="446708"/>
            <a:ext cx="7341079" cy="1078303"/>
          </a:xfrm>
          <a:prstGeom prst="roundRect">
            <a:avLst/>
          </a:prstGeom>
          <a:solidFill>
            <a:srgbClr val="18DDF8"/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Проект </a:t>
            </a:r>
          </a:p>
          <a:p>
            <a:pPr algn="ctr"/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«Моя спортивная игрушка</a:t>
            </a:r>
          </a:p>
        </p:txBody>
      </p:sp>
      <p:pic>
        <p:nvPicPr>
          <p:cNvPr id="1026" name="Picture 2" descr="C:\Users\Антон\Desktop\IMG_05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5000" y="2040981"/>
            <a:ext cx="3301313" cy="3303919"/>
          </a:xfrm>
          <a:prstGeom prst="rect">
            <a:avLst/>
          </a:prstGeom>
          <a:noFill/>
          <a:ln w="57150">
            <a:solidFill>
              <a:schemeClr val="accent1">
                <a:lumMod val="50000"/>
              </a:schemeClr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5357003" y="4949765"/>
            <a:ext cx="37869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Comic Sans MS" pitchFamily="66" charset="0"/>
                <a:cs typeface="Arial" pitchFamily="34" charset="0"/>
              </a:rPr>
              <a:t>Наш спортивный центр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  <a:cs typeface="Arial" pitchFamily="34" charset="0"/>
              </a:rPr>
              <a:t>в начале работы </a:t>
            </a:r>
          </a:p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  <a:cs typeface="Arial" pitchFamily="34" charset="0"/>
              </a:rPr>
              <a:t>над проектом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085975" y="5495925"/>
            <a:ext cx="32575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Comic Sans MS" pitchFamily="66" charset="0"/>
                <a:cs typeface="Arial" pitchFamily="34" charset="0"/>
              </a:rPr>
              <a:t>Встреча участников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  <a:cs typeface="Arial" pitchFamily="34" charset="0"/>
              </a:rPr>
              <a:t>спортивного совета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G:\мастер-класс, сар.гр. 21.03 2017г\IMG_16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2"/>
          </a:xfrm>
          <a:prstGeom prst="rect">
            <a:avLst/>
          </a:prstGeom>
          <a:noFill/>
          <a:ln w="57150">
            <a:solidFill>
              <a:schemeClr val="accent1">
                <a:lumMod val="50000"/>
              </a:schemeClr>
            </a:solidFill>
          </a:ln>
        </p:spPr>
      </p:pic>
      <p:sp>
        <p:nvSpPr>
          <p:cNvPr id="4" name="Горизонтальный свиток 3"/>
          <p:cNvSpPr/>
          <p:nvPr/>
        </p:nvSpPr>
        <p:spPr>
          <a:xfrm flipH="1">
            <a:off x="4333874" y="5448300"/>
            <a:ext cx="4352924" cy="1409700"/>
          </a:xfrm>
          <a:prstGeom prst="horizontalScroll">
            <a:avLst/>
          </a:prstGeom>
          <a:solidFill>
            <a:schemeClr val="bg1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Выставка</a:t>
            </a:r>
          </a:p>
          <a:p>
            <a:pPr algn="ctr">
              <a:defRPr/>
            </a:pPr>
            <a:r>
              <a:rPr lang="ru-RU" sz="2400" b="1" dirty="0">
                <a:latin typeface="Comic Sans MS" pitchFamily="66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Comic Sans MS" pitchFamily="66" charset="0"/>
              </a:rPr>
              <a:t>«Умелые руки не знают скуки»</a:t>
            </a:r>
            <a:endParaRPr lang="ru-RU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381125" y="157072"/>
            <a:ext cx="7210425" cy="976403"/>
          </a:xfrm>
          <a:prstGeom prst="roundRect">
            <a:avLst/>
          </a:prstGeom>
          <a:solidFill>
            <a:srgbClr val="18DDF8"/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Праздник «Семейный ларец спортивных чудес»</a:t>
            </a:r>
          </a:p>
        </p:txBody>
      </p:sp>
      <p:pic>
        <p:nvPicPr>
          <p:cNvPr id="4098" name="Picture 2" descr="G:\праздник сем. ларец мл.гр.29.03.2017г\IMG_00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9762" y="1419225"/>
            <a:ext cx="3102439" cy="2266050"/>
          </a:xfrm>
          <a:prstGeom prst="rect">
            <a:avLst/>
          </a:prstGeom>
          <a:noFill/>
          <a:ln w="57150">
            <a:solidFill>
              <a:schemeClr val="accent1">
                <a:lumMod val="50000"/>
              </a:schemeClr>
            </a:solidFill>
          </a:ln>
        </p:spPr>
      </p:pic>
      <p:pic>
        <p:nvPicPr>
          <p:cNvPr id="4099" name="Picture 3" descr="G:\праздник сем. ларец мл.гр.29.03.2017г\IMG_00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20586" y="4524375"/>
            <a:ext cx="3066056" cy="2115807"/>
          </a:xfrm>
          <a:prstGeom prst="rect">
            <a:avLst/>
          </a:prstGeom>
          <a:noFill/>
          <a:ln w="57150">
            <a:solidFill>
              <a:schemeClr val="accent1">
                <a:lumMod val="50000"/>
              </a:schemeClr>
            </a:solidFill>
          </a:ln>
        </p:spPr>
      </p:pic>
      <p:pic>
        <p:nvPicPr>
          <p:cNvPr id="4100" name="Picture 4" descr="G:\праздник сем. ларец мл.гр.29.03.2017г\IMG_008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1649" y="4533901"/>
            <a:ext cx="3115353" cy="2108758"/>
          </a:xfrm>
          <a:prstGeom prst="rect">
            <a:avLst/>
          </a:prstGeom>
          <a:noFill/>
          <a:ln w="57150">
            <a:solidFill>
              <a:schemeClr val="accent1">
                <a:lumMod val="50000"/>
              </a:schemeClr>
            </a:solidFill>
          </a:ln>
        </p:spPr>
      </p:pic>
      <p:pic>
        <p:nvPicPr>
          <p:cNvPr id="4101" name="Picture 5" descr="G:\праздник сем. ларец мл.гр.29.03.2017г\IMG_01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11996" y="1419225"/>
            <a:ext cx="3115296" cy="2268747"/>
          </a:xfrm>
          <a:prstGeom prst="rect">
            <a:avLst/>
          </a:prstGeom>
          <a:noFill/>
          <a:ln w="57150">
            <a:solidFill>
              <a:schemeClr val="accent1">
                <a:lumMod val="50000"/>
              </a:schemeClr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4304581" y="3833184"/>
            <a:ext cx="4839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  <a:cs typeface="Arial" pitchFamily="34" charset="0"/>
              </a:rPr>
              <a:t>аграждение участников конкурса</a:t>
            </a:r>
          </a:p>
          <a:p>
            <a:pPr algn="ctr"/>
            <a:r>
              <a:rPr lang="ru-RU" b="1" dirty="0">
                <a:solidFill>
                  <a:srgbClr val="C80000"/>
                </a:solidFill>
                <a:latin typeface="Comic Sans MS" pitchFamily="66" charset="0"/>
                <a:cs typeface="Arial" pitchFamily="34" charset="0"/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Comic Sans MS" pitchFamily="66" charset="0"/>
                <a:cs typeface="Arial" pitchFamily="34" charset="0"/>
              </a:rPr>
              <a:t>«Подарок группе»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27226" y="3834621"/>
            <a:ext cx="37275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  <a:latin typeface="Comic Sans MS" pitchFamily="66" charset="0"/>
              </a:rPr>
              <a:t>«</a:t>
            </a:r>
            <a:r>
              <a:rPr lang="ru-RU" sz="2000" b="1" dirty="0">
                <a:solidFill>
                  <a:srgbClr val="FF0000"/>
                </a:solidFill>
                <a:latin typeface="Comic Sans MS" pitchFamily="66" charset="0"/>
                <a:cs typeface="Arial" pitchFamily="34" charset="0"/>
              </a:rPr>
              <a:t>Нам </a:t>
            </a:r>
            <a:r>
              <a:rPr lang="ru-RU" sz="2000" b="1" dirty="0" smtClean="0">
                <a:solidFill>
                  <a:srgbClr val="FF0000"/>
                </a:solidFill>
                <a:latin typeface="Comic Sans MS" pitchFamily="66" charset="0"/>
                <a:cs typeface="Arial" pitchFamily="34" charset="0"/>
              </a:rPr>
              <a:t>нравится </a:t>
            </a:r>
            <a:r>
              <a:rPr lang="ru-RU" sz="2000" b="1" dirty="0">
                <a:solidFill>
                  <a:srgbClr val="FF0000"/>
                </a:solidFill>
                <a:latin typeface="Comic Sans MS" pitchFamily="66" charset="0"/>
                <a:cs typeface="Arial" pitchFamily="34" charset="0"/>
              </a:rPr>
              <a:t>играть»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 txBox="1">
            <a:spLocks/>
          </p:cNvSpPr>
          <p:nvPr/>
        </p:nvSpPr>
        <p:spPr>
          <a:xfrm>
            <a:off x="1808992" y="2324100"/>
            <a:ext cx="7335008" cy="5326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57200" marR="0" lvl="0" indent="-45720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FF"/>
              </a:buClr>
              <a:buSzTx/>
              <a:buFontTx/>
              <a:buNone/>
              <a:tabLst/>
              <a:defRPr/>
            </a:pPr>
            <a:endParaRPr lang="en-US" sz="2000" b="1" dirty="0">
              <a:solidFill>
                <a:srgbClr val="FF0000"/>
              </a:solidFill>
            </a:endParaRPr>
          </a:p>
          <a:p>
            <a:pPr lvl="0"/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FF"/>
              </a:buClr>
              <a:buSzTx/>
              <a:buFontTx/>
              <a:buNone/>
              <a:tabLst/>
              <a:defRPr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                       </a:t>
            </a:r>
            <a:endParaRPr lang="ru-RU" b="1" dirty="0">
              <a:latin typeface="Arial" pitchFamily="34" charset="0"/>
              <a:cs typeface="Arial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FF"/>
              </a:buClr>
              <a:buSzTx/>
              <a:buFontTx/>
              <a:buNone/>
              <a:tabLst/>
              <a:defRPr/>
            </a:pPr>
            <a:r>
              <a:rPr kumimoji="0" lang="ru-RU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FF"/>
              </a:buClr>
              <a:buSzTx/>
              <a:buFontTx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393890" y="221613"/>
            <a:ext cx="6165212" cy="1054443"/>
          </a:xfrm>
          <a:prstGeom prst="roundRect">
            <a:avLst/>
          </a:prstGeom>
          <a:solidFill>
            <a:srgbClr val="18DDF8"/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Направления воспитания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24055" y="1940279"/>
            <a:ext cx="7664924" cy="3046988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457200" indent="-4572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Патриотическое 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Социальное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Познавательное 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Физическое и оздоровительное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Трудовое 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Этико-эстетическое</a:t>
            </a:r>
            <a:endParaRPr lang="ru-RU" sz="32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978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7462" y="1400629"/>
            <a:ext cx="3444445" cy="2435703"/>
          </a:xfrm>
          <a:prstGeom prst="rect">
            <a:avLst/>
          </a:prstGeom>
          <a:ln w="38100">
            <a:solidFill>
              <a:schemeClr val="tx2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6579" y="2851884"/>
            <a:ext cx="3539899" cy="2503203"/>
          </a:xfrm>
          <a:prstGeom prst="rect">
            <a:avLst/>
          </a:prstGeom>
          <a:ln w="38100">
            <a:solidFill>
              <a:schemeClr val="tx2"/>
            </a:solidFill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1381125" y="157072"/>
            <a:ext cx="7210425" cy="976403"/>
          </a:xfrm>
          <a:prstGeom prst="roundRect">
            <a:avLst/>
          </a:prstGeom>
          <a:solidFill>
            <a:srgbClr val="18DDF8"/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Проект «Здоровый ребёнок сегодня – здоровое поколение завтра»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255136" y="5554741"/>
            <a:ext cx="111034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Буклет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«Если хочешь быть здоров – закаляйся»</a:t>
            </a:r>
            <a:endParaRPr lang="ru-RU" sz="24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40264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maam.ru/upload/blogs/detsad-217995-14493884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7334" y="461615"/>
            <a:ext cx="6098980" cy="4574236"/>
          </a:xfrm>
          <a:prstGeom prst="rect">
            <a:avLst/>
          </a:prstGeom>
          <a:noFill/>
          <a:ln w="38100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228593" y="5351043"/>
            <a:ext cx="59680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Стенгазета «Солнце, воздух и вода –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наши лучшие друзья»</a:t>
            </a:r>
            <a:endParaRPr lang="ru-RU" sz="24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7297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P10705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9379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1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Горизонтальный свиток 2"/>
          <p:cNvSpPr/>
          <p:nvPr/>
        </p:nvSpPr>
        <p:spPr>
          <a:xfrm flipH="1">
            <a:off x="190499" y="5019675"/>
            <a:ext cx="4829175" cy="1740692"/>
          </a:xfrm>
          <a:prstGeom prst="horizontalScroll">
            <a:avLst/>
          </a:prstGeom>
          <a:solidFill>
            <a:schemeClr val="bg1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Спортивный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п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раздник</a:t>
            </a:r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 «Марафон здоровья»</a:t>
            </a:r>
            <a:endParaRPr lang="ru-RU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89964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Русская силушка 0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2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tx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Горизонтальный свиток 2"/>
          <p:cNvSpPr/>
          <p:nvPr/>
        </p:nvSpPr>
        <p:spPr>
          <a:xfrm flipH="1">
            <a:off x="3644900" y="5359400"/>
            <a:ext cx="4940298" cy="1409700"/>
          </a:xfrm>
          <a:prstGeom prst="horizontalScroll">
            <a:avLst/>
          </a:prstGeom>
          <a:solidFill>
            <a:schemeClr val="bg1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2"/>
                </a:solidFill>
                <a:latin typeface="Comic Sans MS" pitchFamily="66" charset="0"/>
              </a:rPr>
              <a:t>Спортивный праздник </a:t>
            </a:r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«Силушка богатырская»</a:t>
            </a:r>
            <a:endParaRPr lang="ru-RU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3963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8021" y="1925397"/>
            <a:ext cx="2957380" cy="3720230"/>
          </a:xfrm>
          <a:prstGeom prst="rect">
            <a:avLst/>
          </a:prstGeom>
          <a:ln w="38100">
            <a:solidFill>
              <a:schemeClr val="tx2"/>
            </a:solidFill>
          </a:ln>
        </p:spPr>
      </p:pic>
      <p:sp>
        <p:nvSpPr>
          <p:cNvPr id="5" name="Oval 6"/>
          <p:cNvSpPr>
            <a:spLocks noChangeArrowheads="1"/>
          </p:cNvSpPr>
          <p:nvPr/>
        </p:nvSpPr>
        <p:spPr bwMode="auto">
          <a:xfrm>
            <a:off x="4747816" y="1228391"/>
            <a:ext cx="2161381" cy="591899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000" b="1" dirty="0">
                <a:latin typeface="Times New Roman" panose="02020603050405020304" pitchFamily="18" charset="0"/>
              </a:rPr>
              <a:t>Пословицы</a:t>
            </a:r>
          </a:p>
        </p:txBody>
      </p:sp>
      <p:sp>
        <p:nvSpPr>
          <p:cNvPr id="6" name="Oval 7"/>
          <p:cNvSpPr>
            <a:spLocks noChangeArrowheads="1"/>
          </p:cNvSpPr>
          <p:nvPr/>
        </p:nvSpPr>
        <p:spPr bwMode="auto">
          <a:xfrm>
            <a:off x="6010277" y="1906016"/>
            <a:ext cx="2161380" cy="591899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000" b="1">
                <a:latin typeface="Times New Roman" panose="02020603050405020304" pitchFamily="18" charset="0"/>
              </a:rPr>
              <a:t>Поговорки</a:t>
            </a:r>
          </a:p>
        </p:txBody>
      </p:sp>
      <p:sp>
        <p:nvSpPr>
          <p:cNvPr id="8" name="Oval 11"/>
          <p:cNvSpPr>
            <a:spLocks noChangeArrowheads="1"/>
          </p:cNvSpPr>
          <p:nvPr/>
        </p:nvSpPr>
        <p:spPr bwMode="auto">
          <a:xfrm>
            <a:off x="5599677" y="2792008"/>
            <a:ext cx="3220473" cy="92539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000" b="1">
                <a:latin typeface="Times New Roman" panose="02020603050405020304" pitchFamily="18" charset="0"/>
              </a:rPr>
              <a:t>Физкультминутки и </a:t>
            </a:r>
          </a:p>
          <a:p>
            <a:pPr algn="ctr" eaLnBrk="1" hangingPunct="1"/>
            <a:r>
              <a:rPr lang="ru-RU" altLang="ru-RU" sz="2000" b="1">
                <a:latin typeface="Times New Roman" panose="02020603050405020304" pitchFamily="18" charset="0"/>
              </a:rPr>
              <a:t>гимнастики для глаз</a:t>
            </a:r>
          </a:p>
        </p:txBody>
      </p:sp>
      <p:sp>
        <p:nvSpPr>
          <p:cNvPr id="9" name="Oval 10"/>
          <p:cNvSpPr>
            <a:spLocks noChangeArrowheads="1"/>
          </p:cNvSpPr>
          <p:nvPr/>
        </p:nvSpPr>
        <p:spPr bwMode="auto">
          <a:xfrm>
            <a:off x="5463295" y="4017253"/>
            <a:ext cx="3512430" cy="98649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000" b="1">
                <a:latin typeface="Times New Roman" panose="02020603050405020304" pitchFamily="18" charset="0"/>
              </a:rPr>
              <a:t>Игры и упражнения</a:t>
            </a:r>
          </a:p>
          <a:p>
            <a:pPr algn="ctr" eaLnBrk="1" hangingPunct="1"/>
            <a:r>
              <a:rPr lang="ru-RU" altLang="ru-RU" sz="2000" b="1">
                <a:latin typeface="Times New Roman" panose="02020603050405020304" pitchFamily="18" charset="0"/>
              </a:rPr>
              <a:t> для глаз</a:t>
            </a:r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5463295" y="5247612"/>
            <a:ext cx="2303462" cy="6477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000" b="1">
                <a:latin typeface="Times New Roman" panose="02020603050405020304" pitchFamily="18" charset="0"/>
              </a:rPr>
              <a:t>Загадки</a:t>
            </a:r>
          </a:p>
        </p:txBody>
      </p:sp>
      <p:sp>
        <p:nvSpPr>
          <p:cNvPr id="11" name="Oval 8"/>
          <p:cNvSpPr>
            <a:spLocks noChangeArrowheads="1"/>
          </p:cNvSpPr>
          <p:nvPr/>
        </p:nvSpPr>
        <p:spPr bwMode="auto">
          <a:xfrm>
            <a:off x="4605734" y="5981368"/>
            <a:ext cx="2303463" cy="6477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000" b="1">
                <a:latin typeface="Times New Roman" panose="02020603050405020304" pitchFamily="18" charset="0"/>
              </a:rPr>
              <a:t>Стихи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628776" y="123657"/>
            <a:ext cx="6953250" cy="905043"/>
          </a:xfrm>
          <a:prstGeom prst="roundRect">
            <a:avLst/>
          </a:prstGeom>
          <a:solidFill>
            <a:srgbClr val="18DDF8"/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Проект </a:t>
            </a:r>
          </a:p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«Дороже алмаза – свои два глаза»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76743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2270125" y="1301750"/>
            <a:ext cx="633413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449263"/>
            <a:endParaRPr lang="ru-RU" sz="900"/>
          </a:p>
          <a:p>
            <a:pPr indent="449263" eaLnBrk="0" hangingPunct="0"/>
            <a:endParaRPr lang="ru-RU"/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992398" y="2331950"/>
            <a:ext cx="8479766" cy="375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Clr>
                <a:srgbClr val="FF00FF"/>
              </a:buClr>
              <a:buFont typeface="Wingdings" pitchFamily="2" charset="2"/>
              <a:buNone/>
            </a:pPr>
            <a:r>
              <a:rPr lang="ru-RU" sz="2000" b="1" u="sng" dirty="0">
                <a:solidFill>
                  <a:srgbClr val="000066"/>
                </a:solidFill>
              </a:rPr>
              <a:t>Наш адрес:</a:t>
            </a:r>
          </a:p>
          <a:p>
            <a:pPr algn="ctr">
              <a:lnSpc>
                <a:spcPct val="60000"/>
              </a:lnSpc>
              <a:spcBef>
                <a:spcPct val="50000"/>
              </a:spcBef>
              <a:buClr>
                <a:srgbClr val="FF00FF"/>
              </a:buClr>
              <a:buFont typeface="Wingdings" pitchFamily="2" charset="2"/>
              <a:buNone/>
            </a:pPr>
            <a:r>
              <a:rPr lang="ru-RU" sz="2000" b="1" dirty="0">
                <a:solidFill>
                  <a:srgbClr val="000066"/>
                </a:solidFill>
              </a:rPr>
              <a:t>612260, </a:t>
            </a:r>
          </a:p>
          <a:p>
            <a:pPr algn="ctr">
              <a:lnSpc>
                <a:spcPct val="60000"/>
              </a:lnSpc>
              <a:spcBef>
                <a:spcPct val="50000"/>
              </a:spcBef>
              <a:buClr>
                <a:srgbClr val="FF00FF"/>
              </a:buClr>
              <a:buFont typeface="Wingdings" pitchFamily="2" charset="2"/>
              <a:buNone/>
            </a:pPr>
            <a:r>
              <a:rPr lang="ru-RU" sz="2400" b="1" dirty="0">
                <a:solidFill>
                  <a:srgbClr val="000066"/>
                </a:solidFill>
              </a:rPr>
              <a:t>Кировская  область, </a:t>
            </a:r>
          </a:p>
          <a:p>
            <a:pPr algn="ctr">
              <a:lnSpc>
                <a:spcPct val="60000"/>
              </a:lnSpc>
              <a:spcBef>
                <a:spcPct val="50000"/>
              </a:spcBef>
              <a:buClr>
                <a:srgbClr val="FF00FF"/>
              </a:buClr>
              <a:buFont typeface="Wingdings" pitchFamily="2" charset="2"/>
              <a:buNone/>
            </a:pPr>
            <a:r>
              <a:rPr lang="ru-RU" sz="2400" b="1" dirty="0">
                <a:solidFill>
                  <a:srgbClr val="000066"/>
                </a:solidFill>
              </a:rPr>
              <a:t>г.Яранск, ул.Некрасова, 55 а</a:t>
            </a:r>
          </a:p>
          <a:p>
            <a:pPr algn="ctr">
              <a:lnSpc>
                <a:spcPct val="60000"/>
              </a:lnSpc>
              <a:spcBef>
                <a:spcPct val="50000"/>
              </a:spcBef>
              <a:buClr>
                <a:srgbClr val="FF00FF"/>
              </a:buClr>
              <a:buFont typeface="Wingdings" pitchFamily="2" charset="2"/>
              <a:buNone/>
            </a:pPr>
            <a:r>
              <a:rPr lang="ru-RU" sz="2400" b="1" dirty="0">
                <a:solidFill>
                  <a:srgbClr val="000066"/>
                </a:solidFill>
              </a:rPr>
              <a:t>Тел. 8(83367) 2-15-56</a:t>
            </a:r>
          </a:p>
          <a:p>
            <a:pPr>
              <a:lnSpc>
                <a:spcPct val="60000"/>
              </a:lnSpc>
              <a:spcBef>
                <a:spcPct val="50000"/>
              </a:spcBef>
              <a:buClr>
                <a:srgbClr val="FF00FF"/>
              </a:buClr>
              <a:buFont typeface="Wingdings" pitchFamily="2" charset="2"/>
              <a:buNone/>
            </a:pPr>
            <a:endParaRPr lang="ru-RU" sz="2400" b="1" dirty="0">
              <a:solidFill>
                <a:srgbClr val="000066"/>
              </a:solidFill>
            </a:endParaRPr>
          </a:p>
          <a:p>
            <a:pPr>
              <a:lnSpc>
                <a:spcPct val="60000"/>
              </a:lnSpc>
              <a:spcBef>
                <a:spcPct val="50000"/>
              </a:spcBef>
              <a:buClr>
                <a:srgbClr val="FF00FF"/>
              </a:buClr>
              <a:buFont typeface="Wingdings" pitchFamily="2" charset="2"/>
              <a:buNone/>
            </a:pPr>
            <a:endParaRPr lang="ru-RU" sz="2400" b="1" dirty="0">
              <a:solidFill>
                <a:srgbClr val="000066"/>
              </a:solidFill>
            </a:endParaRPr>
          </a:p>
          <a:p>
            <a:pPr algn="ctr">
              <a:lnSpc>
                <a:spcPct val="60000"/>
              </a:lnSpc>
              <a:spcBef>
                <a:spcPct val="50000"/>
              </a:spcBef>
              <a:buClr>
                <a:srgbClr val="FF00FF"/>
              </a:buClr>
              <a:buFont typeface="Wingdings" pitchFamily="2" charset="2"/>
              <a:buNone/>
            </a:pPr>
            <a:endParaRPr lang="ru-RU" sz="1000" b="1" dirty="0">
              <a:solidFill>
                <a:srgbClr val="000066"/>
              </a:solidFill>
            </a:endParaRPr>
          </a:p>
          <a:p>
            <a:pPr algn="ctr">
              <a:lnSpc>
                <a:spcPct val="60000"/>
              </a:lnSpc>
              <a:spcBef>
                <a:spcPct val="50000"/>
              </a:spcBef>
              <a:buClr>
                <a:srgbClr val="FF00FF"/>
              </a:buClr>
              <a:buFont typeface="Wingdings" pitchFamily="2" charset="2"/>
              <a:buNone/>
            </a:pPr>
            <a:r>
              <a:rPr lang="ru-RU" sz="2400" b="1" dirty="0">
                <a:solidFill>
                  <a:srgbClr val="000066"/>
                </a:solidFill>
              </a:rPr>
              <a:t>Т.Н.Губанова, воспитатель группы «Родничок»</a:t>
            </a:r>
          </a:p>
          <a:p>
            <a:pPr algn="ctr">
              <a:lnSpc>
                <a:spcPct val="60000"/>
              </a:lnSpc>
              <a:spcBef>
                <a:spcPct val="50000"/>
              </a:spcBef>
              <a:buClr>
                <a:srgbClr val="FF00FF"/>
              </a:buClr>
              <a:buFont typeface="Wingdings" pitchFamily="2" charset="2"/>
              <a:buNone/>
            </a:pP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68083" y="457200"/>
            <a:ext cx="78759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Желаем</a:t>
            </a:r>
          </a:p>
          <a:p>
            <a:pPr algn="ctr"/>
            <a:r>
              <a:rPr lang="ru-RU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успешного сотрудничества и взаимопонимания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0" y="1427670"/>
            <a:ext cx="904875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>
                <a:solidFill>
                  <a:srgbClr val="C00000"/>
                </a:solidFill>
                <a:latin typeface="Monotype Corsiva" pitchFamily="66" charset="0"/>
                <a:cs typeface="Arial" pitchFamily="34" charset="0"/>
              </a:rPr>
              <a:t>Спасибо</a:t>
            </a:r>
          </a:p>
          <a:p>
            <a:pPr algn="ctr"/>
            <a:r>
              <a:rPr lang="ru-RU" sz="9600" b="1" dirty="0">
                <a:solidFill>
                  <a:srgbClr val="C00000"/>
                </a:solidFill>
                <a:latin typeface="Monotype Corsiva" pitchFamily="66" charset="0"/>
                <a:cs typeface="Arial" pitchFamily="34" charset="0"/>
              </a:rPr>
              <a:t> за внимание!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 txBox="1">
            <a:spLocks/>
          </p:cNvSpPr>
          <p:nvPr/>
        </p:nvSpPr>
        <p:spPr>
          <a:xfrm>
            <a:off x="1808992" y="2324100"/>
            <a:ext cx="7335008" cy="5326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57200" marR="0" lvl="0" indent="-45720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FF"/>
              </a:buClr>
              <a:buSzTx/>
              <a:buFontTx/>
              <a:buNone/>
              <a:tabLst/>
              <a:defRPr/>
            </a:pPr>
            <a:endParaRPr lang="en-US" sz="2000" b="1" dirty="0">
              <a:solidFill>
                <a:srgbClr val="FF0000"/>
              </a:solidFill>
            </a:endParaRPr>
          </a:p>
          <a:p>
            <a:pPr lvl="0"/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FF"/>
              </a:buClr>
              <a:buSzTx/>
              <a:buFontTx/>
              <a:buNone/>
              <a:tabLst/>
              <a:defRPr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                       </a:t>
            </a:r>
            <a:endParaRPr lang="ru-RU" b="1" dirty="0">
              <a:latin typeface="Arial" pitchFamily="34" charset="0"/>
              <a:cs typeface="Arial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FF"/>
              </a:buClr>
              <a:buSzTx/>
              <a:buFontTx/>
              <a:buNone/>
              <a:tabLst/>
              <a:defRPr/>
            </a:pPr>
            <a:r>
              <a:rPr kumimoji="0" lang="ru-RU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FF"/>
              </a:buClr>
              <a:buSzTx/>
              <a:buFontTx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77736" y="237942"/>
            <a:ext cx="7375281" cy="1054443"/>
          </a:xfrm>
          <a:prstGeom prst="roundRect">
            <a:avLst/>
          </a:prstGeom>
          <a:solidFill>
            <a:srgbClr val="18DDF8"/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Физическое и оздоровительное направление воспитания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55686" y="1681841"/>
            <a:ext cx="724754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сформировать навыки здорового образа </a:t>
            </a:r>
            <a:r>
              <a:rPr lang="ru-RU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жизни.</a:t>
            </a:r>
            <a:endParaRPr lang="ru-RU" sz="32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«Здоровью научить нельзя – надо воспитывать потребность быть здоровым»  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 </a:t>
            </a:r>
            <a:r>
              <a:rPr lang="ru-RU" sz="3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Руссо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41992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390649" y="1348800"/>
            <a:ext cx="4265965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«Я и мои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спортивные друзья!»</a:t>
            </a:r>
          </a:p>
          <a:p>
            <a:pPr algn="ctr"/>
            <a:endParaRPr lang="ru-RU" sz="2000" b="1" dirty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2000" b="1" dirty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2000" b="1" dirty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2000" b="1" dirty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2000" b="1" dirty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2000" b="1" dirty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2000" b="1" dirty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2000" b="1" dirty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2000" b="1" dirty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2000" b="1" dirty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20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   дети старшей группы</a:t>
            </a:r>
          </a:p>
          <a:p>
            <a:pPr algn="ctr"/>
            <a:r>
              <a:rPr lang="ru-RU" sz="2400" b="1" dirty="0">
                <a:solidFill>
                  <a:srgbClr val="C80000"/>
                </a:solidFill>
                <a:latin typeface="Times New Roman" pitchFamily="18" charset="0"/>
                <a:cs typeface="Times New Roman" pitchFamily="18" charset="0"/>
              </a:rPr>
              <a:t>«Колосок»</a:t>
            </a:r>
          </a:p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(5 – 6 лет)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31125" y="1732729"/>
            <a:ext cx="3812875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«Мы – почемучки!»</a:t>
            </a:r>
          </a:p>
          <a:p>
            <a:pPr algn="ctr"/>
            <a:endParaRPr lang="ru-RU" sz="2000" b="1" dirty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2000" b="1" dirty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2000" b="1" dirty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2000" b="1" dirty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2000" b="1" dirty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2000" b="1" dirty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2000" b="1" dirty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2000" b="1" dirty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2000" b="1" dirty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2000" b="1" dirty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20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дети и родители младшей группы </a:t>
            </a:r>
            <a:r>
              <a:rPr lang="ru-RU" sz="2400" b="1" dirty="0">
                <a:solidFill>
                  <a:srgbClr val="C80000"/>
                </a:solidFill>
                <a:latin typeface="Times New Roman" pitchFamily="18" charset="0"/>
                <a:cs typeface="Times New Roman" pitchFamily="18" charset="0"/>
              </a:rPr>
              <a:t>«Родничок» </a:t>
            </a:r>
          </a:p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(3 – 4 года)</a:t>
            </a:r>
          </a:p>
        </p:txBody>
      </p:sp>
      <p:pic>
        <p:nvPicPr>
          <p:cNvPr id="1028" name="Picture 4" descr="C:\Users\Антон\Desktop\IMG_05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53333" y="2428875"/>
            <a:ext cx="3621258" cy="2982043"/>
          </a:xfrm>
          <a:prstGeom prst="rect">
            <a:avLst/>
          </a:prstGeom>
          <a:noFill/>
          <a:ln w="57150">
            <a:solidFill>
              <a:schemeClr val="accent1">
                <a:lumMod val="50000"/>
              </a:schemeClr>
            </a:solidFill>
          </a:ln>
        </p:spPr>
      </p:pic>
      <p:pic>
        <p:nvPicPr>
          <p:cNvPr id="1029" name="Picture 5" descr="F:\фото к проектам 2017г\IMG_09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22350" y="2428874"/>
            <a:ext cx="3680560" cy="2970721"/>
          </a:xfrm>
          <a:prstGeom prst="rect">
            <a:avLst/>
          </a:prstGeom>
          <a:noFill/>
          <a:ln w="57150">
            <a:solidFill>
              <a:schemeClr val="accent1">
                <a:lumMod val="50000"/>
              </a:schemeClr>
            </a:solidFill>
          </a:ln>
        </p:spPr>
      </p:pic>
      <p:sp>
        <p:nvSpPr>
          <p:cNvPr id="10" name="Скругленный прямоугольник 9"/>
          <p:cNvSpPr/>
          <p:nvPr/>
        </p:nvSpPr>
        <p:spPr>
          <a:xfrm>
            <a:off x="1440611" y="232913"/>
            <a:ext cx="7358332" cy="1078302"/>
          </a:xfrm>
          <a:prstGeom prst="roundRect">
            <a:avLst/>
          </a:prstGeom>
          <a:solidFill>
            <a:srgbClr val="18DDF8"/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Спортивные советы нашего детского сада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1440611" y="232913"/>
            <a:ext cx="7484314" cy="1078302"/>
          </a:xfrm>
          <a:prstGeom prst="roundRect">
            <a:avLst/>
          </a:prstGeom>
          <a:solidFill>
            <a:srgbClr val="18DDF8"/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Принципы Спортивного совета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792186" y="1311215"/>
            <a:ext cx="50673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>
                <a:solidFill>
                  <a:srgbClr val="C80000"/>
                </a:solidFill>
                <a:latin typeface="Times New Roman" pitchFamily="18" charset="0"/>
                <a:cs typeface="Times New Roman" pitchFamily="18" charset="0"/>
              </a:rPr>
              <a:t>ДОБРОВОЛЬНОСТИ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C80000"/>
                </a:solidFill>
                <a:latin typeface="Times New Roman" pitchFamily="18" charset="0"/>
                <a:cs typeface="Times New Roman" pitchFamily="18" charset="0"/>
              </a:rPr>
              <a:t>РАВНОПРАВИЯ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2400" b="1" dirty="0">
                <a:solidFill>
                  <a:srgbClr val="C80000"/>
                </a:solidFill>
                <a:latin typeface="Times New Roman" pitchFamily="18" charset="0"/>
                <a:cs typeface="Times New Roman" pitchFamily="18" charset="0"/>
              </a:rPr>
              <a:t>САМОУПРАВЛЕНИЯ СОТРУДНИЧЕСТВО</a:t>
            </a:r>
          </a:p>
          <a:p>
            <a:pPr algn="ctr">
              <a:lnSpc>
                <a:spcPct val="150000"/>
              </a:lnSpc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 descr="F:\Проекты 2017г\IMG_08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99747" y="3686175"/>
            <a:ext cx="3365499" cy="2524125"/>
          </a:xfrm>
          <a:prstGeom prst="rect">
            <a:avLst/>
          </a:prstGeom>
          <a:noFill/>
          <a:ln w="57150">
            <a:solidFill>
              <a:schemeClr val="accent1">
                <a:lumMod val="50000"/>
              </a:schemeClr>
            </a:solidFill>
          </a:ln>
        </p:spPr>
      </p:pic>
      <p:pic>
        <p:nvPicPr>
          <p:cNvPr id="6" name="Picture 4" descr="C:\Users\Антон\Desktop\IMG_006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91325" y="3686175"/>
            <a:ext cx="3314699" cy="2486025"/>
          </a:xfrm>
          <a:prstGeom prst="rect">
            <a:avLst/>
          </a:prstGeom>
          <a:noFill/>
          <a:ln w="57150">
            <a:solidFill>
              <a:schemeClr val="accent1">
                <a:lumMod val="50000"/>
              </a:schemeClr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1440611" y="232913"/>
            <a:ext cx="7358332" cy="1078302"/>
          </a:xfrm>
          <a:prstGeom prst="roundRect">
            <a:avLst/>
          </a:prstGeom>
          <a:solidFill>
            <a:srgbClr val="18DDF8"/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Руководство деятельностью Спортивного совета</a:t>
            </a:r>
          </a:p>
        </p:txBody>
      </p:sp>
      <p:pic>
        <p:nvPicPr>
          <p:cNvPr id="1026" name="Picture 2" descr="C:\Users\Антон\Desktop\IMG_07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76426" y="1662916"/>
            <a:ext cx="3497778" cy="2623334"/>
          </a:xfrm>
          <a:prstGeom prst="rect">
            <a:avLst/>
          </a:prstGeom>
          <a:noFill/>
          <a:ln w="57150">
            <a:solidFill>
              <a:schemeClr val="accent1">
                <a:lumMod val="50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5469925" y="2150075"/>
            <a:ext cx="36740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Заседание Спортивного совета организует </a:t>
            </a:r>
            <a:r>
              <a:rPr lang="ru-RU" sz="2000" b="1" dirty="0">
                <a:solidFill>
                  <a:srgbClr val="FF0000"/>
                </a:solidFill>
                <a:latin typeface="Comic Sans MS" pitchFamily="66" charset="0"/>
              </a:rPr>
              <a:t>инструктор по физической культуре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1649" y="3762375"/>
            <a:ext cx="3428998" cy="2571749"/>
          </a:xfrm>
          <a:prstGeom prst="rect">
            <a:avLst/>
          </a:prstGeom>
          <a:noFill/>
          <a:ln w="57150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2105025" y="4714875"/>
            <a:ext cx="3495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Заседание Спортивного совета организует </a:t>
            </a:r>
            <a:r>
              <a:rPr lang="ru-RU" sz="2000" b="1" dirty="0">
                <a:solidFill>
                  <a:srgbClr val="FF0000"/>
                </a:solidFill>
                <a:latin typeface="Comic Sans MS" pitchFamily="66" charset="0"/>
              </a:rPr>
              <a:t>воспитатель группы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50" y="0"/>
            <a:ext cx="9144000" cy="6858000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1733549" y="228103"/>
            <a:ext cx="7166580" cy="1078303"/>
          </a:xfrm>
          <a:prstGeom prst="roundRect">
            <a:avLst/>
          </a:prstGeom>
          <a:solidFill>
            <a:srgbClr val="18DDF8"/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Формы работы </a:t>
            </a:r>
            <a:endParaRPr lang="ru-RU" sz="3600" b="1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спортивного совета.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84840" y="1381825"/>
            <a:ext cx="34120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Comic Sans MS" pitchFamily="66" charset="0"/>
              </a:rPr>
              <a:t>Мини</a:t>
            </a:r>
            <a:r>
              <a:rPr lang="ru-RU" sz="2400" b="1" dirty="0">
                <a:latin typeface="Comic Sans MS" pitchFamily="66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Comic Sans MS" pitchFamily="66" charset="0"/>
              </a:rPr>
              <a:t>-</a:t>
            </a:r>
            <a:r>
              <a:rPr lang="ru-RU" sz="2400" b="1" dirty="0">
                <a:latin typeface="Comic Sans MS" pitchFamily="66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Comic Sans MS" pitchFamily="66" charset="0"/>
              </a:rPr>
              <a:t>экскурсии</a:t>
            </a:r>
          </a:p>
        </p:txBody>
      </p:sp>
      <p:pic>
        <p:nvPicPr>
          <p:cNvPr id="5" name="Picture 2" descr="C:\Users\Антон\Desktop\IMG_07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33549" y="1931038"/>
            <a:ext cx="2984159" cy="2148222"/>
          </a:xfrm>
          <a:prstGeom prst="rect">
            <a:avLst/>
          </a:prstGeom>
          <a:noFill/>
          <a:ln w="57150">
            <a:solidFill>
              <a:schemeClr val="accent1">
                <a:lumMod val="50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876300" y="4083394"/>
            <a:ext cx="44216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«Наш спортивный центр»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752974" y="4100642"/>
            <a:ext cx="68008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«Интересные дорожки здоровья»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183027" y="5395783"/>
            <a:ext cx="32539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«Наш спортивный </a:t>
            </a:r>
          </a:p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зал»</a:t>
            </a:r>
          </a:p>
        </p:txBody>
      </p:sp>
      <p:pic>
        <p:nvPicPr>
          <p:cNvPr id="11" name="Picture 4" descr="F:\фото к выступлению 2017г\IMG_12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2342" y="4547657"/>
            <a:ext cx="3051944" cy="2138893"/>
          </a:xfrm>
          <a:prstGeom prst="rect">
            <a:avLst/>
          </a:prstGeom>
          <a:noFill/>
          <a:ln w="57150">
            <a:solidFill>
              <a:schemeClr val="accent1">
                <a:lumMod val="50000"/>
              </a:schemeClr>
            </a:solidFill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7849" y="1914525"/>
            <a:ext cx="2844799" cy="2133600"/>
          </a:xfrm>
          <a:prstGeom prst="rect">
            <a:avLst/>
          </a:prstGeom>
          <a:noFill/>
          <a:ln w="57150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Антон\Desktop\IMG_07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chemeClr val="accent1">
                <a:lumMod val="50000"/>
              </a:schemeClr>
            </a:solidFill>
          </a:ln>
        </p:spPr>
      </p:pic>
      <p:sp>
        <p:nvSpPr>
          <p:cNvPr id="3" name="Горизонтальный свиток 2"/>
          <p:cNvSpPr/>
          <p:nvPr/>
        </p:nvSpPr>
        <p:spPr>
          <a:xfrm flipH="1">
            <a:off x="396631" y="5753100"/>
            <a:ext cx="3784839" cy="1104900"/>
          </a:xfrm>
          <a:prstGeom prst="horizontalScroll">
            <a:avLst/>
          </a:prstGeom>
          <a:solidFill>
            <a:schemeClr val="bg1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Конкурс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FF0000"/>
                </a:solidFill>
                <a:latin typeface="Comic Sans MS" pitchFamily="66" charset="0"/>
              </a:rPr>
              <a:t> «Подарок группе»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РПГ О.Поле 24.03.2017г. и ст.гр. проект 16г\IMG_16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chemeClr val="accent1">
                <a:lumMod val="50000"/>
              </a:schemeClr>
            </a:solidFill>
          </a:ln>
        </p:spPr>
      </p:pic>
      <p:sp>
        <p:nvSpPr>
          <p:cNvPr id="4" name="Горизонтальный свиток 3"/>
          <p:cNvSpPr/>
          <p:nvPr/>
        </p:nvSpPr>
        <p:spPr>
          <a:xfrm flipH="1">
            <a:off x="4210050" y="5895975"/>
            <a:ext cx="4705350" cy="962025"/>
          </a:xfrm>
          <a:prstGeom prst="horizontalScroll">
            <a:avLst/>
          </a:prstGeom>
          <a:solidFill>
            <a:schemeClr val="bg1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FF0000"/>
                </a:solidFill>
                <a:latin typeface="Comic Sans MS" pitchFamily="66" charset="0"/>
              </a:rPr>
              <a:t>«Штанишки – шалунишки»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1642</TotalTime>
  <Words>425</Words>
  <Application>Microsoft Office PowerPoint</Application>
  <PresentationFormat>Экран (4:3)</PresentationFormat>
  <Paragraphs>140</Paragraphs>
  <Slides>26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4" baseType="lpstr">
      <vt:lpstr>Arial</vt:lpstr>
      <vt:lpstr>Calibri</vt:lpstr>
      <vt:lpstr>Calibri Light</vt:lpstr>
      <vt:lpstr>Comic Sans MS</vt:lpstr>
      <vt:lpstr>Monotype Corsiva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Антон Губанов</cp:lastModifiedBy>
  <cp:revision>229</cp:revision>
  <dcterms:created xsi:type="dcterms:W3CDTF">2013-11-19T05:52:05Z</dcterms:created>
  <dcterms:modified xsi:type="dcterms:W3CDTF">2022-03-28T16:51:07Z</dcterms:modified>
</cp:coreProperties>
</file>