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57" r:id="rId5"/>
    <p:sldId id="277" r:id="rId6"/>
    <p:sldId id="278" r:id="rId7"/>
    <p:sldId id="280" r:id="rId8"/>
    <p:sldId id="279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90" r:id="rId18"/>
    <p:sldId id="289" r:id="rId19"/>
    <p:sldId id="291" r:id="rId20"/>
    <p:sldId id="274" r:id="rId2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3B75F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2802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125B1-FE57-4519-88AC-DA9F59282038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1691D-DCAB-4C8F-A931-282764767A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274566131_D1EAF0E8EFEAE0203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16632"/>
            <a:ext cx="5400600" cy="136815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Муниципальное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бюджетное учреждение дополнительного образования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«Детская школа искусств №12»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городского округа Самара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071678"/>
            <a:ext cx="5472608" cy="4500594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buNone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Музыкально-лекционный цикл в рамках проекта «Здравствуй, скрипочка!»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«Рыцари скрипки»</a:t>
            </a:r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Автор проекта: педагог высшей 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категории по классу скрипки 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Башаркина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С.В.</a:t>
            </a:r>
            <a:endParaRPr lang="ru-RU" sz="2400" b="1" dirty="0" smtClean="0">
              <a:solidFill>
                <a:srgbClr val="C00000"/>
              </a:solidFill>
              <a:latin typeface="Arial Narrow" pitchFamily="34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7" y="0"/>
            <a:ext cx="4572745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Российский скрипач венгерского происхождения, педагог, дирижёр и композитор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Леопольд Ауэр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(7 июня 1845 — 15 июля 1930)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0"/>
            <a:ext cx="3857620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Является основателем русской скрипичной школы. Воспитал свыше 300 учеников (Константин Горский, М. Б. </a:t>
            </a:r>
            <a:r>
              <a:rPr lang="ru-RU" sz="2000" b="1" dirty="0" err="1" smtClean="0">
                <a:latin typeface="Arial Narrow" pitchFamily="34" charset="0"/>
              </a:rPr>
              <a:t>Полякин</a:t>
            </a:r>
            <a:r>
              <a:rPr lang="ru-RU" sz="2000" b="1" dirty="0" smtClean="0">
                <a:latin typeface="Arial Narrow" pitchFamily="34" charset="0"/>
              </a:rPr>
              <a:t>, Я. Хейфец, Е. Цимбалист, М. </a:t>
            </a:r>
            <a:r>
              <a:rPr lang="ru-RU" sz="2000" b="1" dirty="0" err="1" smtClean="0">
                <a:latin typeface="Arial Narrow" pitchFamily="34" charset="0"/>
              </a:rPr>
              <a:t>Эльман</a:t>
            </a:r>
            <a:r>
              <a:rPr lang="ru-RU" sz="2000" b="1" dirty="0" smtClean="0">
                <a:latin typeface="Arial Narrow" pitchFamily="34" charset="0"/>
              </a:rPr>
              <a:t>, Иосиф </a:t>
            </a:r>
            <a:r>
              <a:rPr lang="ru-RU" sz="2000" b="1" dirty="0" err="1" smtClean="0">
                <a:latin typeface="Arial Narrow" pitchFamily="34" charset="0"/>
              </a:rPr>
              <a:t>Ахрон</a:t>
            </a:r>
            <a:r>
              <a:rPr lang="ru-RU" sz="2000" b="1" dirty="0" smtClean="0">
                <a:latin typeface="Arial Narrow" pitchFamily="34" charset="0"/>
              </a:rPr>
              <a:t>, Д. </a:t>
            </a:r>
            <a:r>
              <a:rPr lang="ru-RU" sz="2000" b="1" dirty="0" err="1" smtClean="0">
                <a:latin typeface="Arial Narrow" pitchFamily="34" charset="0"/>
              </a:rPr>
              <a:t>Бертье</a:t>
            </a:r>
            <a:r>
              <a:rPr lang="ru-RU" sz="2000" b="1" dirty="0" smtClean="0">
                <a:latin typeface="Arial Narrow" pitchFamily="34" charset="0"/>
              </a:rPr>
              <a:t>, </a:t>
            </a:r>
            <a:r>
              <a:rPr lang="ru-RU" sz="2000" b="1" dirty="0" err="1" smtClean="0">
                <a:latin typeface="Arial Narrow" pitchFamily="34" charset="0"/>
              </a:rPr>
              <a:t>Цецилия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b="1" dirty="0" err="1" smtClean="0">
                <a:latin typeface="Arial Narrow" pitchFamily="34" charset="0"/>
              </a:rPr>
              <a:t>Ганзен</a:t>
            </a:r>
            <a:r>
              <a:rPr lang="ru-RU" sz="2000" b="1" dirty="0" smtClean="0">
                <a:latin typeface="Arial Narrow" pitchFamily="34" charset="0"/>
              </a:rPr>
              <a:t> и другие). Преподавал в Петербургской консерватории с 1868 по 1918 год.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-1"/>
            <a:ext cx="4214842" cy="571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Американский скрипач. Считается одним из величайших скрипачей XX века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Яша Хейфец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(20 января 1901 — 16 октября 1987)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0"/>
            <a:ext cx="4357686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Первые уроки на скрипке получил в возрасте трех лет у своего отца.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1910 году поступил в Петербургскую консерваторию в класс Л. Ауэра.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17 апреля 1911 года состоялся дебют Хейфеца в Малом зале консерватории.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Вскоре последовали концерты в Одессе, а также в Варшаве и Лодзи. В том же году вышла первая пластинка с записью игры десятилетнего артиста — «Пчелки» Шуберта и «Юморески» Дворжака.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Начало мировой славы Хейфеца положили семь концертов в Берлине.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Наряду с классическим скрипичным репертуаром Хейфец включал в концерты много популярных мелодий.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0"/>
            <a:ext cx="4143403" cy="56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Американский скрипач и дирижёр </a:t>
            </a: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Иегуди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 Менухин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(22 апреля 1916 — 12 марта 1999)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0"/>
            <a:ext cx="4286248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Начал заниматься музыкой в три года. Первоначально занимался под руководством Луиса </a:t>
            </a:r>
            <a:r>
              <a:rPr lang="ru-RU" sz="2000" b="1" dirty="0" err="1" smtClean="0">
                <a:latin typeface="Arial Narrow" pitchFamily="34" charset="0"/>
              </a:rPr>
              <a:t>Персинджера</a:t>
            </a:r>
            <a:r>
              <a:rPr lang="ru-RU" sz="2000" b="1" dirty="0" smtClean="0">
                <a:latin typeface="Arial Narrow" pitchFamily="34" charset="0"/>
              </a:rPr>
              <a:t>, затем учился в Европе у Джордже </a:t>
            </a:r>
            <a:r>
              <a:rPr lang="ru-RU" sz="2000" b="1" dirty="0" err="1" smtClean="0">
                <a:latin typeface="Arial Narrow" pitchFamily="34" charset="0"/>
              </a:rPr>
              <a:t>Энеску</a:t>
            </a:r>
            <a:r>
              <a:rPr lang="ru-RU" sz="2000" b="1" dirty="0" smtClean="0">
                <a:latin typeface="Arial Narrow" pitchFamily="34" charset="0"/>
              </a:rPr>
              <a:t> и Адольфа Буша.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Первый сольный концерт с симфоническим оркестром Сан-Франциско дал в 7-летнем возрасте.</a:t>
            </a:r>
          </a:p>
          <a:p>
            <a:pPr algn="just"/>
            <a:endParaRPr lang="ru-RU" sz="2000" b="1" dirty="0" smtClean="0">
              <a:latin typeface="Arial Narrow" pitchFamily="34" charset="0"/>
            </a:endParaRP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С перенапряжением выступал во время Второй мировой войны перед войсками союзников, дал свыше 500 концертов.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апреле 1945 года вместе с </a:t>
            </a:r>
            <a:r>
              <a:rPr lang="ru-RU" sz="2000" b="1" dirty="0" err="1" smtClean="0">
                <a:latin typeface="Arial Narrow" pitchFamily="34" charset="0"/>
              </a:rPr>
              <a:t>Бенджамином</a:t>
            </a:r>
            <a:r>
              <a:rPr lang="ru-RU" sz="2000" b="1" dirty="0" smtClean="0">
                <a:latin typeface="Arial Narrow" pitchFamily="34" charset="0"/>
              </a:rPr>
              <a:t> Бриттеном выступил перед бывшими узниками освобожденного британскими войсками концлагеря </a:t>
            </a:r>
            <a:r>
              <a:rPr lang="ru-RU" sz="2000" b="1" dirty="0" err="1" smtClean="0">
                <a:latin typeface="Arial Narrow" pitchFamily="34" charset="0"/>
              </a:rPr>
              <a:t>Берген-Бельзен</a:t>
            </a:r>
            <a:r>
              <a:rPr lang="ru-RU" sz="2000" b="1" dirty="0" smtClean="0">
                <a:latin typeface="Arial Narrow" pitchFamily="34" charset="0"/>
              </a:rPr>
              <a:t>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0"/>
            <a:ext cx="4214842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Советский скрипач, альтист, дирижёр и педагог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Давид Ойстрах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(17 (30) сентября 1908 — 24 октября 1974 )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0"/>
            <a:ext cx="4929190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С пяти лет обучался игре на скрипке и альте у Петра Столярского. Ещё будучи студентом, Ойстрах выступал с Одесским симфоническим оркестром как солист и как дирижёр.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1935 году скрипач победил на втором Всесоюзном конкурсе музыкантов-исполнителей и в том же году получил вторую премию на Международном конкурсе имени Венявского. Два года спустя Ойстрах выиграл Конкурс имени </a:t>
            </a:r>
            <a:r>
              <a:rPr lang="ru-RU" sz="2000" b="1" dirty="0" err="1" smtClean="0">
                <a:latin typeface="Arial Narrow" pitchFamily="34" charset="0"/>
              </a:rPr>
              <a:t>Изаи</a:t>
            </a:r>
            <a:r>
              <a:rPr lang="ru-RU" sz="2000" b="1" dirty="0" smtClean="0">
                <a:latin typeface="Arial Narrow" pitchFamily="34" charset="0"/>
              </a:rPr>
              <a:t> в Брюсселе и обрёл мировую известность.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годы войны музыкант активно участвовал в военно-шефской работе, выступал как солист на мобилизационных пунктах, в госпиталях, в блокадном Ленинграде, перед моряками Северного флота. 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-39646"/>
            <a:ext cx="4071966" cy="568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Советский российский скрипач, педагог. Народный артист СССР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Леонид Коган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(14 ноября 1924 — 17 декабря 1982)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0"/>
            <a:ext cx="4357686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Был одним из самых ярких представителей советской скрипичной школы, представляя в ней «романтически-виртуозное» крыло.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Он всегда давал много концертов и часто, ещё с консерваторских лет, гастролировал за рубежом (с 1951) во многих странах мира. </a:t>
            </a:r>
            <a:endParaRPr lang="ru-RU" sz="2000" b="1" smtClean="0">
              <a:latin typeface="Arial Narrow" pitchFamily="34" charset="0"/>
            </a:endParaRPr>
          </a:p>
          <a:p>
            <a:pPr algn="just"/>
            <a:r>
              <a:rPr lang="ru-RU" sz="2000" b="1" smtClean="0">
                <a:latin typeface="Arial Narrow" pitchFamily="34" charset="0"/>
              </a:rPr>
              <a:t>В </a:t>
            </a:r>
            <a:r>
              <a:rPr lang="ru-RU" sz="2000" b="1" dirty="0" smtClean="0">
                <a:latin typeface="Arial Narrow" pitchFamily="34" charset="0"/>
              </a:rPr>
              <a:t>репертуаре были представлены, примерно в равных пропорциях, все основные позиции скрипичного репертуара, в том числе и современная музыка.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0"/>
            <a:ext cx="3810000" cy="571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Советский и российский дирижёр, скрипач, педагог.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Народный артист СССР (1989)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Владимир Спиваков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(род. 12 сентября 1944)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0"/>
            <a:ext cx="4643438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Выдающийся скрипач и дирижер Владимир Спиваков ярко реализовал свой многогранный талант в музыкальном искусстве и многих сферах общественной жизни.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Как скрипач Владимир Спиваков прошел блестящую школу у знаменитого педагога, профессора Московской консерватории Юрия Янкелевича.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Не меньшее влияние оказал на него выдающийся скрипач ХХ века Давид Ойстрах.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1960-1970-е годы Владимир Спиваков стал лауреатом престижных международных конкурсов имени М. Лонг и Ж. </a:t>
            </a:r>
            <a:r>
              <a:rPr lang="ru-RU" sz="2000" b="1" dirty="0" err="1" smtClean="0">
                <a:latin typeface="Arial Narrow" pitchFamily="34" charset="0"/>
              </a:rPr>
              <a:t>Тибо</a:t>
            </a:r>
            <a:r>
              <a:rPr lang="ru-RU" sz="2000" b="1" dirty="0" smtClean="0">
                <a:latin typeface="Arial Narrow" pitchFamily="34" charset="0"/>
              </a:rPr>
              <a:t> в Париже, имени Н. Паганини в Генуе, конкурса в Монреале и конкурса имени П.И. Чайковского в Москве.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0"/>
            <a:ext cx="3500462" cy="564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Советский и российский скрипач, дирижёр, педагог, профессор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Виктор Третьяков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(род. 17 октября 1946)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0"/>
            <a:ext cx="5000628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Виктора Третьякова можно назвать одним из символов русской скрипичной школы. Великолепное владение инструментом, невероятная сценическая энергетика и глубокое проникновение в стиль исполняемых произведений в течение многих лет привлекают к нему огромное количество любителей музыки во всем мире.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1966 году Виктор Третьяков становится лауреатом I премии Международного конкурса имени П. И. Чайковского. С этого времени начинается блестящая концертная деятельность скрипача. С неизменным успехом он выступает по всему миру и как солист, и в ансамбле со многими выдающимися дирижёрами и музыкантами современности, участвует во многих международных фестивалях.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7" y="0"/>
            <a:ext cx="3764507" cy="5643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Российский и итальянский скрипач, дирижёр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Сергей Крылов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(род. 2 декабря 1970)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0"/>
            <a:ext cx="4714908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 smtClean="0">
              <a:latin typeface="Arial Narrow" pitchFamily="34" charset="0"/>
            </a:endParaRP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Обучаться игре на скрипке начал в возрасте пяти лет, через год дал свой первый концерт.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восемнадцать лет музыкант получил первый приз на Международном конкурсе им. </a:t>
            </a:r>
            <a:r>
              <a:rPr lang="ru-RU" sz="2000" b="1" dirty="0" err="1" smtClean="0">
                <a:latin typeface="Arial Narrow" pitchFamily="34" charset="0"/>
              </a:rPr>
              <a:t>Родольфо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b="1" dirty="0" err="1" smtClean="0">
                <a:latin typeface="Arial Narrow" pitchFamily="34" charset="0"/>
              </a:rPr>
              <a:t>Липицера</a:t>
            </a:r>
            <a:r>
              <a:rPr lang="ru-RU" sz="2000" b="1" dirty="0" smtClean="0">
                <a:latin typeface="Arial Narrow" pitchFamily="34" charset="0"/>
              </a:rPr>
              <a:t> в </a:t>
            </a:r>
            <a:r>
              <a:rPr lang="ru-RU" sz="2000" b="1" dirty="0" err="1" smtClean="0">
                <a:latin typeface="Arial Narrow" pitchFamily="34" charset="0"/>
              </a:rPr>
              <a:t>Гориции</a:t>
            </a:r>
            <a:r>
              <a:rPr lang="ru-RU" sz="2000" b="1" dirty="0" smtClean="0">
                <a:latin typeface="Arial Narrow" pitchFamily="34" charset="0"/>
              </a:rPr>
              <a:t> (Италия), после чего начал обучение у Сальваторе </a:t>
            </a:r>
            <a:r>
              <a:rPr lang="ru-RU" sz="2000" b="1" dirty="0" err="1" smtClean="0">
                <a:latin typeface="Arial Narrow" pitchFamily="34" charset="0"/>
              </a:rPr>
              <a:t>Аккардо</a:t>
            </a:r>
            <a:r>
              <a:rPr lang="ru-RU" sz="2000" b="1" dirty="0" smtClean="0">
                <a:latin typeface="Arial Narrow" pitchFamily="34" charset="0"/>
              </a:rPr>
              <a:t> в Академии «Вальтер </a:t>
            </a:r>
            <a:r>
              <a:rPr lang="ru-RU" sz="2000" b="1" dirty="0" err="1" smtClean="0">
                <a:latin typeface="Arial Narrow" pitchFamily="34" charset="0"/>
              </a:rPr>
              <a:t>Стауффер</a:t>
            </a:r>
            <a:r>
              <a:rPr lang="ru-RU" sz="2000" b="1" dirty="0" smtClean="0">
                <a:latin typeface="Arial Narrow" pitchFamily="34" charset="0"/>
              </a:rPr>
              <a:t>». Широкую известность молодой скрипач получил после того, как был награждён первым призом на конкурсе им. Антонио Страдивари в </a:t>
            </a:r>
            <a:r>
              <a:rPr lang="ru-RU" sz="2000" b="1" dirty="0" err="1" smtClean="0">
                <a:latin typeface="Arial Narrow" pitchFamily="34" charset="0"/>
              </a:rPr>
              <a:t>Кремоне</a:t>
            </a:r>
            <a:r>
              <a:rPr lang="ru-RU" sz="2000" b="1" dirty="0" smtClean="0">
                <a:latin typeface="Arial Narrow" pitchFamily="34" charset="0"/>
              </a:rPr>
              <a:t> и первым призом на престижном конкурсе Фрица </a:t>
            </a:r>
            <a:r>
              <a:rPr lang="ru-RU" sz="2000" b="1" dirty="0" err="1" smtClean="0">
                <a:latin typeface="Arial Narrow" pitchFamily="34" charset="0"/>
              </a:rPr>
              <a:t>Крейслера</a:t>
            </a:r>
            <a:r>
              <a:rPr lang="ru-RU" sz="2000" b="1" dirty="0" smtClean="0">
                <a:latin typeface="Arial Narrow" pitchFamily="34" charset="0"/>
              </a:rPr>
              <a:t> в Вене.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Музыкант выступает со многими всемирно известными оркестрами.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9" y="0"/>
            <a:ext cx="3882896" cy="56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Советский и российский скрипач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Вадим Репин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(род. 31 августа 1971)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0"/>
            <a:ext cx="4714908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 smtClean="0">
              <a:latin typeface="Arial Narrow" pitchFamily="34" charset="0"/>
            </a:endParaRP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Начал играть на скрипке в пятилетнем возрасте у Дмитрия Вакса. Через два года перешёл учиться в ССМШ к профессору Новосибирской консерватории З. Н. </a:t>
            </a:r>
            <a:r>
              <a:rPr lang="ru-RU" sz="2000" b="1" dirty="0" err="1" smtClean="0">
                <a:latin typeface="Arial Narrow" pitchFamily="34" charset="0"/>
              </a:rPr>
              <a:t>Брону</a:t>
            </a:r>
            <a:r>
              <a:rPr lang="ru-RU" sz="2000" b="1" dirty="0" smtClean="0">
                <a:latin typeface="Arial Narrow" pitchFamily="34" charset="0"/>
              </a:rPr>
              <a:t>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1989 году стал победителем на наиболее престижном конкурсе скрипачей в мире — Конкурсе имени королевы Елизаветы в Брюсселе. В финальном туре он играл концерт для скрипки с оркестром П. И. Чайковского и 3-ю сонату Брамса.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Играл с известными оркестрами под руководством И. Менухина, Мстислава Ростроповича, </a:t>
            </a:r>
            <a:r>
              <a:rPr lang="ru-RU" sz="2000" b="1" dirty="0" err="1" smtClean="0">
                <a:latin typeface="Arial Narrow" pitchFamily="34" charset="0"/>
              </a:rPr>
              <a:t>Зубина</a:t>
            </a:r>
            <a:r>
              <a:rPr lang="ru-RU" sz="2000" b="1" dirty="0" smtClean="0">
                <a:latin typeface="Arial Narrow" pitchFamily="34" charset="0"/>
              </a:rPr>
              <a:t> Меты, В. </a:t>
            </a:r>
            <a:r>
              <a:rPr lang="ru-RU" sz="2000" b="1" dirty="0" err="1" smtClean="0">
                <a:latin typeface="Arial Narrow" pitchFamily="34" charset="0"/>
              </a:rPr>
              <a:t>Гергиева</a:t>
            </a:r>
            <a:r>
              <a:rPr lang="ru-RU" sz="2000" b="1" dirty="0" smtClean="0">
                <a:latin typeface="Arial Narrow" pitchFamily="34" charset="0"/>
              </a:rPr>
              <a:t> и других выдающихся дирижёров.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Записывал диски с Николаем Луганским, Михаилом Плетнёвым, Юрием </a:t>
            </a:r>
            <a:r>
              <a:rPr lang="ru-RU" sz="2000" b="1" dirty="0" err="1" smtClean="0">
                <a:latin typeface="Arial Narrow" pitchFamily="34" charset="0"/>
              </a:rPr>
              <a:t>Башметом</a:t>
            </a:r>
            <a:r>
              <a:rPr lang="ru-RU" sz="2000" b="1" dirty="0" smtClean="0">
                <a:latin typeface="Arial Narrow" pitchFamily="34" charset="0"/>
              </a:rPr>
              <a:t>, Евгением </a:t>
            </a:r>
            <a:r>
              <a:rPr lang="ru-RU" sz="2000" b="1" dirty="0" err="1" smtClean="0">
                <a:latin typeface="Arial Narrow" pitchFamily="34" charset="0"/>
              </a:rPr>
              <a:t>Кисиным</a:t>
            </a:r>
            <a:r>
              <a:rPr lang="ru-RU" sz="2000" b="1" dirty="0" smtClean="0">
                <a:latin typeface="Arial Narrow" pitchFamily="34" charset="0"/>
              </a:rPr>
              <a:t>.</a:t>
            </a:r>
          </a:p>
          <a:p>
            <a:pPr algn="just"/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0"/>
            <a:ext cx="3714775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Греческий скрипач</a:t>
            </a: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Леонидас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Кавакос</a:t>
            </a:r>
            <a:endParaRPr lang="ru-RU" sz="2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(род. 30 октября 1967)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0"/>
            <a:ext cx="4929222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Учился в Афинской и Греческой консерваториях, затем у Джозефа </a:t>
            </a:r>
            <a:r>
              <a:rPr lang="ru-RU" sz="2000" b="1" dirty="0" err="1" smtClean="0">
                <a:latin typeface="Arial Narrow" pitchFamily="34" charset="0"/>
              </a:rPr>
              <a:t>Гингольда</a:t>
            </a:r>
            <a:r>
              <a:rPr lang="ru-RU" sz="2000" b="1" dirty="0" smtClean="0">
                <a:latin typeface="Arial Narrow" pitchFamily="34" charset="0"/>
              </a:rPr>
              <a:t> в </a:t>
            </a:r>
            <a:r>
              <a:rPr lang="ru-RU" sz="2000" b="1" dirty="0" err="1" smtClean="0">
                <a:latin typeface="Arial Narrow" pitchFamily="34" charset="0"/>
              </a:rPr>
              <a:t>Индианском</a:t>
            </a:r>
            <a:r>
              <a:rPr lang="ru-RU" sz="2000" b="1" dirty="0" smtClean="0">
                <a:latin typeface="Arial Narrow" pitchFamily="34" charset="0"/>
              </a:rPr>
              <a:t> университете. В 1985 г. выиграл в Хельсинки Международный конкурс скрипачей имени Сибелиуса (где был самым юным из конкурсантов); за этой победой в 1988 г. последовали первые места в </a:t>
            </a:r>
            <a:r>
              <a:rPr lang="ru-RU" sz="2000" b="1" dirty="0" err="1" smtClean="0">
                <a:latin typeface="Arial Narrow" pitchFamily="34" charset="0"/>
              </a:rPr>
              <a:t>Наумбурговском</a:t>
            </a:r>
            <a:r>
              <a:rPr lang="ru-RU" sz="2000" b="1" dirty="0" smtClean="0">
                <a:latin typeface="Arial Narrow" pitchFamily="34" charset="0"/>
              </a:rPr>
              <a:t> конкурсе и Конкурсе имени Паганини.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 репертуаре </a:t>
            </a:r>
            <a:r>
              <a:rPr lang="ru-RU" sz="2000" b="1" dirty="0" err="1" smtClean="0">
                <a:latin typeface="Arial Narrow" pitchFamily="34" charset="0"/>
              </a:rPr>
              <a:t>Кавакоса</a:t>
            </a:r>
            <a:r>
              <a:rPr lang="ru-RU" sz="2000" b="1" dirty="0" smtClean="0">
                <a:latin typeface="Arial Narrow" pitchFamily="34" charset="0"/>
              </a:rPr>
              <a:t> важное место занимает скрипичный концерт Сибелиуса, с которым он не расстаётся после одноимённого конкурса, а также произведения Шуберта, Паганини, Чайковского, Венявского, Дебюсси, </a:t>
            </a:r>
            <a:r>
              <a:rPr lang="ru-RU" sz="2000" b="1" dirty="0" err="1" smtClean="0">
                <a:latin typeface="Arial Narrow" pitchFamily="34" charset="0"/>
              </a:rPr>
              <a:t>Изаи</a:t>
            </a:r>
            <a:r>
              <a:rPr lang="ru-RU" sz="2000" b="1" dirty="0" smtClean="0">
                <a:latin typeface="Arial Narrow" pitchFamily="34" charset="0"/>
              </a:rPr>
              <a:t> и др.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Играл с крупнейшими оркестрами и дирижёрами мира.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85786" y="5705872"/>
            <a:ext cx="7344816" cy="1152128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Выдающийся итальянский скрипач и композитор </a:t>
            </a: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Арканджело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Корелли</a:t>
            </a:r>
            <a:endParaRPr lang="ru-RU" sz="2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(17 февраля 1653 — 8 января 1713)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0"/>
            <a:ext cx="4357686" cy="5715016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spc="-100" dirty="0" smtClean="0">
                <a:latin typeface="Arial Narrow" pitchFamily="34" charset="0"/>
              </a:rPr>
              <a:t>Воздействие </a:t>
            </a:r>
            <a:r>
              <a:rPr lang="ru-RU" sz="2000" b="1" spc="-100" dirty="0" err="1" smtClean="0">
                <a:latin typeface="Arial Narrow" pitchFamily="34" charset="0"/>
              </a:rPr>
              <a:t>Арканджело</a:t>
            </a:r>
            <a:r>
              <a:rPr lang="ru-RU" sz="2000" b="1" spc="-100" dirty="0" smtClean="0">
                <a:latin typeface="Arial Narrow" pitchFamily="34" charset="0"/>
              </a:rPr>
              <a:t> </a:t>
            </a:r>
            <a:r>
              <a:rPr lang="ru-RU" sz="2000" b="1" spc="-100" dirty="0" err="1" smtClean="0">
                <a:latin typeface="Arial Narrow" pitchFamily="34" charset="0"/>
              </a:rPr>
              <a:t>Корелли</a:t>
            </a:r>
            <a:r>
              <a:rPr lang="ru-RU" sz="2000" b="1" spc="-100" dirty="0" smtClean="0">
                <a:latin typeface="Arial Narrow" pitchFamily="34" charset="0"/>
              </a:rPr>
              <a:t> на музыку современников и композиторов последующих поколений было очень велико. Достаточно назвать </a:t>
            </a:r>
            <a:r>
              <a:rPr lang="ru-RU" sz="2000" b="1" spc="-100" dirty="0" err="1" smtClean="0">
                <a:latin typeface="Arial Narrow" pitchFamily="34" charset="0"/>
              </a:rPr>
              <a:t>Тартини</a:t>
            </a:r>
            <a:r>
              <a:rPr lang="ru-RU" sz="2000" b="1" spc="-100" dirty="0" smtClean="0">
                <a:latin typeface="Arial Narrow" pitchFamily="34" charset="0"/>
              </a:rPr>
              <a:t> и </a:t>
            </a:r>
            <a:r>
              <a:rPr lang="ru-RU" sz="2000" b="1" spc="-100" dirty="0" err="1" smtClean="0">
                <a:latin typeface="Arial Narrow" pitchFamily="34" charset="0"/>
              </a:rPr>
              <a:t>Вивальди</a:t>
            </a:r>
            <a:r>
              <a:rPr lang="ru-RU" sz="2000" b="1" spc="-100" dirty="0" smtClean="0">
                <a:latin typeface="Arial Narrow" pitchFamily="34" charset="0"/>
              </a:rPr>
              <a:t> в Италии, Генделя и Баха, </a:t>
            </a:r>
            <a:r>
              <a:rPr lang="ru-RU" sz="2000" b="1" spc="-100" dirty="0" err="1" smtClean="0">
                <a:latin typeface="Arial Narrow" pitchFamily="34" charset="0"/>
              </a:rPr>
              <a:t>Телемана</a:t>
            </a:r>
            <a:r>
              <a:rPr lang="ru-RU" sz="2000" b="1" spc="-100" dirty="0" smtClean="0">
                <a:latin typeface="Arial Narrow" pitchFamily="34" charset="0"/>
              </a:rPr>
              <a:t> в Германии.</a:t>
            </a:r>
          </a:p>
          <a:p>
            <a:pPr algn="just"/>
            <a:r>
              <a:rPr lang="ru-RU" sz="2000" b="1" spc="-100" dirty="0" smtClean="0">
                <a:latin typeface="Arial Narrow" pitchFamily="34" charset="0"/>
              </a:rPr>
              <a:t>Сочинения </a:t>
            </a:r>
            <a:r>
              <a:rPr lang="ru-RU" sz="2000" b="1" spc="-100" dirty="0" err="1" smtClean="0">
                <a:latin typeface="Arial Narrow" pitchFamily="34" charset="0"/>
              </a:rPr>
              <a:t>Корелли</a:t>
            </a:r>
            <a:r>
              <a:rPr lang="ru-RU" sz="2000" b="1" spc="-100" dirty="0" smtClean="0">
                <a:latin typeface="Arial Narrow" pitchFamily="34" charset="0"/>
              </a:rPr>
              <a:t> долго сохраняли ценность как прекрасное руководство к изучению игры в широком стиле. </a:t>
            </a:r>
            <a:r>
              <a:rPr lang="ru-RU" sz="2000" b="1" spc="-100" dirty="0" err="1" smtClean="0">
                <a:latin typeface="Arial Narrow" pitchFamily="34" charset="0"/>
              </a:rPr>
              <a:t>Корелли</a:t>
            </a:r>
            <a:r>
              <a:rPr lang="ru-RU" sz="2000" b="1" spc="-100" dirty="0" smtClean="0">
                <a:latin typeface="Arial Narrow" pitchFamily="34" charset="0"/>
              </a:rPr>
              <a:t> писал сонаты для скрипки исполнявшиеся в то время в церкви. </a:t>
            </a:r>
          </a:p>
          <a:p>
            <a:pPr algn="just"/>
            <a:r>
              <a:rPr lang="ru-RU" sz="2000" b="1" spc="-100" dirty="0" smtClean="0">
                <a:latin typeface="Arial Narrow" pitchFamily="34" charset="0"/>
              </a:rPr>
              <a:t>Он достиг в своём творчестве классического совершенства, выступая как скрипач, руководя лучшими капеллами, сочиняя для скрипки и обучая игре на этом инструменте.</a:t>
            </a:r>
          </a:p>
          <a:p>
            <a:pPr algn="just"/>
            <a:r>
              <a:rPr lang="ru-RU" sz="2000" b="1" spc="-100" dirty="0" smtClean="0">
                <a:latin typeface="Arial Narrow" pitchFamily="34" charset="0"/>
              </a:rPr>
              <a:t>Собрание сольных скрипичных сонат </a:t>
            </a:r>
            <a:r>
              <a:rPr lang="ru-RU" sz="2000" b="1" spc="-100" dirty="0" err="1" smtClean="0">
                <a:latin typeface="Arial Narrow" pitchFamily="34" charset="0"/>
              </a:rPr>
              <a:t>Корелли</a:t>
            </a:r>
            <a:r>
              <a:rPr lang="ru-RU" sz="2000" b="1" spc="-100" dirty="0" smtClean="0">
                <a:latin typeface="Arial Narrow" pitchFamily="34" charset="0"/>
              </a:rPr>
              <a:t> венчает «</a:t>
            </a:r>
            <a:r>
              <a:rPr lang="ru-RU" sz="2000" b="1" spc="-100" dirty="0" err="1" smtClean="0">
                <a:latin typeface="Arial Narrow" pitchFamily="34" charset="0"/>
              </a:rPr>
              <a:t>Фолия</a:t>
            </a:r>
            <a:r>
              <a:rPr lang="ru-RU" sz="2000" b="1" spc="-100" dirty="0" smtClean="0">
                <a:latin typeface="Arial Narrow" pitchFamily="34" charset="0"/>
              </a:rPr>
              <a:t>».</a:t>
            </a:r>
            <a:endParaRPr lang="ru-RU" sz="2000" b="1" spc="-100" dirty="0">
              <a:latin typeface="Arial Narrow" pitchFamily="34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86313" cy="574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1274566131_D1EAF0E8EFEAE0203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7392"/>
          </a:xfr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-71470" y="1357298"/>
            <a:ext cx="7000892" cy="3442704"/>
          </a:xfrm>
          <a:prstGeom prst="rect">
            <a:avLst/>
          </a:prstGeom>
          <a:noFill/>
          <a:ln w="38100"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О</a:t>
            </a: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, как разноголосо скрипки пели: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Творенья Страдивари и Гварнери,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И музыканта трепетные руки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Рождают в них божественные звуки.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Их голосов заслуженная слава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Взрывает зал гремящим криком «браво»!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Слились здесь воедино два таланта:</a:t>
            </a:r>
          </a:p>
          <a:p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</a:rPr>
              <a:t>Труд мастеров и гений музыканта!</a:t>
            </a:r>
            <a:endParaRPr lang="ru-RU" sz="2800" b="1" i="1" dirty="0">
              <a:solidFill>
                <a:schemeClr val="accent6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85786" y="5705872"/>
            <a:ext cx="7143800" cy="1152128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Итальянский композитор, скрипач-виртуоз, педагог, дирижёр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Антонио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Вивальди</a:t>
            </a:r>
            <a:endParaRPr lang="ru-RU" sz="2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(4 марта 1678 — 28 июля 1741)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0"/>
            <a:ext cx="3786182" cy="5715016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err="1" smtClean="0">
                <a:latin typeface="Arial Narrow" pitchFamily="34" charset="0"/>
              </a:rPr>
              <a:t>Вивальди</a:t>
            </a:r>
            <a:r>
              <a:rPr lang="ru-RU" sz="2000" b="1" dirty="0" smtClean="0">
                <a:latin typeface="Arial Narrow" pitchFamily="34" charset="0"/>
              </a:rPr>
              <a:t> считается одним из крупнейших представителей итальянского скрипичного искусства XVIII века, при жизни получил широкое признание во всей Европе.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Мастер ансамблево-оркестрового концерта — кончерто гроссо, автор около 40 опер. </a:t>
            </a:r>
          </a:p>
          <a:p>
            <a:pPr algn="just"/>
            <a:r>
              <a:rPr lang="ru-RU" sz="2000" b="1" dirty="0" err="1" smtClean="0">
                <a:latin typeface="Arial Narrow" pitchFamily="34" charset="0"/>
              </a:rPr>
              <a:t>Вивальди</a:t>
            </a:r>
            <a:r>
              <a:rPr lang="ru-RU" sz="2000" b="1" dirty="0" smtClean="0">
                <a:latin typeface="Arial Narrow" pitchFamily="34" charset="0"/>
              </a:rPr>
              <a:t> в основном известен благодаря своим инструментальным концертам, в особенности для скрипки. Одними из наиболее известных его работ являются четыре скрипичных концерта «Времена года», входящие в состав цикла «Спор гармонии с изобретением».</a:t>
            </a:r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0"/>
            <a:ext cx="4572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85786" y="5705872"/>
            <a:ext cx="7344816" cy="1152128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Крупнейший скрипичный виртуоз XVIII века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Джузеппе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Тартини</a:t>
            </a:r>
            <a:endParaRPr lang="ru-RU" sz="2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(8 апреля 1692 — 26 февраля 1770)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21506" name="Picture 2" descr="https://img-2.fruugo.com/product/2/87/14479872_ma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0"/>
            <a:ext cx="4143404" cy="568368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57752" y="0"/>
            <a:ext cx="4286248" cy="5715016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err="1" smtClean="0">
                <a:latin typeface="Arial Narrow" pitchFamily="34" charset="0"/>
              </a:rPr>
              <a:t>Тартини</a:t>
            </a:r>
            <a:r>
              <a:rPr lang="ru-RU" sz="2000" b="1" dirty="0" smtClean="0">
                <a:latin typeface="Arial Narrow" pitchFamily="34" charset="0"/>
              </a:rPr>
              <a:t> принадлежит к числу корифеев итальянской скрипичной школы XVIII века.</a:t>
            </a:r>
          </a:p>
          <a:p>
            <a:pPr algn="just"/>
            <a:r>
              <a:rPr lang="ru-RU" sz="2000" b="1" dirty="0" err="1" smtClean="0">
                <a:latin typeface="Arial Narrow" pitchFamily="34" charset="0"/>
              </a:rPr>
              <a:t>Тартини</a:t>
            </a:r>
            <a:r>
              <a:rPr lang="ru-RU" sz="2000" b="1" dirty="0" smtClean="0">
                <a:latin typeface="Arial Narrow" pitchFamily="34" charset="0"/>
              </a:rPr>
              <a:t> внёс существенный вклад в дальнейшее развитие искусства игры на скрипке. </a:t>
            </a:r>
            <a:endParaRPr lang="en-US" sz="2000" b="1" dirty="0" smtClean="0">
              <a:latin typeface="Arial Narrow" pitchFamily="34" charset="0"/>
            </a:endParaRP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Он усовершенствовал конструкцию смычка, удлинив его, и выработал основные приёмы ведения смычка</a:t>
            </a:r>
            <a:r>
              <a:rPr lang="en-US" sz="2000" b="1" dirty="0" smtClean="0">
                <a:latin typeface="Arial Narrow" pitchFamily="34" charset="0"/>
              </a:rPr>
              <a:t> </a:t>
            </a:r>
            <a:r>
              <a:rPr lang="ru-RU" sz="2000" b="1" dirty="0" smtClean="0">
                <a:latin typeface="Arial Narrow" pitchFamily="34" charset="0"/>
              </a:rPr>
              <a:t>вошедшие во всеобщее употребление.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Его игру отличала чистота интонации, прекрасная техника левой руки, а необыкновенное звучание его скрипки стало считаться эталонным.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Наибольшей и, несомненно, заслуженной популярностью в современном репертуаре пользуется соната </a:t>
            </a:r>
            <a:r>
              <a:rPr lang="ru-RU" sz="2000" b="1" dirty="0" err="1" smtClean="0">
                <a:latin typeface="Arial Narrow" pitchFamily="34" charset="0"/>
              </a:rPr>
              <a:t>Тартини</a:t>
            </a:r>
            <a:r>
              <a:rPr lang="ru-RU" sz="2000" b="1" dirty="0" smtClean="0">
                <a:latin typeface="Arial Narrow" pitchFamily="34" charset="0"/>
              </a:rPr>
              <a:t> «</a:t>
            </a:r>
            <a:r>
              <a:rPr lang="ru-RU" sz="2000" b="1" dirty="0" err="1" smtClean="0">
                <a:latin typeface="Arial Narrow" pitchFamily="34" charset="0"/>
              </a:rPr>
              <a:t>Sonate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b="1" dirty="0" err="1" smtClean="0">
                <a:latin typeface="Arial Narrow" pitchFamily="34" charset="0"/>
              </a:rPr>
              <a:t>du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b="1" dirty="0" err="1" smtClean="0">
                <a:latin typeface="Arial Narrow" pitchFamily="34" charset="0"/>
              </a:rPr>
              <a:t>diable</a:t>
            </a:r>
            <a:r>
              <a:rPr lang="ru-RU" sz="2000" b="1" dirty="0" smtClean="0">
                <a:latin typeface="Arial Narrow" pitchFamily="34" charset="0"/>
              </a:rPr>
              <a:t>»</a:t>
            </a:r>
            <a:r>
              <a:rPr lang="en-US" sz="2000" b="1" dirty="0" smtClean="0">
                <a:latin typeface="Arial Narrow" pitchFamily="34" charset="0"/>
              </a:rPr>
              <a:t>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14348" y="5705872"/>
            <a:ext cx="7416254" cy="1152128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Великий итальянский скрипач-виртуоз, композитор</a:t>
            </a: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Никколо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 Паганини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(27 октября 1782 — 27 мая 1840)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0"/>
            <a:ext cx="4357686" cy="5715016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 smtClean="0">
              <a:latin typeface="Arial Narrow" pitchFamily="34" charset="0"/>
            </a:endParaRP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Паганини писал для скрипки, которой владел в совершенстве, а также для гитары (около 200 произведений). Из скрипичных сочинений наиболее известны 24 каприса (изданы в 1820 г.), 6 концертов для скрипки с оркестром (1815—1830 гг.), 12 сонат, вариации на оперные и балетные темы.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Он играл не только в Италии, но и по всей Европе. Такие приёмы, как игра на одной (4-й) струне, техника двойных нот, разнообразные штрихи для создания колористических эффектов, — всё это он не только применял сам, но и ввёл в собственные сочинения. Многие из них из-за технических трудностей считались долгое время неисполнимыми.</a:t>
            </a:r>
          </a:p>
          <a:p>
            <a:pPr algn="just"/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0"/>
            <a:ext cx="4143373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Бельгийский скрипач и композитор, один из основателей национальной скрипичной школы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Анри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Вьётан</a:t>
            </a:r>
            <a:endParaRPr lang="ru-RU" sz="2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(17 февраля 1820 — 6 июня 1881)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0"/>
            <a:ext cx="4857752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err="1" smtClean="0">
                <a:latin typeface="Arial Narrow" pitchFamily="34" charset="0"/>
              </a:rPr>
              <a:t>Вьётан</a:t>
            </a:r>
            <a:r>
              <a:rPr lang="ru-RU" sz="2000" b="1" dirty="0" smtClean="0">
                <a:latin typeface="Arial Narrow" pitchFamily="34" charset="0"/>
              </a:rPr>
              <a:t> — автор многочисленных сочинений для скрипки, до сих пор пользующихся большой популярностью: семи концертов с оркестром для скрипки, большой сонаты для фортепиано и скрипки, сонаты для альта и фортепиано, Сюиты в старинном стиле, ряда фантазий, вариаций, концертных этюдов, Романсов без слов и других пьес.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С 1846 года </a:t>
            </a:r>
            <a:r>
              <a:rPr lang="ru-RU" sz="2000" b="1" dirty="0" err="1" smtClean="0">
                <a:latin typeface="Arial Narrow" pitchFamily="34" charset="0"/>
              </a:rPr>
              <a:t>Вьётан</a:t>
            </a:r>
            <a:r>
              <a:rPr lang="ru-RU" sz="2000" b="1" dirty="0" smtClean="0">
                <a:latin typeface="Arial Narrow" pitchFamily="34" charset="0"/>
              </a:rPr>
              <a:t> жил и работал в Санкт-Петербурге, где имел должность солиста Императорских театров и занимался преподаванием. Проработав в России семь лет, сочинив ряд пьес и Четвёртый концерт, </a:t>
            </a:r>
            <a:r>
              <a:rPr lang="ru-RU" sz="2000" b="1" dirty="0" err="1" smtClean="0">
                <a:latin typeface="Arial Narrow" pitchFamily="34" charset="0"/>
              </a:rPr>
              <a:t>Вьетан</a:t>
            </a:r>
            <a:r>
              <a:rPr lang="ru-RU" sz="2000" b="1" dirty="0" smtClean="0">
                <a:latin typeface="Arial Narrow" pitchFamily="34" charset="0"/>
              </a:rPr>
              <a:t> вновь вернулся в Париж и продолжил активную концертную деятельность.</a:t>
            </a:r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-2328"/>
            <a:ext cx="3571900" cy="564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Польский скрипач и композитор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Генрик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Венявскии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̆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(10 июля 1835 — 31 марта [12 апреля] 1880)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0"/>
            <a:ext cx="4000496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Начал учиться музыке в своём родном городе под руководством Станислава </a:t>
            </a:r>
            <a:r>
              <a:rPr lang="ru-RU" sz="2000" b="1" dirty="0" err="1" smtClean="0">
                <a:latin typeface="Arial Narrow" pitchFamily="34" charset="0"/>
              </a:rPr>
              <a:t>Сервачиньского</a:t>
            </a:r>
            <a:r>
              <a:rPr lang="ru-RU" sz="2000" b="1" dirty="0" smtClean="0">
                <a:latin typeface="Arial Narrow" pitchFamily="34" charset="0"/>
              </a:rPr>
              <a:t> и Яна </a:t>
            </a:r>
            <a:r>
              <a:rPr lang="ru-RU" sz="2000" b="1" dirty="0" err="1" smtClean="0">
                <a:latin typeface="Arial Narrow" pitchFamily="34" charset="0"/>
              </a:rPr>
              <a:t>Хорнзеля</a:t>
            </a:r>
            <a:r>
              <a:rPr lang="ru-RU" sz="2000" b="1" dirty="0" smtClean="0">
                <a:latin typeface="Arial Narrow" pitchFamily="34" charset="0"/>
              </a:rPr>
              <a:t>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Венявский был исключительным виртуозом; обладая замечательным тоном, чарующей певучестью смычка, высокохудожественным пониманием исполняемого и первоклассной техникой, он пользовался неизменным успехом и был любимцем слушателей всех стран.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Как композитор Венявский отличался большим вкусом и оригинальностью мысли. Он писал только для скрипки.</a:t>
            </a:r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7" y="0"/>
            <a:ext cx="4416473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0"/>
            <a:ext cx="4073824" cy="5643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Испанский скрипач и композитор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Пабло де Сарасате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(10 марта 1844 — 20 сентября 1908)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0"/>
            <a:ext cx="4429124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Сарасате — автор 54 произведений, написанных исключительно для скрипки. Среди них наиболее известны «Цыганские напевы», ряд пьес из сборника «Испанские танцы», «Андалузская серенада», Интродукция и тарантелла, фантазии на темы популярных опер.</a:t>
            </a:r>
          </a:p>
          <a:p>
            <a:pPr algn="just"/>
            <a:r>
              <a:rPr lang="ru-RU" sz="2000" b="1" dirty="0" smtClean="0">
                <a:latin typeface="Arial Narrow" pitchFamily="34" charset="0"/>
              </a:rPr>
              <a:t>Музыканту посвящены (и впервые им исполнены) скрипичные произведения композиторов-современников, высоко ценивших его дар: Первый и Третий концерты, а также Интродукция и рондо </a:t>
            </a:r>
            <a:r>
              <a:rPr lang="ru-RU" sz="2000" b="1" dirty="0" err="1" smtClean="0">
                <a:latin typeface="Arial Narrow" pitchFamily="34" charset="0"/>
              </a:rPr>
              <a:t>каприччиозо</a:t>
            </a:r>
            <a:r>
              <a:rPr lang="ru-RU" sz="2000" b="1" dirty="0" smtClean="0">
                <a:latin typeface="Arial Narrow" pitchFamily="34" charset="0"/>
              </a:rPr>
              <a:t> Сен-Санса, Второй концерт и Шотландская фантазия </a:t>
            </a:r>
            <a:r>
              <a:rPr lang="ru-RU" sz="2000" b="1" dirty="0" err="1" smtClean="0">
                <a:latin typeface="Arial Narrow" pitchFamily="34" charset="0"/>
              </a:rPr>
              <a:t>Бруха</a:t>
            </a:r>
            <a:r>
              <a:rPr lang="ru-RU" sz="2000" b="1" dirty="0" smtClean="0">
                <a:latin typeface="Arial Narrow" pitchFamily="34" charset="0"/>
              </a:rPr>
              <a:t> и другие сочинения, прочно вошедшие в репертуар как самого Сарасате, так и скрипачей последующих поколений.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4_27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-5249"/>
            <a:ext cx="4286280" cy="564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416254" cy="1214422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Австрийский скрипач и композитор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Фриц </a:t>
            </a:r>
            <a:r>
              <a:rPr lang="ru-RU" sz="2000" b="1" dirty="0" err="1" smtClean="0">
                <a:solidFill>
                  <a:srgbClr val="FF0000"/>
                </a:solidFill>
                <a:latin typeface="Arial Narrow" pitchFamily="34" charset="0"/>
              </a:rPr>
              <a:t>Крейслер</a:t>
            </a:r>
            <a:endParaRPr lang="ru-RU" sz="2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(2 февраля 1875 — 29 января 1962)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0"/>
            <a:ext cx="4143372" cy="5643578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err="1" smtClean="0">
                <a:latin typeface="Arial Narrow" pitchFamily="34" charset="0"/>
              </a:rPr>
              <a:t>Крейслер</a:t>
            </a:r>
            <a:r>
              <a:rPr lang="ru-RU" sz="2000" b="1" dirty="0" smtClean="0">
                <a:latin typeface="Arial Narrow" pitchFamily="34" charset="0"/>
              </a:rPr>
              <a:t> — один из крупнейших скрипачей первой половины XX века. Его исполнение отличалось технической безукоризненностью, точной фразировкой, элегантным и тёплым звучанием, живым ритмом. Техника вибрато («французское» вибрато), которую, по словам самого </a:t>
            </a:r>
            <a:r>
              <a:rPr lang="ru-RU" sz="2000" b="1" dirty="0" err="1" smtClean="0">
                <a:latin typeface="Arial Narrow" pitchFamily="34" charset="0"/>
              </a:rPr>
              <a:t>Крейслера</a:t>
            </a:r>
            <a:r>
              <a:rPr lang="ru-RU" sz="2000" b="1" dirty="0" smtClean="0">
                <a:latin typeface="Arial Narrow" pitchFamily="34" charset="0"/>
              </a:rPr>
              <a:t>, он перенял у Генрика Венявского, также была одной из отличительных черт его игры.</a:t>
            </a:r>
          </a:p>
          <a:p>
            <a:pPr algn="just"/>
            <a:r>
              <a:rPr lang="ru-RU" sz="2000" b="1" dirty="0" err="1" smtClean="0">
                <a:latin typeface="Arial Narrow" pitchFamily="34" charset="0"/>
              </a:rPr>
              <a:t>Крейслер</a:t>
            </a:r>
            <a:r>
              <a:rPr lang="ru-RU" sz="2000" b="1" dirty="0" smtClean="0">
                <a:latin typeface="Arial Narrow" pitchFamily="34" charset="0"/>
              </a:rPr>
              <a:t> был талантливым композитором, среди его сочинений — струнный квартет, </a:t>
            </a:r>
            <a:r>
              <a:rPr lang="ru-RU" sz="2000" b="1" dirty="0" err="1" smtClean="0">
                <a:latin typeface="Arial Narrow" pitchFamily="34" charset="0"/>
              </a:rPr>
              <a:t>оперетты,а</a:t>
            </a:r>
            <a:r>
              <a:rPr lang="ru-RU" sz="2000" b="1" dirty="0" smtClean="0">
                <a:latin typeface="Arial Narrow" pitchFamily="34" charset="0"/>
              </a:rPr>
              <a:t> также произведения для скрипки — каденции к концертам Брамса и Бетховена, к соль-минорной сонате </a:t>
            </a:r>
            <a:r>
              <a:rPr lang="ru-RU" sz="2000" b="1" dirty="0" err="1" smtClean="0">
                <a:latin typeface="Arial Narrow" pitchFamily="34" charset="0"/>
              </a:rPr>
              <a:t>Тартини</a:t>
            </a:r>
            <a:r>
              <a:rPr lang="ru-RU" sz="2000" b="1" dirty="0" smtClean="0">
                <a:latin typeface="Arial Narrow" pitchFamily="34" charset="0"/>
              </a:rPr>
              <a:t> «Дьявольские трели»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1977</Words>
  <Application>Microsoft Office PowerPoint</Application>
  <PresentationFormat>Экран (4:3)</PresentationFormat>
  <Paragraphs>135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Терешины</dc:creator>
  <cp:lastModifiedBy>Максим Башаркин</cp:lastModifiedBy>
  <cp:revision>105</cp:revision>
  <dcterms:created xsi:type="dcterms:W3CDTF">2016-11-24T16:18:28Z</dcterms:created>
  <dcterms:modified xsi:type="dcterms:W3CDTF">2018-07-13T16:22:26Z</dcterms:modified>
</cp:coreProperties>
</file>