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D68D2-681B-4F7E-9A7A-954D062D528A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A4EA00-DEAC-49D2-8EFF-43FE41EF9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A4EA00-DEAC-49D2-8EFF-43FE41EF9353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C098-B9F4-4C3F-BBF4-9294B2B2CF32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1FB00A6-AB88-4115-BE20-ED80941F24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C098-B9F4-4C3F-BBF4-9294B2B2CF32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B00A6-AB88-4115-BE20-ED80941F2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C098-B9F4-4C3F-BBF4-9294B2B2CF32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B00A6-AB88-4115-BE20-ED80941F2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C098-B9F4-4C3F-BBF4-9294B2B2CF32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B00A6-AB88-4115-BE20-ED80941F24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C098-B9F4-4C3F-BBF4-9294B2B2CF32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1FB00A6-AB88-4115-BE20-ED80941F2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C098-B9F4-4C3F-BBF4-9294B2B2CF32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B00A6-AB88-4115-BE20-ED80941F24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C098-B9F4-4C3F-BBF4-9294B2B2CF32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B00A6-AB88-4115-BE20-ED80941F24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C098-B9F4-4C3F-BBF4-9294B2B2CF32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B00A6-AB88-4115-BE20-ED80941F2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C098-B9F4-4C3F-BBF4-9294B2B2CF32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B00A6-AB88-4115-BE20-ED80941F2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C098-B9F4-4C3F-BBF4-9294B2B2CF32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B00A6-AB88-4115-BE20-ED80941F24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8C098-B9F4-4C3F-BBF4-9294B2B2CF32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1FB00A6-AB88-4115-BE20-ED80941F24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A58C098-B9F4-4C3F-BBF4-9294B2B2CF32}" type="datetimeFigureOut">
              <a:rPr lang="ru-RU" smtClean="0"/>
              <a:pPr/>
              <a:t>18.02.2016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1FB00A6-AB88-4115-BE20-ED80941F2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Для учащихся 7 класса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Литературная викторина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III </a:t>
            </a:r>
            <a:r>
              <a:rPr lang="ru-RU" dirty="0" smtClean="0"/>
              <a:t>конкурс. Назовите автора и произведение</a:t>
            </a:r>
            <a:endParaRPr lang="ru-RU" dirty="0"/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259632" y="2168300"/>
            <a:ext cx="518457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команда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Прошло сто лет, и юный град,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Полнощных стран краса и диво,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 тьмы лесов, и топи блат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Вознёсся пышно, горделиво;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1115616" y="4357129"/>
            <a:ext cx="54726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(А.С. Пушкин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Медный всадник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IV </a:t>
            </a:r>
            <a:r>
              <a:rPr lang="ru-RU" dirty="0" smtClean="0"/>
              <a:t>конкурс. Соотнесите определения с соответствующими видами тропов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226194" y="1396999"/>
          <a:ext cx="4691611" cy="5447692"/>
        </p:xfrm>
        <a:graphic>
          <a:graphicData uri="http://schemas.openxmlformats.org/drawingml/2006/table">
            <a:tbl>
              <a:tblPr/>
              <a:tblGrid>
                <a:gridCol w="245944"/>
                <a:gridCol w="2033174"/>
                <a:gridCol w="2412493"/>
              </a:tblGrid>
              <a:tr h="6689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Средство художественного выражения, основанное на преувеличении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А) метафора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918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Переносное значение слова, основанное на уподоблении одного предмета или явления другому по сходству или по контрасту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Б) эпитет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918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Распространенная форма поэтической речи, основанная на сопоставлении одного явления с другим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В) гипербола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918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Противопоставление в литературном произведении характеров, эпизодов, понятий, состояний, положений, мыслей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Г) гротеск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918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Предельное преувеличение, основанное на фантастике, на причудливом сочетании фантастического и реального.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Д) антитеза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918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Образное определение, характеристика свойства или качества человека, понятия, предмета, явления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Е) сравнение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340" marR="213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>
            <a:off x="3779912" y="1844824"/>
            <a:ext cx="86409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3491880" y="1772816"/>
            <a:ext cx="1512168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923928" y="3789040"/>
            <a:ext cx="792088" cy="22322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995936" y="4941168"/>
            <a:ext cx="792088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3995936" y="2492896"/>
            <a:ext cx="720080" cy="41764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 </a:t>
            </a:r>
            <a:r>
              <a:rPr lang="ru-RU" dirty="0" smtClean="0"/>
              <a:t>конкурс. Восстановите соответствие: «автор и его произведение»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47664" y="1700810"/>
          <a:ext cx="6063128" cy="4392485"/>
        </p:xfrm>
        <a:graphic>
          <a:graphicData uri="http://schemas.openxmlformats.org/drawingml/2006/table">
            <a:tbl>
              <a:tblPr/>
              <a:tblGrid>
                <a:gridCol w="3031247"/>
                <a:gridCol w="3031881"/>
              </a:tblGrid>
              <a:tr h="8784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«Полтава»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Н.В. «Гоголь»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84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«Бирюк»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Жюль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Верн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84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«Тарас Бульба»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Н.А. Некрасов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84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«Таинственный остров»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И.С. Тургенев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84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«Русские женщины»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А.С. Пушкин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627784" y="1916832"/>
            <a:ext cx="2016224" cy="33843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627784" y="3140968"/>
            <a:ext cx="2448272" cy="15841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2555776" y="2060848"/>
            <a:ext cx="2520280" cy="2088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3131840" y="2852936"/>
            <a:ext cx="1872208" cy="19442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3131840" y="3861048"/>
            <a:ext cx="2088232" cy="1728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 </a:t>
            </a:r>
            <a:r>
              <a:rPr lang="ru-RU" dirty="0" smtClean="0"/>
              <a:t>конкурс. Восстановите соответствие: «автор и его произведение»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33207" y="1556791"/>
          <a:ext cx="6077585" cy="4464496"/>
        </p:xfrm>
        <a:graphic>
          <a:graphicData uri="http://schemas.openxmlformats.org/drawingml/2006/table">
            <a:tbl>
              <a:tblPr/>
              <a:tblGrid>
                <a:gridCol w="3038475"/>
                <a:gridCol w="3039110"/>
              </a:tblGrid>
              <a:tr h="744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«Размышления у парадного подъезда»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А.С. Пушкин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4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«Медный всадник»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Н.А. Некрасов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1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«Сказка о том, как один мужик двух генералов прокормил»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Даниель Дефо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4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«Злоумышленник»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М.Е. Салтыков-Щедрин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4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«Робинзон Крузо»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А.П. Чехов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>
            <a:off x="2843808" y="1988840"/>
            <a:ext cx="2088232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3419872" y="1916832"/>
            <a:ext cx="1728192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563888" y="3356992"/>
            <a:ext cx="1224136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059832" y="5013176"/>
            <a:ext cx="2088232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131840" y="3429000"/>
            <a:ext cx="2016224" cy="22322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 </a:t>
            </a:r>
            <a:r>
              <a:rPr lang="ru-RU" dirty="0" smtClean="0"/>
              <a:t>конкурс. Восстановите соответствие: «автор и его произведение»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331640" y="1700808"/>
          <a:ext cx="6077585" cy="3024336"/>
        </p:xfrm>
        <a:graphic>
          <a:graphicData uri="http://schemas.openxmlformats.org/drawingml/2006/table">
            <a:tbl>
              <a:tblPr/>
              <a:tblGrid>
                <a:gridCol w="2894777"/>
                <a:gridCol w="3182808"/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«Русский язык»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А.С. Пушкин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Муму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М.Ю. Лермонтов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«Песня про царя Ивана Васильевича, молодого опричника и удалого купца Калашникова»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Н.А. Некрасов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«Дубровский»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Мигель де Сервантес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«Дон Кихот»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И.С. Тургенев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>
            <a:off x="2843808" y="1772816"/>
            <a:ext cx="1728192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411760" y="2348880"/>
            <a:ext cx="2160240" cy="2088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2699792" y="2348880"/>
            <a:ext cx="230425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915816" y="1988840"/>
            <a:ext cx="1584176" cy="2088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771800" y="4149080"/>
            <a:ext cx="1872208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VII </a:t>
            </a:r>
            <a:r>
              <a:rPr lang="ru-RU" dirty="0" smtClean="0"/>
              <a:t>конкурс Кто и  кому говорит данные слова в изученных произведениях.</a:t>
            </a:r>
            <a:endParaRPr lang="ru-RU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899592" y="1252519"/>
            <a:ext cx="388843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команда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Твой конь не боится опасных трудов: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Он, чуя господскую волю,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То смирный стоит под стрелами врагов,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То мчится по бранному полю.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И холод и сеча ему ничего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Но примешь ты смерть от коня своего.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80881" y="4721662"/>
            <a:ext cx="27822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(Кудесник князю Олегу)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VII </a:t>
            </a:r>
            <a:r>
              <a:rPr lang="ru-RU" dirty="0" smtClean="0"/>
              <a:t>конкурс Кто и  кому говорит данные слова в изученных произведениях.</a:t>
            </a:r>
            <a:endParaRPr lang="ru-RU" dirty="0"/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1475656" y="1411925"/>
            <a:ext cx="374441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 Как весело провёл свою ты младость!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Ты воевал под башнями Казани,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Ты рать Литвы при Шуйском отражал,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Ты видел двор и роскошь Иоанна!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28802" y="3982998"/>
            <a:ext cx="22863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(Григорий Пимену)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547226"/>
            <a:ext cx="8784976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VII </a:t>
            </a:r>
            <a:r>
              <a:rPr lang="ru-RU" dirty="0" smtClean="0"/>
              <a:t>конкурс Кто и  кому говорит данные слова в изученных произведениях.</a:t>
            </a:r>
            <a:endParaRPr lang="ru-RU" dirty="0"/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539552" y="2394677"/>
            <a:ext cx="612068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Ну, мой верный слуга! я твоей беде,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Твоему горю пособить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постараюся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Вот возьми перстенёк ты мой яхонтовый,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Да возьми ожерелье жемчужное.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Прежде свахе смышлёной покланяйся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И пошли дары драгоценные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2339752" y="5055397"/>
            <a:ext cx="403244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(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Иван Грозный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Киребеевичу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VII </a:t>
            </a:r>
            <a:r>
              <a:rPr lang="ru-RU" dirty="0" smtClean="0"/>
              <a:t>конкурс Кто и  кому говорит данные слова в изученных произведениях.</a:t>
            </a:r>
            <a:endParaRPr lang="ru-RU" dirty="0"/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395536" y="1616817"/>
            <a:ext cx="72728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Чего же ты боишься? Ведь его высокоблагородие не волк и тебя не съест: прокатись-ка до церкви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4067944" y="2351996"/>
            <a:ext cx="34563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Самсон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Вырин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Дуне)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611560" y="2686370"/>
            <a:ext cx="81369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 А поворотись-ка, сын! Экий ты смешной какой! Что это на вас за поповские подрясники? И эдак все ходят в академии?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4211960" y="3225942"/>
            <a:ext cx="3600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(Тарас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Бульба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Остапу)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467544" y="4150889"/>
            <a:ext cx="79928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Отпусти, отпусти, ей-богу, отпусти! я заплачу, во как, ей-богу. Ей-богу, с голодухи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детки пищат, сам знаешь. Круто, во как приходится.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755576" y="5012644"/>
            <a:ext cx="64087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(мужик-вор Бирюку)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VII </a:t>
            </a:r>
            <a:r>
              <a:rPr lang="ru-RU" dirty="0" smtClean="0"/>
              <a:t>конкурс Кто и  кому говорит данные слова в изученных произведениях.</a:t>
            </a:r>
            <a:endParaRPr lang="ru-RU" dirty="0"/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467544" y="1955952"/>
            <a:ext cx="763284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Стой и не шевелись! Я тебя породил, я тебя и убью!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2699792" y="2367148"/>
            <a:ext cx="33843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(Тарас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Бульба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Андрию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467544" y="2967257"/>
            <a:ext cx="612068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 Ужасна будет, знаю я,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Жизнь мужа моего.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Пускай же будет и моя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Не радостней его!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1475656" y="4095667"/>
            <a:ext cx="496855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(княгиня Екатерина Трубецкая губернатору Иркутска)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395536" y="4489500"/>
            <a:ext cx="72728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А я, коли видели: висит человек снаружи дома, в ящике на верёвке, и стену краской мажет, или по крыше словно муха ходит, - это он самый я и есть!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1475656" y="5460509"/>
            <a:ext cx="626469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(мужик генералам)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en-US" u="sng" dirty="0" smtClean="0"/>
              <a:t>I </a:t>
            </a:r>
            <a:r>
              <a:rPr lang="ru-RU" u="sng" dirty="0" smtClean="0"/>
              <a:t>конкурс</a:t>
            </a:r>
            <a:r>
              <a:rPr lang="ru-RU" dirty="0" smtClean="0"/>
              <a:t> </a:t>
            </a:r>
            <a:r>
              <a:rPr lang="ru-RU" u="sng" dirty="0" smtClean="0"/>
              <a:t>Подберите к данным словам подходящее объяснение: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71600" y="1628800"/>
          <a:ext cx="6334075" cy="4248470"/>
        </p:xfrm>
        <a:graphic>
          <a:graphicData uri="http://schemas.openxmlformats.org/drawingml/2006/table">
            <a:tbl>
              <a:tblPr/>
              <a:tblGrid>
                <a:gridCol w="496574"/>
                <a:gridCol w="2085610"/>
                <a:gridCol w="3751891"/>
              </a:tblGrid>
              <a:tr h="84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хоробрый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пахарь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оратай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До полудни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До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пабедья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храбрый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мех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испугался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перепался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мешок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0" name="Прямая со стрелкой 9"/>
          <p:cNvCxnSpPr/>
          <p:nvPr/>
        </p:nvCxnSpPr>
        <p:spPr>
          <a:xfrm flipV="1">
            <a:off x="1835696" y="1988840"/>
            <a:ext cx="2016224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267744" y="1844824"/>
            <a:ext cx="1368152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2627784" y="2708920"/>
            <a:ext cx="1152128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123728" y="4293096"/>
            <a:ext cx="1584176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2339752" y="4437112"/>
            <a:ext cx="1440160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VIII</a:t>
            </a:r>
            <a:r>
              <a:rPr lang="ru-RU" dirty="0" smtClean="0"/>
              <a:t> конкурс. Узнайте по портрету известного русского классика.</a:t>
            </a:r>
            <a:endParaRPr lang="ru-RU" dirty="0"/>
          </a:p>
        </p:txBody>
      </p:sp>
      <p:pic>
        <p:nvPicPr>
          <p:cNvPr id="46082" name="Picture 2" descr="http://upyourpic.org/images/201312/fp5k5jx9o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4049858" cy="4869955"/>
          </a:xfrm>
          <a:prstGeom prst="rect">
            <a:avLst/>
          </a:prstGeom>
          <a:noFill/>
        </p:spPr>
      </p:pic>
      <p:pic>
        <p:nvPicPr>
          <p:cNvPr id="46084" name="Picture 4" descr="http://b1.m24.ru/c/545328.730x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12776"/>
            <a:ext cx="4144938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VIII</a:t>
            </a:r>
            <a:r>
              <a:rPr lang="ru-RU" dirty="0" smtClean="0"/>
              <a:t> конкурс. Узнайте по портрету известного русского классика.</a:t>
            </a:r>
            <a:endParaRPr lang="ru-RU" dirty="0"/>
          </a:p>
        </p:txBody>
      </p:sp>
      <p:pic>
        <p:nvPicPr>
          <p:cNvPr id="47106" name="Picture 2" descr="http://postila.ru/storage/5920000/5903596/37eed68259951b9769e936ab7c4d56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3352800" cy="4762500"/>
          </a:xfrm>
          <a:prstGeom prst="rect">
            <a:avLst/>
          </a:prstGeom>
          <a:noFill/>
        </p:spPr>
      </p:pic>
      <p:pic>
        <p:nvPicPr>
          <p:cNvPr id="47108" name="Picture 4" descr="http://asyan.org/potra/%D0%A1%D1%82%D0%BE%D1%80%D1%96%D0%BD%D0%BA%D0%B0+%D0%BC%D0%B0%D0%BB%D0%BE%D1%97+%D1%85%D1%80%D0%B5%D1%81%D1%82%D0%BE%D0%BC%D0%B0%D1%82%D1%96%D1%97+%D0%B4%D0%BB%D1%8F+%D1%83%D1%87%D0%BD%D1%96%D0%B2+4+%D0%BA%D0%BB%D0%B0%D1%81%D1%83+%D0%BD%D0%B0+%D1%82%D0%B5%D0%BC%D1%83%3A+%C2%AB%D0%90.+%D0%9F.+%D0%A7%D0%B5%D1%85%D0%BE%D0%B2%C2%BB+%D0%9F%D1%96%D0%B4%D0%B3%D0%BE%D1%82%D1%83%D0%B2%D0%B0%D0%BB%D0%B0+%D0%92%D1%87%D0%B8%D1%82%D0%B5%D0%BB%D1%8C+%D0%96%D0%B5%D0%BB%D0%B4%D0%B5%D1%86%D1%8C%D0%BA%D0%BE%D0%B3%D0%BE+%D0%BD%D0%B2%D0%BA+%C2%AB%D0%B7%D0%BE%D0%B7+1-3%D1%81%D1%82.+%E2%80%93+%D0%94%D0%B7%C2%BBa/94605_html_m1487a5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84784"/>
            <a:ext cx="3521299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VIII</a:t>
            </a:r>
            <a:r>
              <a:rPr lang="ru-RU" dirty="0" smtClean="0"/>
              <a:t> конкурс. Узнайте по портрету известного русского классика.</a:t>
            </a:r>
            <a:endParaRPr lang="ru-RU" dirty="0"/>
          </a:p>
        </p:txBody>
      </p:sp>
      <p:pic>
        <p:nvPicPr>
          <p:cNvPr id="47106" name="Picture 2" descr="http://postila.ru/storage/5920000/5903596/37eed68259951b9769e936ab7c4d56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3352800" cy="4762500"/>
          </a:xfrm>
          <a:prstGeom prst="rect">
            <a:avLst/>
          </a:prstGeom>
          <a:noFill/>
        </p:spPr>
      </p:pic>
      <p:pic>
        <p:nvPicPr>
          <p:cNvPr id="47108" name="Picture 4" descr="http://asyan.org/potra/%D0%A1%D1%82%D0%BE%D1%80%D1%96%D0%BD%D0%BA%D0%B0+%D0%BC%D0%B0%D0%BB%D0%BE%D1%97+%D1%85%D1%80%D0%B5%D1%81%D1%82%D0%BE%D0%BC%D0%B0%D1%82%D1%96%D1%97+%D0%B4%D0%BB%D1%8F+%D1%83%D1%87%D0%BD%D1%96%D0%B2+4+%D0%BA%D0%BB%D0%B0%D1%81%D1%83+%D0%BD%D0%B0+%D1%82%D0%B5%D0%BC%D1%83%3A+%C2%AB%D0%90.+%D0%9F.+%D0%A7%D0%B5%D1%85%D0%BE%D0%B2%C2%BB+%D0%9F%D1%96%D0%B4%D0%B3%D0%BE%D1%82%D1%83%D0%B2%D0%B0%D0%BB%D0%B0+%D0%92%D1%87%D0%B8%D1%82%D0%B5%D0%BB%D1%8C+%D0%96%D0%B5%D0%BB%D0%B4%D0%B5%D1%86%D1%8C%D0%BA%D0%BE%D0%B3%D0%BE+%D0%BD%D0%B2%D0%BA+%C2%AB%D0%B7%D0%BE%D0%B7+1-3%D1%81%D1%82.+%E2%80%93+%D0%94%D0%B7%C2%BBa/94605_html_m1487a5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84784"/>
            <a:ext cx="3521299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VIII</a:t>
            </a:r>
            <a:r>
              <a:rPr lang="ru-RU" dirty="0" smtClean="0"/>
              <a:t> конкурс. Узнайте по портрету известного русского классика.</a:t>
            </a:r>
            <a:endParaRPr lang="ru-RU" dirty="0"/>
          </a:p>
        </p:txBody>
      </p:sp>
      <p:pic>
        <p:nvPicPr>
          <p:cNvPr id="48130" name="Picture 2" descr="http://www.lib.tpu.ru/siteimages/88043313-c597-402b-8fd3-ae902eda70fc/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4142965" cy="4842918"/>
          </a:xfrm>
          <a:prstGeom prst="rect">
            <a:avLst/>
          </a:prstGeom>
          <a:noFill/>
        </p:spPr>
      </p:pic>
      <p:pic>
        <p:nvPicPr>
          <p:cNvPr id="48132" name="Picture 4" descr="http://owni.fr/files/2012/03/Ilya_Efimovich_Repin_1844-1930_-_Portrait_of_Leo_Tolstoy_1887-e13317200495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84784"/>
            <a:ext cx="4391038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I</a:t>
            </a:r>
            <a:r>
              <a:rPr lang="ru-RU" dirty="0" smtClean="0"/>
              <a:t>Х конкурс «Собери» стихотворение</a:t>
            </a:r>
            <a:endParaRPr lang="ru-RU" dirty="0"/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395536" y="2120873"/>
            <a:ext cx="71287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В, теснится. минуту, ль, жизни, сердце, трудную, грусть, чудную, одну, твержу, одну, я, наизусть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3284984"/>
            <a:ext cx="46622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В минуту жизни трудную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/>
              <a:t>Теснится ль в сердце грусть,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/>
              <a:t>Одну молитву чудную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/>
              <a:t>Твержу я наизусть.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5589240"/>
            <a:ext cx="4289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М.Ю. Лермонтов «Молитва»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I</a:t>
            </a:r>
            <a:r>
              <a:rPr lang="ru-RU" dirty="0" smtClean="0"/>
              <a:t>Х конкурс «Собери» стихотворение</a:t>
            </a:r>
            <a:endParaRPr lang="ru-RU" dirty="0"/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683568" y="1742831"/>
            <a:ext cx="67687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Москва, дядя, недаром, ведь, спалённая, скажи-ка, французу, пожаром, отдана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413339"/>
            <a:ext cx="4572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— Скажи-ка, дядя, ведь не даром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Москва, спаленная пожаром,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Французу отдана?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5301208"/>
            <a:ext cx="4145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М.Ю. Лермонтов «Бородино»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I</a:t>
            </a:r>
            <a:r>
              <a:rPr lang="ru-RU" dirty="0" smtClean="0"/>
              <a:t>Х конкурс «Собери» стихотворение</a:t>
            </a:r>
            <a:endParaRPr lang="ru-RU" dirty="0"/>
          </a:p>
        </p:txBody>
      </p:sp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611560" y="1911906"/>
            <a:ext cx="74888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день, мороз, ещё, солнце, чудесный, друг, дремлешь, пора, прелестный, проснись, открой, красавица, 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сомкгуты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взоры, навстречу, негой, авроры, утренней, севера, звездою,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явись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780927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Мороз и солнце; день чудесный!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Еще ты дремлешь, друг прелестный —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Пора, красавица, проснись: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Открой сомкнуты негой взоры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Навстречу северной Авроры,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Звездою севера явись!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5445224"/>
            <a:ext cx="3353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А.С. Пушкин «Зимнее утро»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91264" cy="1584176"/>
          </a:xfrm>
        </p:spPr>
        <p:txBody>
          <a:bodyPr>
            <a:normAutofit/>
          </a:bodyPr>
          <a:lstStyle/>
          <a:p>
            <a:r>
              <a:rPr lang="en-US" dirty="0" smtClean="0"/>
              <a:t>X </a:t>
            </a:r>
            <a:r>
              <a:rPr lang="ru-RU" dirty="0" smtClean="0"/>
              <a:t>конкурс Расскажите об одном из писателей.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en-US" u="sng" dirty="0" smtClean="0"/>
              <a:t>I </a:t>
            </a:r>
            <a:r>
              <a:rPr lang="ru-RU" u="sng" dirty="0" smtClean="0"/>
              <a:t>конкурс</a:t>
            </a:r>
            <a:r>
              <a:rPr lang="ru-RU" dirty="0" smtClean="0"/>
              <a:t> </a:t>
            </a:r>
            <a:r>
              <a:rPr lang="ru-RU" u="sng" dirty="0" smtClean="0"/>
              <a:t>Подберите к данным словам подходящее объяснение: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87624" y="1556790"/>
          <a:ext cx="6768752" cy="4248475"/>
        </p:xfrm>
        <a:graphic>
          <a:graphicData uri="http://schemas.openxmlformats.org/drawingml/2006/table">
            <a:tbl>
              <a:tblPr/>
              <a:tblGrid>
                <a:gridCol w="530651"/>
                <a:gridCol w="2228735"/>
                <a:gridCol w="4009366"/>
              </a:tblGrid>
              <a:tr h="8496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гусли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пашет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96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орёт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Лопатка для отворота земли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96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присошичек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Оглобли сохи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96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обжи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богатырь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96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Микула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Струнный музыкальный инструмент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>
            <a:off x="2267744" y="1700808"/>
            <a:ext cx="1872208" cy="33123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2267744" y="1844824"/>
            <a:ext cx="1944216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2483768" y="2708920"/>
            <a:ext cx="2016224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483768" y="3501008"/>
            <a:ext cx="1728192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483768" y="4365104"/>
            <a:ext cx="1872208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en-US" u="sng" dirty="0" smtClean="0"/>
              <a:t>I </a:t>
            </a:r>
            <a:r>
              <a:rPr lang="ru-RU" u="sng" dirty="0" smtClean="0"/>
              <a:t>конкурс</a:t>
            </a:r>
            <a:r>
              <a:rPr lang="ru-RU" dirty="0" smtClean="0"/>
              <a:t> </a:t>
            </a:r>
            <a:r>
              <a:rPr lang="ru-RU" u="sng" dirty="0" smtClean="0"/>
              <a:t>Подберите к данным словам подходящее объяснение: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43608" y="1556790"/>
          <a:ext cx="6984775" cy="4752530"/>
        </p:xfrm>
        <a:graphic>
          <a:graphicData uri="http://schemas.openxmlformats.org/drawingml/2006/table">
            <a:tbl>
              <a:tblPr/>
              <a:tblGrid>
                <a:gridCol w="547587"/>
                <a:gridCol w="2299865"/>
                <a:gridCol w="4137323"/>
              </a:tblGrid>
              <a:tr h="9505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омешки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Древнерусский князь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5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Вольга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Святославович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слушать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5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Сляга, слега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Сошник у плуга подрезывает и вздымает пласт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5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внимать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железные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5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Булатные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Жердь, тонкое бревно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3275856" y="1916832"/>
            <a:ext cx="1080120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771800" y="3645024"/>
            <a:ext cx="1296144" cy="19442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195736" y="2852936"/>
            <a:ext cx="2160240" cy="2088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483768" y="4725144"/>
            <a:ext cx="1800200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627784" y="1844824"/>
            <a:ext cx="1512168" cy="20162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dirty="0" smtClean="0"/>
              <a:t>II </a:t>
            </a:r>
            <a:r>
              <a:rPr lang="ru-RU" dirty="0" smtClean="0"/>
              <a:t>конкурс. Определите писателя по биографическим фактам.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15616" y="1628800"/>
          <a:ext cx="7128792" cy="2880320"/>
        </p:xfrm>
        <a:graphic>
          <a:graphicData uri="http://schemas.openxmlformats.org/drawingml/2006/table">
            <a:tbl>
              <a:tblPr/>
              <a:tblGrid>
                <a:gridCol w="1049602"/>
                <a:gridCol w="6079190"/>
              </a:tblGrid>
              <a:tr h="288032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 команда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 декабре 1730 года без ведома отца ушёл в Москву и поступил в Славяно-греко-латинскую академию. За пять лет прошёл восьмилетний курс обучения, овладел латынью и другими науками. В 1736 году был послан в Германию для изучения физики, механики, химии, горного дела и языков, в1841 оду вернулся в Петербург.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35696" y="5373216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М.В. Ломоносов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II </a:t>
            </a:r>
            <a:r>
              <a:rPr lang="ru-RU" dirty="0" smtClean="0"/>
              <a:t>конкурс. Определите писателя по биографическим фактам.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11560" y="1556792"/>
          <a:ext cx="7008440" cy="2608300"/>
        </p:xfrm>
        <a:graphic>
          <a:graphicData uri="http://schemas.openxmlformats.org/drawingml/2006/table">
            <a:tbl>
              <a:tblPr/>
              <a:tblGrid>
                <a:gridCol w="1031882"/>
                <a:gridCol w="5976558"/>
              </a:tblGrid>
              <a:tr h="260830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 команда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Самые первые, а потому и самые прочные впечатления – скромный прекрасный пейзаж Пензенской губернии. Вокруг дома – аллеи старинного сада, спящий пруд, затянутый сетью трав, а напротив усадьбы – дымные, чёрные избы и белая церковь села Тарханы. В детстве он часто болел. И бабушка три раза возила его на Кавказ, к Кислым водам. Ездили на своих лошадях через всю Россию, Кавказ с детских лет вошёл в его сознание как край свободы, как страна благородных возвышенных страстей.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63688" y="4941168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М.Ю. Лермонтов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II </a:t>
            </a:r>
            <a:r>
              <a:rPr lang="ru-RU" dirty="0" smtClean="0"/>
              <a:t>конкурс. Определите писателя по биографическим фактам.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83568" y="1628800"/>
          <a:ext cx="7344816" cy="2808312"/>
        </p:xfrm>
        <a:graphic>
          <a:graphicData uri="http://schemas.openxmlformats.org/drawingml/2006/table">
            <a:tbl>
              <a:tblPr/>
              <a:tblGrid>
                <a:gridCol w="1081408"/>
                <a:gridCol w="6263408"/>
              </a:tblGrid>
              <a:tr h="28083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 команда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Родился в 1809 году в местечке Сорочинцы Полтавской губернии. Детство прошло на Украине в селе Васильевке. В 1818 году в Полтавское уездное училище, а потом в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Нежинскую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гимназию высших наук. В 30-е годы знакомится с А,С. Пушкиным, В.А. Жуковским, читает лекции в педагогическом институте. В 1832 году его имя приобретает широкую известность, и он целиком посвящает себя литературной деятельности.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59632" y="5085184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Н.В. Гоголь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19256" cy="10801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III </a:t>
            </a:r>
            <a:r>
              <a:rPr lang="ru-RU" dirty="0" smtClean="0"/>
              <a:t>конкурс. Назовите автора и произведение </a:t>
            </a:r>
            <a:endParaRPr lang="ru-RU" dirty="0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043608" y="2038892"/>
            <a:ext cx="403244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команда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Науки юношей питают,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Отраду старым подают,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счастливой жизни украшают,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несчастный случай берегут;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1619672" y="4048940"/>
            <a:ext cx="547260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(М.В. Ломоносов ода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день восшествия на всероссийский престол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III </a:t>
            </a:r>
            <a:r>
              <a:rPr lang="ru-RU" dirty="0" smtClean="0"/>
              <a:t>конкурс. Назовите автора и произведение</a:t>
            </a:r>
            <a:endParaRPr lang="ru-RU" dirty="0"/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547664" y="1942404"/>
            <a:ext cx="439248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 команда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души как бремя скатится,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Сомненья далеко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верится, и плачется,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так легко, легко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547664" y="4471529"/>
            <a:ext cx="43204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(М.Ю. Лермонтов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Молитва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79</TotalTime>
  <Words>1345</Words>
  <Application>Microsoft Office PowerPoint</Application>
  <PresentationFormat>Экран (4:3)</PresentationFormat>
  <Paragraphs>196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Справедливость</vt:lpstr>
      <vt:lpstr>Литературная викторина</vt:lpstr>
      <vt:lpstr>I конкурс Подберите к данным словам подходящее объяснение:</vt:lpstr>
      <vt:lpstr>I конкурс Подберите к данным словам подходящее объяснение:</vt:lpstr>
      <vt:lpstr>I конкурс Подберите к данным словам подходящее объяснение:</vt:lpstr>
      <vt:lpstr>II конкурс. Определите писателя по биографическим фактам.</vt:lpstr>
      <vt:lpstr>II конкурс. Определите писателя по биографическим фактам.</vt:lpstr>
      <vt:lpstr>II конкурс. Определите писателя по биографическим фактам.</vt:lpstr>
      <vt:lpstr>       III конкурс. Назовите автора и произведение </vt:lpstr>
      <vt:lpstr>III конкурс. Назовите автора и произведение</vt:lpstr>
      <vt:lpstr>III конкурс. Назовите автора и произведение</vt:lpstr>
      <vt:lpstr>IV конкурс. Соотнесите определения с соответствующими видами тропов</vt:lpstr>
      <vt:lpstr>V конкурс. Восстановите соответствие: «автор и его произведение»</vt:lpstr>
      <vt:lpstr>V конкурс. Восстановите соответствие: «автор и его произведение»</vt:lpstr>
      <vt:lpstr>V конкурс. Восстановите соответствие: «автор и его произведение»</vt:lpstr>
      <vt:lpstr>VII конкурс Кто и  кому говорит данные слова в изученных произведениях.</vt:lpstr>
      <vt:lpstr>VII конкурс Кто и  кому говорит данные слова в изученных произведениях.</vt:lpstr>
      <vt:lpstr>VII конкурс Кто и  кому говорит данные слова в изученных произведениях.</vt:lpstr>
      <vt:lpstr>VII конкурс Кто и  кому говорит данные слова в изученных произведениях.</vt:lpstr>
      <vt:lpstr>VII конкурс Кто и  кому говорит данные слова в изученных произведениях.</vt:lpstr>
      <vt:lpstr>VIII конкурс. Узнайте по портрету известного русского классика.</vt:lpstr>
      <vt:lpstr>VIII конкурс. Узнайте по портрету известного русского классика.</vt:lpstr>
      <vt:lpstr>VIII конкурс. Узнайте по портрету известного русского классика.</vt:lpstr>
      <vt:lpstr>VIII конкурс. Узнайте по портрету известного русского классика.</vt:lpstr>
      <vt:lpstr>IХ конкурс «Собери» стихотворение</vt:lpstr>
      <vt:lpstr>IХ конкурс «Собери» стихотворение</vt:lpstr>
      <vt:lpstr>IХ конкурс «Собери» стихотворение</vt:lpstr>
      <vt:lpstr>X конкурс Расскажите об одном из писателей.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Литературная викторина</dc:title>
  <dc:creator>atto</dc:creator>
  <cp:lastModifiedBy>atto</cp:lastModifiedBy>
  <cp:revision>9</cp:revision>
  <dcterms:created xsi:type="dcterms:W3CDTF">2016-02-05T12:15:33Z</dcterms:created>
  <dcterms:modified xsi:type="dcterms:W3CDTF">2016-02-18T01:56:03Z</dcterms:modified>
</cp:coreProperties>
</file>