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5" r:id="rId2"/>
    <p:sldId id="299" r:id="rId3"/>
    <p:sldId id="300" r:id="rId4"/>
    <p:sldId id="298" r:id="rId5"/>
    <p:sldId id="277" r:id="rId6"/>
    <p:sldId id="278" r:id="rId7"/>
    <p:sldId id="294" r:id="rId8"/>
    <p:sldId id="272" r:id="rId9"/>
    <p:sldId id="269" r:id="rId10"/>
    <p:sldId id="270" r:id="rId11"/>
    <p:sldId id="275" r:id="rId12"/>
    <p:sldId id="273" r:id="rId13"/>
    <p:sldId id="274" r:id="rId14"/>
    <p:sldId id="293" r:id="rId15"/>
    <p:sldId id="276" r:id="rId16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F635DFEA-DB77-4D29-9360-4D7093647BB5}">
          <p14:sldIdLst>
            <p14:sldId id="295"/>
            <p14:sldId id="298"/>
            <p14:sldId id="277"/>
            <p14:sldId id="278"/>
            <p14:sldId id="294"/>
            <p14:sldId id="272"/>
            <p14:sldId id="269"/>
            <p14:sldId id="270"/>
            <p14:sldId id="275"/>
            <p14:sldId id="271"/>
            <p14:sldId id="273"/>
            <p14:sldId id="274"/>
            <p14:sldId id="292"/>
            <p14:sldId id="285"/>
            <p14:sldId id="293"/>
            <p14:sldId id="276"/>
            <p14:sldId id="29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49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1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F61D2A-137C-410B-8A13-CB5166FE06DA}" type="datetimeFigureOut">
              <a:rPr lang="be-BY" smtClean="0"/>
              <a:pPr/>
              <a:t>22.10.19</a:t>
            </a:fld>
            <a:endParaRPr lang="be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37132F4-7A36-4CDA-BF08-A57695A272DC}" type="slidenum">
              <a:rPr lang="be-BY" smtClean="0"/>
              <a:pPr/>
              <a:t>‹#›</a:t>
            </a:fld>
            <a:endParaRPr lang="be-B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7153534" cy="55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767" b="11754"/>
          <a:stretch/>
        </p:blipFill>
        <p:spPr>
          <a:xfrm>
            <a:off x="340248" y="218364"/>
            <a:ext cx="2503288" cy="1914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91456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Режиссер — это ...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017890"/>
            <a:ext cx="828092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исполнитель роли в спектакле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установщик декораций </a:t>
            </a:r>
            <a:endParaRPr lang="be-BY" sz="3200" dirty="0" smtClean="0">
              <a:latin typeface="Arial Black" panose="020B0A04020102020204" pitchFamily="34" charset="0"/>
            </a:endParaRPr>
          </a:p>
          <a:p>
            <a:r>
              <a:rPr lang="be-BY" sz="3200" dirty="0" smtClean="0">
                <a:latin typeface="Arial Black" panose="020B0A04020102020204" pitchFamily="34" charset="0"/>
              </a:rPr>
              <a:t>в</a:t>
            </a:r>
            <a:r>
              <a:rPr lang="be-BY" sz="3200" dirty="0">
                <a:latin typeface="Arial Black" panose="020B0A04020102020204" pitchFamily="34" charset="0"/>
              </a:rPr>
              <a:t>) постановщик </a:t>
            </a:r>
            <a:r>
              <a:rPr lang="be-BY" sz="3200" dirty="0" smtClean="0">
                <a:latin typeface="Arial Black" panose="020B0A04020102020204" pitchFamily="34" charset="0"/>
              </a:rPr>
              <a:t>спектакля</a:t>
            </a:r>
            <a:endParaRPr lang="be-BY" sz="3200" dirty="0">
              <a:latin typeface="Arial Black" panose="020B0A04020102020204" pitchFamily="34" charset="0"/>
            </a:endParaRPr>
          </a:p>
          <a:p>
            <a:r>
              <a:rPr lang="be-BY" sz="3200" dirty="0">
                <a:latin typeface="Arial Black" panose="020B0A04020102020204" pitchFamily="34" charset="0"/>
              </a:rPr>
              <a:t>г) </a:t>
            </a:r>
            <a:r>
              <a:rPr lang="be-BY" sz="3200" dirty="0" smtClean="0">
                <a:latin typeface="Arial Black" panose="020B0A04020102020204" pitchFamily="34" charset="0"/>
              </a:rPr>
              <a:t>продавец билетов </a:t>
            </a:r>
            <a:r>
              <a:rPr lang="be-BY" sz="3200" dirty="0">
                <a:latin typeface="Arial Black" panose="020B0A04020102020204" pitchFamily="34" charset="0"/>
              </a:rPr>
              <a:t>на спектакль</a:t>
            </a:r>
          </a:p>
          <a:p>
            <a:endParaRPr lang="be-BY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3001" y="618066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9245" y="618066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3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837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969" y="3012666"/>
            <a:ext cx="4752000" cy="316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969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7.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Актеру текст роли подсказывает...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3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837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124744"/>
            <a:ext cx="51845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жонглер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режиссер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в) суфлер  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г) контролер</a:t>
            </a:r>
          </a:p>
          <a:p>
            <a:endParaRPr lang="be-BY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211" b="18500"/>
          <a:stretch/>
        </p:blipFill>
        <p:spPr>
          <a:xfrm>
            <a:off x="4153480" y="1408945"/>
            <a:ext cx="4980766" cy="417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474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Как называется театральная кукла, которую </a:t>
            </a:r>
            <a:endParaRPr lang="be-BY" sz="2400" b="1" u="sng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be-BY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be-BY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кукловод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приводит в движение при помощи </a:t>
            </a:r>
            <a:endParaRPr lang="be-BY" sz="2400" b="1" u="sng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be-BY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be-BY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нитей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?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511854"/>
            <a:ext cx="51845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Буратино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марионетка  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в) Пульчинелла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г) Петрушка</a:t>
            </a:r>
          </a:p>
          <a:p>
            <a:endParaRPr lang="be-BY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3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837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785" b="3800"/>
          <a:stretch/>
        </p:blipFill>
        <p:spPr>
          <a:xfrm>
            <a:off x="4208952" y="2035802"/>
            <a:ext cx="4814128" cy="38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7723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10.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Как называется вид театрального искусства,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be-BY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be-BY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котором выразительными средствами </a:t>
            </a:r>
            <a:endParaRPr lang="be-BY" sz="2400" b="1" u="sng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be-BY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be-BY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являются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музыка и танец?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521946"/>
            <a:ext cx="51845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балет   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опера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в) драма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г) фарс</a:t>
            </a:r>
          </a:p>
          <a:p>
            <a:endParaRPr lang="be-BY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432776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30857" y="4329100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185" y="5553236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23443" y="5553236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8" t="22049" b="5278"/>
          <a:stretch/>
        </p:blipFill>
        <p:spPr>
          <a:xfrm>
            <a:off x="3024143" y="1626432"/>
            <a:ext cx="6021005" cy="255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6525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13.</a:t>
            </a:r>
            <a:r>
              <a:rPr lang="be-BY" sz="2400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Как </a:t>
            </a:r>
            <a:r>
              <a:rPr lang="be-BY" sz="2400" u="sng" dirty="0">
                <a:solidFill>
                  <a:srgbClr val="C00000"/>
                </a:solidFill>
                <a:latin typeface="Arial Black" panose="020B0A04020102020204" pitchFamily="34" charset="0"/>
              </a:rPr>
              <a:t>называют человека, управляющего </a:t>
            </a:r>
          </a:p>
          <a:p>
            <a:r>
              <a:rPr lang="be-BY" sz="2400" u="sng" dirty="0">
                <a:solidFill>
                  <a:srgbClr val="C00000"/>
                </a:solidFill>
                <a:latin typeface="Arial Black" panose="020B0A04020102020204" pitchFamily="34" charset="0"/>
              </a:rPr>
              <a:t>     игрой симфонического оркестра?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2241" y="4343960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80198" y="4343960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851" y="5553236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96027" y="5571849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233914"/>
            <a:ext cx="36004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дирижер  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контролер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в) режиссер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г) билетер</a:t>
            </a:r>
          </a:p>
          <a:p>
            <a:endParaRPr lang="be-BY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061" y="2763493"/>
            <a:ext cx="5810250" cy="323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6998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14.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Создателя и руководителя известного театра </a:t>
            </a:r>
            <a:endParaRPr lang="be-BY" sz="2400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be-BY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be-BY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кукол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звали...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4027777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2648" y="4027777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5073701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52648" y="5065019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233914"/>
            <a:ext cx="85689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000" dirty="0">
                <a:latin typeface="Arial Black" panose="020B0A04020102020204" pitchFamily="34" charset="0"/>
              </a:rPr>
              <a:t>а) Сергей Владимирович Михалков</a:t>
            </a:r>
          </a:p>
          <a:p>
            <a:r>
              <a:rPr lang="be-BY" sz="3000" dirty="0">
                <a:latin typeface="Arial Black" panose="020B0A04020102020204" pitchFamily="34" charset="0"/>
              </a:rPr>
              <a:t>б) Петр Ильич Чайковский</a:t>
            </a:r>
          </a:p>
          <a:p>
            <a:r>
              <a:rPr lang="be-BY" sz="3000" dirty="0">
                <a:latin typeface="Arial Black" panose="020B0A04020102020204" pitchFamily="34" charset="0"/>
              </a:rPr>
              <a:t>в) Сергей Владимирович Образцов </a:t>
            </a:r>
          </a:p>
          <a:p>
            <a:r>
              <a:rPr lang="be-BY" sz="3000" dirty="0">
                <a:latin typeface="Arial Black" panose="020B0A04020102020204" pitchFamily="34" charset="0"/>
              </a:rPr>
              <a:t>г) Юрий Дмитриевич Куклачев</a:t>
            </a:r>
          </a:p>
          <a:p>
            <a:endParaRPr lang="be-BY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838" t="20601" r="5113" b="5901"/>
          <a:stretch/>
        </p:blipFill>
        <p:spPr>
          <a:xfrm>
            <a:off x="3402248" y="3120545"/>
            <a:ext cx="5688000" cy="36866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762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_pc\Desktop\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6975"/>
            <a:ext cx="9144000" cy="6098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_pc\Desktop\IMG-20190108-WA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-54768"/>
            <a:ext cx="5184576" cy="6912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99622" y="2564904"/>
            <a:ext cx="7762365" cy="1928218"/>
          </a:xfrm>
          <a:prstGeom prst="rect">
            <a:avLst/>
          </a:prstGeom>
        </p:spPr>
        <p:txBody>
          <a:bodyPr numCol="1">
            <a:prstTxWarp prst="textPlain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latin typeface="Arial Black" panose="020B0A04020102020204" pitchFamily="34" charset="0"/>
              </a:rPr>
              <a:t>ВИКТОРИНА</a:t>
            </a:r>
            <a:endParaRPr lang="be-BY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653932" y="4725144"/>
            <a:ext cx="7710664" cy="1528016"/>
          </a:xfrm>
          <a:prstGeom prst="rect">
            <a:avLst/>
          </a:prstGeom>
        </p:spPr>
        <p:txBody>
          <a:bodyPr numCol="1">
            <a:prstTxWarp prst="textStop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200" b="1" dirty="0" smtClean="0">
                <a:solidFill>
                  <a:srgbClr val="C00000"/>
                </a:solidFill>
              </a:rPr>
              <a:t>В мире театра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767" b="11754"/>
          <a:stretch/>
        </p:blipFill>
        <p:spPr>
          <a:xfrm>
            <a:off x="3419872" y="155085"/>
            <a:ext cx="2503288" cy="1914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94872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88231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  <a:cs typeface="Andalus" panose="02020603050405020304" pitchFamily="18" charset="-78"/>
              </a:rPr>
              <a:t>1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  <a:cs typeface="Andalus" panose="02020603050405020304" pitchFamily="18" charset="-78"/>
              </a:rPr>
              <a:t>. </a:t>
            </a:r>
            <a:r>
              <a:rPr lang="ru-RU" sz="2400" b="1" u="sng" dirty="0">
                <a:solidFill>
                  <a:srgbClr val="C00000"/>
                </a:solidFill>
                <a:latin typeface="Arial Black" panose="020B0A04020102020204" pitchFamily="34" charset="0"/>
                <a:cs typeface="Andalus" panose="02020603050405020304" pitchFamily="18" charset="-78"/>
              </a:rPr>
              <a:t>Что означает слово «театр»?</a:t>
            </a:r>
            <a:endParaRPr lang="be-BY" sz="2400" b="1" u="sng" dirty="0">
              <a:solidFill>
                <a:srgbClr val="C00000"/>
              </a:solidFill>
              <a:latin typeface="Arial Black" panose="020B0A04020102020204" pitchFamily="34" charset="0"/>
              <a:cs typeface="Andalus" panose="02020603050405020304" pitchFamily="18" charset="-78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3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889700"/>
            <a:ext cx="85689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</a:t>
            </a:r>
            <a:r>
              <a:rPr lang="be-BY" sz="3200" b="1" dirty="0" smtClean="0">
                <a:latin typeface="Arial Black" panose="020B0A04020102020204" pitchFamily="34" charset="0"/>
              </a:rPr>
              <a:t>в </a:t>
            </a:r>
            <a:r>
              <a:rPr lang="ru-RU" sz="3200" b="1" dirty="0" smtClean="0">
                <a:latin typeface="Arial Black" panose="020B0A04020102020204" pitchFamily="34" charset="0"/>
              </a:rPr>
              <a:t>переводе </a:t>
            </a:r>
            <a:r>
              <a:rPr lang="ru-RU" sz="3200" b="1" dirty="0">
                <a:latin typeface="Arial Black" panose="020B0A04020102020204" pitchFamily="34" charset="0"/>
              </a:rPr>
              <a:t>с латинского «вид»</a:t>
            </a:r>
            <a:endParaRPr lang="be-BY" sz="3200" b="1" dirty="0">
              <a:latin typeface="Arial Black" panose="020B0A04020102020204" pitchFamily="34" charset="0"/>
            </a:endParaRPr>
          </a:p>
          <a:p>
            <a:r>
              <a:rPr lang="be-BY" sz="3200" b="1" dirty="0">
                <a:latin typeface="Arial Black" panose="020B0A04020102020204" pitchFamily="34" charset="0"/>
              </a:rPr>
              <a:t>б) </a:t>
            </a:r>
            <a:r>
              <a:rPr lang="ru-RU" sz="3200" b="1" dirty="0">
                <a:latin typeface="Arial Black" panose="020B0A04020102020204" pitchFamily="34" charset="0"/>
              </a:rPr>
              <a:t>в</a:t>
            </a:r>
            <a:r>
              <a:rPr lang="ru-RU" sz="3200" b="1" dirty="0" smtClean="0">
                <a:latin typeface="Arial Black" panose="020B0A04020102020204" pitchFamily="34" charset="0"/>
              </a:rPr>
              <a:t> </a:t>
            </a:r>
            <a:r>
              <a:rPr lang="ru-RU" sz="3200" b="1" dirty="0">
                <a:latin typeface="Arial Black" panose="020B0A04020102020204" pitchFamily="34" charset="0"/>
              </a:rPr>
              <a:t>переводе с греческого «зрелище</a:t>
            </a:r>
            <a:r>
              <a:rPr lang="ru-RU" sz="3200" b="1" dirty="0" smtClean="0">
                <a:latin typeface="Arial Black" panose="020B0A04020102020204" pitchFamily="34" charset="0"/>
              </a:rPr>
              <a:t>»</a:t>
            </a:r>
          </a:p>
          <a:p>
            <a:r>
              <a:rPr lang="be-BY" sz="3200" b="1" dirty="0" smtClean="0">
                <a:latin typeface="Arial Black" panose="020B0A04020102020204" pitchFamily="34" charset="0"/>
              </a:rPr>
              <a:t>в</a:t>
            </a:r>
            <a:r>
              <a:rPr lang="be-BY" sz="3200" b="1" dirty="0">
                <a:latin typeface="Arial Black" panose="020B0A04020102020204" pitchFamily="34" charset="0"/>
              </a:rPr>
              <a:t>) </a:t>
            </a:r>
            <a:r>
              <a:rPr lang="be-BY" sz="3200" b="1" dirty="0" smtClean="0">
                <a:latin typeface="Arial Black" panose="020B0A04020102020204" pitchFamily="34" charset="0"/>
              </a:rPr>
              <a:t>в </a:t>
            </a:r>
            <a:r>
              <a:rPr lang="ru-RU" sz="3200" b="1" dirty="0">
                <a:latin typeface="Arial Black" panose="020B0A04020102020204" pitchFamily="34" charset="0"/>
              </a:rPr>
              <a:t>переводе с древнеегипетского «соревнование»</a:t>
            </a:r>
            <a:endParaRPr lang="be-BY" sz="3200" b="1" dirty="0">
              <a:latin typeface="Arial Black" panose="020B0A04020102020204" pitchFamily="34" charset="0"/>
            </a:endParaRPr>
          </a:p>
          <a:p>
            <a:endParaRPr lang="be-BY" dirty="0"/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4221047" y="3284984"/>
            <a:ext cx="4424043" cy="2736304"/>
          </a:xfrm>
          <a:prstGeom prst="rect">
            <a:avLst/>
          </a:prstGeom>
        </p:spPr>
        <p:txBody>
          <a:bodyPr numCol="1">
            <a:prstTxWarp prst="textStop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68" y="2938448"/>
            <a:ext cx="3915000" cy="313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447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ru-RU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Что послужило прообразом театра?</a:t>
            </a:r>
            <a:endParaRPr lang="be-BY" sz="2400" u="sng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3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837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233914"/>
            <a:ext cx="85689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b="1" dirty="0">
                <a:latin typeface="Arial Black" panose="020B0A04020102020204" pitchFamily="34" charset="0"/>
              </a:rPr>
              <a:t>а) </a:t>
            </a:r>
            <a:r>
              <a:rPr lang="ru-RU" sz="3200" b="1" dirty="0">
                <a:latin typeface="Arial Black" panose="020B0A04020102020204" pitchFamily="34" charset="0"/>
              </a:rPr>
              <a:t>о</a:t>
            </a:r>
            <a:r>
              <a:rPr lang="ru-RU" sz="3200" b="1" dirty="0" smtClean="0">
                <a:latin typeface="Arial Black" panose="020B0A04020102020204" pitchFamily="34" charset="0"/>
              </a:rPr>
              <a:t>брядовые </a:t>
            </a:r>
            <a:r>
              <a:rPr lang="ru-RU" sz="3200" b="1" dirty="0">
                <a:latin typeface="Arial Black" panose="020B0A04020102020204" pitchFamily="34" charset="0"/>
              </a:rPr>
              <a:t>игры </a:t>
            </a:r>
            <a:r>
              <a:rPr lang="be-BY" sz="3200" b="1" dirty="0">
                <a:latin typeface="Arial Black" panose="020B0A04020102020204" pitchFamily="34" charset="0"/>
              </a:rPr>
              <a:t>  </a:t>
            </a:r>
          </a:p>
          <a:p>
            <a:r>
              <a:rPr lang="be-BY" sz="3200" b="1" dirty="0">
                <a:latin typeface="Arial Black" panose="020B0A04020102020204" pitchFamily="34" charset="0"/>
              </a:rPr>
              <a:t>б) </a:t>
            </a:r>
            <a:r>
              <a:rPr lang="ru-RU" sz="3200" b="1" dirty="0">
                <a:latin typeface="Arial Black" panose="020B0A04020102020204" pitchFamily="34" charset="0"/>
              </a:rPr>
              <a:t>о</a:t>
            </a:r>
            <a:r>
              <a:rPr lang="ru-RU" sz="3200" b="1" dirty="0" smtClean="0">
                <a:latin typeface="Arial Black" panose="020B0A04020102020204" pitchFamily="34" charset="0"/>
              </a:rPr>
              <a:t>хота </a:t>
            </a:r>
            <a:r>
              <a:rPr lang="ru-RU" sz="3200" b="1" dirty="0">
                <a:latin typeface="Arial Black" panose="020B0A04020102020204" pitchFamily="34" charset="0"/>
              </a:rPr>
              <a:t>на животных</a:t>
            </a:r>
            <a:endParaRPr lang="be-BY" sz="3200" b="1" dirty="0">
              <a:latin typeface="Arial Black" panose="020B0A04020102020204" pitchFamily="34" charset="0"/>
            </a:endParaRPr>
          </a:p>
          <a:p>
            <a:r>
              <a:rPr lang="be-BY" sz="3200" b="1" dirty="0">
                <a:latin typeface="Arial Black" panose="020B0A04020102020204" pitchFamily="34" charset="0"/>
              </a:rPr>
              <a:t>в) </a:t>
            </a:r>
            <a:r>
              <a:rPr lang="ru-RU" sz="3200" b="1" dirty="0">
                <a:latin typeface="Arial Black" panose="020B0A04020102020204" pitchFamily="34" charset="0"/>
              </a:rPr>
              <a:t>п</a:t>
            </a:r>
            <a:r>
              <a:rPr lang="ru-RU" sz="3200" b="1" dirty="0" smtClean="0">
                <a:latin typeface="Arial Black" panose="020B0A04020102020204" pitchFamily="34" charset="0"/>
              </a:rPr>
              <a:t>риродные </a:t>
            </a:r>
            <a:r>
              <a:rPr lang="ru-RU" sz="3200" b="1" dirty="0">
                <a:latin typeface="Arial Black" panose="020B0A04020102020204" pitchFamily="34" charset="0"/>
              </a:rPr>
              <a:t>явления</a:t>
            </a:r>
            <a:endParaRPr lang="be-BY" sz="3200" b="1" dirty="0">
              <a:latin typeface="Arial Black" panose="020B0A04020102020204" pitchFamily="34" charset="0"/>
            </a:endParaRPr>
          </a:p>
          <a:p>
            <a:r>
              <a:rPr lang="be-BY" sz="3200" b="1" dirty="0">
                <a:latin typeface="Arial Black" panose="020B0A04020102020204" pitchFamily="34" charset="0"/>
              </a:rPr>
              <a:t>г) </a:t>
            </a:r>
            <a:r>
              <a:rPr lang="ru-RU" sz="3200" b="1" dirty="0">
                <a:latin typeface="Arial Black" panose="020B0A04020102020204" pitchFamily="34" charset="0"/>
              </a:rPr>
              <a:t>чудесная Вселенная</a:t>
            </a:r>
            <a:endParaRPr lang="be-BY" b="1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8" t="1701" r="9052" b="650"/>
          <a:stretch/>
        </p:blipFill>
        <p:spPr>
          <a:xfrm>
            <a:off x="4572000" y="3140968"/>
            <a:ext cx="4339720" cy="363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283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ru-RU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Когда появился первый в России царский театр, и при каком царе?</a:t>
            </a:r>
            <a:endParaRPr lang="be-BY" sz="2400" u="sng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84969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dirty="0">
                <a:latin typeface="Arial Black" panose="020B0A04020102020204" pitchFamily="34" charset="0"/>
              </a:rPr>
              <a:t>а) </a:t>
            </a:r>
            <a:r>
              <a:rPr lang="ru-RU" sz="2800" dirty="0"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sz="2800" dirty="0">
                <a:latin typeface="Arial Black" panose="020B0A04020102020204" pitchFamily="34" charset="0"/>
              </a:rPr>
              <a:t>1695 году при царе Петре 1</a:t>
            </a:r>
            <a:endParaRPr lang="be-BY" sz="2800" dirty="0">
              <a:latin typeface="Arial Black" panose="020B0A04020102020204" pitchFamily="34" charset="0"/>
            </a:endParaRPr>
          </a:p>
          <a:p>
            <a:r>
              <a:rPr lang="be-BY" sz="2800" dirty="0">
                <a:latin typeface="Arial Black" panose="020B0A04020102020204" pitchFamily="34" charset="0"/>
              </a:rPr>
              <a:t>б) </a:t>
            </a:r>
            <a:r>
              <a:rPr lang="ru-RU" sz="2800" dirty="0">
                <a:latin typeface="Arial Black" panose="020B0A04020102020204" pitchFamily="34" charset="0"/>
              </a:rPr>
              <a:t>в</a:t>
            </a: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sz="2800" dirty="0">
                <a:latin typeface="Arial Black" panose="020B0A04020102020204" pitchFamily="34" charset="0"/>
              </a:rPr>
              <a:t>1803 году при царе Александре 1</a:t>
            </a:r>
            <a:endParaRPr lang="be-BY" sz="2800" dirty="0" smtClean="0">
              <a:latin typeface="Arial Black" panose="020B0A04020102020204" pitchFamily="34" charset="0"/>
            </a:endParaRPr>
          </a:p>
          <a:p>
            <a:r>
              <a:rPr lang="be-BY" sz="2800" dirty="0" smtClean="0">
                <a:latin typeface="Arial Black" panose="020B0A04020102020204" pitchFamily="34" charset="0"/>
              </a:rPr>
              <a:t>в</a:t>
            </a:r>
            <a:r>
              <a:rPr lang="be-BY" sz="2800" dirty="0">
                <a:latin typeface="Arial Black" panose="020B0A04020102020204" pitchFamily="34" charset="0"/>
              </a:rPr>
              <a:t>) </a:t>
            </a:r>
            <a:r>
              <a:rPr lang="ru-RU" sz="2800" b="1" dirty="0">
                <a:latin typeface="Arial Black" panose="020B0A04020102020204" pitchFamily="34" charset="0"/>
              </a:rPr>
              <a:t>в</a:t>
            </a:r>
            <a:r>
              <a:rPr lang="ru-RU" sz="2800" b="1" dirty="0" smtClean="0">
                <a:latin typeface="Arial Black" panose="020B0A04020102020204" pitchFamily="34" charset="0"/>
              </a:rPr>
              <a:t> </a:t>
            </a:r>
            <a:r>
              <a:rPr lang="ru-RU" sz="2800" b="1" dirty="0">
                <a:latin typeface="Arial Black" panose="020B0A04020102020204" pitchFamily="34" charset="0"/>
              </a:rPr>
              <a:t>1672 году при царе Алексее Михайловиче</a:t>
            </a:r>
            <a:endParaRPr lang="be-BY" sz="2800" dirty="0">
              <a:latin typeface="Arial Black" panose="020B0A04020102020204" pitchFamily="34" charset="0"/>
            </a:endParaRPr>
          </a:p>
          <a:p>
            <a:endParaRPr lang="be-BY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81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385" y="386104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508518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869" y="2729469"/>
            <a:ext cx="3162471" cy="3996000"/>
          </a:xfrm>
          <a:prstGeom prst="ellipse">
            <a:avLst/>
          </a:prstGeom>
          <a:ln w="63500" cap="rnd">
            <a:solidFill>
              <a:schemeClr val="bg1">
                <a:lumMod val="8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1724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4.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Закончи фразу Станиславского: «Театр </a:t>
            </a:r>
            <a:endParaRPr lang="be-BY" sz="2400" b="1" u="sng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r>
              <a:rPr lang="be-BY" sz="2400" b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be-BY" sz="24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начинается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с ...»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233914"/>
            <a:ext cx="331236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актера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занавеса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в) вешалки   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г) буфета</a:t>
            </a:r>
          </a:p>
          <a:p>
            <a:endParaRPr lang="be-BY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3717032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17160" y="3724731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3128" y="4892967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98065" y="4879087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88"/>
          <a:stretch/>
        </p:blipFill>
        <p:spPr>
          <a:xfrm>
            <a:off x="3629970" y="1641403"/>
            <a:ext cx="5396954" cy="403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365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r>
              <a:rPr lang="be-BY" sz="2400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. </a:t>
            </a:r>
            <a:r>
              <a:rPr lang="be-BY" sz="2400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Исполнителя роли в спектакле называют...</a:t>
            </a:r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endParaRPr lang="be-BY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80728"/>
            <a:ext cx="367240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3200" dirty="0">
                <a:latin typeface="Arial Black" panose="020B0A04020102020204" pitchFamily="34" charset="0"/>
              </a:rPr>
              <a:t>а) актером   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б) суфлером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в) режиссером</a:t>
            </a:r>
          </a:p>
          <a:p>
            <a:r>
              <a:rPr lang="be-BY" sz="3200" dirty="0">
                <a:latin typeface="Arial Black" panose="020B0A04020102020204" pitchFamily="34" charset="0"/>
              </a:rPr>
              <a:t>г) дублером</a:t>
            </a:r>
          </a:p>
          <a:p>
            <a:endParaRPr lang="be-BY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6177" y="350100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А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6377" y="3501008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Б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472514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В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11760" y="4725144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Г</a:t>
            </a:r>
            <a:endParaRPr lang="be-BY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668344" y="6093296"/>
            <a:ext cx="50405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e-BY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137" t="8502" r="17714"/>
          <a:stretch/>
        </p:blipFill>
        <p:spPr>
          <a:xfrm>
            <a:off x="4355976" y="1248961"/>
            <a:ext cx="4741545" cy="435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54562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835</TotalTime>
  <Words>294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 &amp; SanBuild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1968</dc:creator>
  <cp:lastModifiedBy>User_pc</cp:lastModifiedBy>
  <cp:revision>55</cp:revision>
  <dcterms:created xsi:type="dcterms:W3CDTF">2015-05-23T04:35:32Z</dcterms:created>
  <dcterms:modified xsi:type="dcterms:W3CDTF">2019-10-22T01:01:43Z</dcterms:modified>
</cp:coreProperties>
</file>