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3"/>
  </p:notesMasterIdLst>
  <p:sldIdLst>
    <p:sldId id="288" r:id="rId2"/>
    <p:sldId id="273" r:id="rId3"/>
    <p:sldId id="283" r:id="rId4"/>
    <p:sldId id="281" r:id="rId5"/>
    <p:sldId id="282" r:id="rId6"/>
    <p:sldId id="276" r:id="rId7"/>
    <p:sldId id="277" r:id="rId8"/>
    <p:sldId id="274" r:id="rId9"/>
    <p:sldId id="256" r:id="rId10"/>
    <p:sldId id="284" r:id="rId11"/>
    <p:sldId id="285" r:id="rId12"/>
    <p:sldId id="286" r:id="rId13"/>
    <p:sldId id="287" r:id="rId14"/>
    <p:sldId id="262" r:id="rId15"/>
    <p:sldId id="264" r:id="rId16"/>
    <p:sldId id="258" r:id="rId17"/>
    <p:sldId id="257" r:id="rId18"/>
    <p:sldId id="268" r:id="rId19"/>
    <p:sldId id="269" r:id="rId20"/>
    <p:sldId id="289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96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0673D-EB69-4291-AAA5-0041A07C82F2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2BEA8-2668-43CD-8D4E-8F613D5640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082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07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186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131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2161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39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4746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30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6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250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490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02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8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214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501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15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4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44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539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255947/0001-001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26469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13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Игра «Что за слово - угадай»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>
                <a:solidFill>
                  <a:srgbClr val="990099"/>
                </a:solidFill>
              </a:rPr>
              <a:t>Св – т – ф – р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/>
              <a:t> </a:t>
            </a:r>
            <a:r>
              <a:rPr lang="ru-RU" sz="2800" smtClean="0">
                <a:solidFill>
                  <a:srgbClr val="00FF00"/>
                </a:solidFill>
              </a:rPr>
              <a:t>(Светофор)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>
                <a:solidFill>
                  <a:srgbClr val="990099"/>
                </a:solidFill>
              </a:rPr>
              <a:t>Д – р – г -    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/>
              <a:t>  </a:t>
            </a:r>
            <a:r>
              <a:rPr lang="ru-RU" sz="2800" smtClean="0">
                <a:solidFill>
                  <a:srgbClr val="00FF00"/>
                </a:solidFill>
              </a:rPr>
              <a:t>(Дорога)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>
                <a:solidFill>
                  <a:srgbClr val="990099"/>
                </a:solidFill>
              </a:rPr>
              <a:t>С – г н – л     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/>
              <a:t> </a:t>
            </a:r>
            <a:r>
              <a:rPr lang="ru-RU" sz="2800" smtClean="0">
                <a:solidFill>
                  <a:srgbClr val="00FF00"/>
                </a:solidFill>
              </a:rPr>
              <a:t>(Сигнал)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/>
              <a:t> </a:t>
            </a:r>
            <a:r>
              <a:rPr lang="ru-RU" sz="2800" smtClean="0">
                <a:solidFill>
                  <a:srgbClr val="990099"/>
                </a:solidFill>
              </a:rPr>
              <a:t>- в – р - -     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/>
              <a:t> </a:t>
            </a:r>
            <a:r>
              <a:rPr lang="ru-RU" sz="2800" smtClean="0">
                <a:solidFill>
                  <a:srgbClr val="00FF00"/>
                </a:solidFill>
              </a:rPr>
              <a:t>(Авария)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>
                <a:solidFill>
                  <a:srgbClr val="990099"/>
                </a:solidFill>
              </a:rPr>
              <a:t>С – р – н -</a:t>
            </a:r>
            <a:r>
              <a:rPr lang="ru-RU" sz="2800" smtClean="0"/>
              <a:t>     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800" smtClean="0">
                <a:solidFill>
                  <a:srgbClr val="00FF00"/>
                </a:solidFill>
              </a:rPr>
              <a:t>(Сирена)</a:t>
            </a:r>
            <a:endParaRPr lang="ru-RU" sz="2800" dirty="0" smtClean="0">
              <a:solidFill>
                <a:srgbClr val="00FF00"/>
              </a:solidFill>
            </a:endParaRPr>
          </a:p>
        </p:txBody>
      </p:sp>
      <p:sp>
        <p:nvSpPr>
          <p:cNvPr id="6" name="AutoShape 5">
            <a:hlinkClick r:id="" action="ppaction://noaction" highlightClick="1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6300788" y="6021388"/>
            <a:ext cx="287337" cy="287337"/>
          </a:xfrm>
          <a:prstGeom prst="actionButtonSound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Picture 7" descr="1c3cd9c4a559bffa87a0c92d2d268d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84" y="1773238"/>
            <a:ext cx="3325141" cy="345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60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Какой сигнал светофора горит для пешеходов на картинке?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2000250"/>
            <a:ext cx="4095750" cy="3071813"/>
          </a:xfrm>
          <a:prstGeom prst="rect">
            <a:avLst/>
          </a:prstGeom>
          <a:noFill/>
        </p:spPr>
      </p:pic>
      <p:pic>
        <p:nvPicPr>
          <p:cNvPr id="6" name="Picture 8" descr="traffic_semaphore_silhouet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89138"/>
            <a:ext cx="2135187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mtClean="0">
                <a:solidFill>
                  <a:srgbClr val="0070C0"/>
                </a:solidFill>
              </a:rPr>
              <a:t>Какой сигнал светофора горит для пешеходов на картинке?</a:t>
            </a: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2000250"/>
            <a:ext cx="4095750" cy="3071813"/>
          </a:xfrm>
          <a:prstGeom prst="rect">
            <a:avLst/>
          </a:prstGeom>
          <a:noFill/>
        </p:spPr>
      </p:pic>
      <p:pic>
        <p:nvPicPr>
          <p:cNvPr id="9" name="Picture 8" descr="traffic_semaphore_silhouet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506" y="2026281"/>
            <a:ext cx="2135187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692275" y="5805488"/>
            <a:ext cx="647700" cy="576262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5435600" y="5805488"/>
            <a:ext cx="647700" cy="576262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3714750" y="5786438"/>
            <a:ext cx="647700" cy="576262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3" name="Picture 11" descr="C:\Users\Я\Desktop\анимашки\raznoe0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183313"/>
            <a:ext cx="9032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71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2037 L 0.55902 -0.5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60" y="-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Какой сигнал светофора должен гореть для пешеходов на картинке?</a:t>
            </a:r>
          </a:p>
        </p:txBody>
      </p:sp>
      <p:pic>
        <p:nvPicPr>
          <p:cNvPr id="5" name="Picture 6" descr="traffic_semaphore_silhouet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04869" y="1936971"/>
            <a:ext cx="2312988" cy="3887787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14500"/>
            <a:ext cx="4429125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5435600" y="5805488"/>
            <a:ext cx="647700" cy="576262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1571625" y="5786438"/>
            <a:ext cx="647700" cy="576262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214688" y="5786438"/>
            <a:ext cx="647700" cy="576262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" name="Picture 11" descr="C:\Users\Я\Desktop\анимашки\raznoe0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183313"/>
            <a:ext cx="9032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89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546 -0.31482 " pathEditMode="relative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Какой сигнал светофора горит для пешеходов на картинке?</a:t>
            </a:r>
          </a:p>
        </p:txBody>
      </p:sp>
      <p:pic>
        <p:nvPicPr>
          <p:cNvPr id="5" name="Picture 7" descr="traffic_semaphore_silhouet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6325" y="1700213"/>
            <a:ext cx="2392363" cy="4022725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071688"/>
            <a:ext cx="36099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143500" y="5857875"/>
            <a:ext cx="647700" cy="57626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3419475" y="5805488"/>
            <a:ext cx="647700" cy="576262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1857375" y="5786438"/>
            <a:ext cx="647700" cy="576262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" name="Picture 11" descr="C:\Users\Я\Desktop\анимашки\raznoe0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183313"/>
            <a:ext cx="9032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283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39375 -0.4513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10000"/>
          </a:blip>
          <a:srcRect r="826" b="3225"/>
          <a:stretch>
            <a:fillRect/>
          </a:stretch>
        </p:blipFill>
        <p:spPr bwMode="auto">
          <a:xfrm>
            <a:off x="4971850" y="2034239"/>
            <a:ext cx="314327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l="20162" r="8546"/>
          <a:stretch>
            <a:fillRect/>
          </a:stretch>
        </p:blipFill>
        <p:spPr bwMode="auto">
          <a:xfrm>
            <a:off x="730705" y="2042030"/>
            <a:ext cx="3214711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1774371"/>
            <a:ext cx="30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29124" y="185736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14290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На какой картинке пешеходы нарушают правила </a:t>
            </a:r>
          </a:p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 объясните почему?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4618866" y="2536612"/>
            <a:ext cx="3857652" cy="307183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4543222" y="2498586"/>
            <a:ext cx="4000528" cy="307183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Для школ\рис\imgpreview.jpeg"/>
          <p:cNvPicPr>
            <a:picLocks noChangeAspect="1" noChangeArrowheads="1"/>
          </p:cNvPicPr>
          <p:nvPr/>
        </p:nvPicPr>
        <p:blipFill>
          <a:blip r:embed="rId2"/>
          <a:srcRect r="62097"/>
          <a:stretch>
            <a:fillRect/>
          </a:stretch>
        </p:blipFill>
        <p:spPr bwMode="auto">
          <a:xfrm>
            <a:off x="1000100" y="1714488"/>
            <a:ext cx="1285884" cy="3921499"/>
          </a:xfrm>
          <a:prstGeom prst="rect">
            <a:avLst/>
          </a:prstGeom>
          <a:noFill/>
        </p:spPr>
      </p:pic>
      <p:pic>
        <p:nvPicPr>
          <p:cNvPr id="3" name="Picture 2" descr="C:\Users\Администратор\Desktop\Для школ\рис\imgpreview.jpeg"/>
          <p:cNvPicPr>
            <a:picLocks noChangeAspect="1" noChangeArrowheads="1"/>
          </p:cNvPicPr>
          <p:nvPr/>
        </p:nvPicPr>
        <p:blipFill>
          <a:blip r:embed="rId2"/>
          <a:srcRect r="62097"/>
          <a:stretch>
            <a:fillRect/>
          </a:stretch>
        </p:blipFill>
        <p:spPr bwMode="auto">
          <a:xfrm>
            <a:off x="6858016" y="1857364"/>
            <a:ext cx="1285884" cy="3921499"/>
          </a:xfrm>
          <a:prstGeom prst="rect">
            <a:avLst/>
          </a:prstGeom>
          <a:noFill/>
        </p:spPr>
      </p:pic>
      <p:pic>
        <p:nvPicPr>
          <p:cNvPr id="4" name="Picture 2" descr="C:\Users\Администратор\Desktop\Для школ\рис\imgpreview.jpeg"/>
          <p:cNvPicPr>
            <a:picLocks noChangeAspect="1" noChangeArrowheads="1"/>
          </p:cNvPicPr>
          <p:nvPr/>
        </p:nvPicPr>
        <p:blipFill>
          <a:blip r:embed="rId2"/>
          <a:srcRect r="62097"/>
          <a:stretch>
            <a:fillRect/>
          </a:stretch>
        </p:blipFill>
        <p:spPr bwMode="auto">
          <a:xfrm>
            <a:off x="4000496" y="1785926"/>
            <a:ext cx="1285884" cy="3921499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285852" y="1857364"/>
            <a:ext cx="642942" cy="64294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285852" y="3500438"/>
            <a:ext cx="642942" cy="642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285852" y="2714620"/>
            <a:ext cx="64294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86248" y="3571876"/>
            <a:ext cx="642942" cy="64294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6248" y="2786058"/>
            <a:ext cx="642942" cy="642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86248" y="1928802"/>
            <a:ext cx="64294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143768" y="2000240"/>
            <a:ext cx="642942" cy="642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143768" y="2857496"/>
            <a:ext cx="64294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143768" y="3643314"/>
            <a:ext cx="642942" cy="64294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14282" y="142852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На каком светофоре сигналы расположены правильно?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774371"/>
            <a:ext cx="30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500430" y="1785926"/>
            <a:ext cx="30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357950" y="1785926"/>
            <a:ext cx="30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000760" y="1500174"/>
            <a:ext cx="2928958" cy="48577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 l="7292" t="3775" r="68750" b="15070"/>
          <a:stretch>
            <a:fillRect/>
          </a:stretch>
        </p:blipFill>
        <p:spPr bwMode="auto">
          <a:xfrm>
            <a:off x="3389960" y="2189469"/>
            <a:ext cx="179591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</a:rPr>
              <a:t>Как называется  данный вид светофора?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21985" y="1071546"/>
            <a:ext cx="3695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</a:rPr>
              <a:t>Пешеходный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5417" t="18055" r="32291"/>
          <a:stretch>
            <a:fillRect/>
          </a:stretch>
        </p:blipFill>
        <p:spPr bwMode="auto">
          <a:xfrm>
            <a:off x="539552" y="1700808"/>
            <a:ext cx="2214578" cy="421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Как называется  данный вид светофора?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1506668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</a:rPr>
              <a:t>Транспортный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214554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На каких участников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движения действуют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 его сигналы?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888" y="4261126"/>
            <a:ext cx="2088232" cy="209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048164" y="4247359"/>
            <a:ext cx="2559660" cy="207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Сколько видов светофоров мы прошли и перечислите их по названиям? 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5417" t="18055" r="32291"/>
          <a:stretch>
            <a:fillRect/>
          </a:stretch>
        </p:blipFill>
        <p:spPr bwMode="auto">
          <a:xfrm>
            <a:off x="1979712" y="2698357"/>
            <a:ext cx="1726618" cy="328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7292" t="3775" r="68750" b="15070"/>
          <a:stretch>
            <a:fillRect/>
          </a:stretch>
        </p:blipFill>
        <p:spPr bwMode="auto">
          <a:xfrm>
            <a:off x="5539178" y="2626910"/>
            <a:ext cx="17592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9297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Перечислите все сигналы транспортного светофора и объясните, что они значат?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7158" y="2000240"/>
            <a:ext cx="1428760" cy="12858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57158" y="3571876"/>
            <a:ext cx="1428760" cy="128588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7158" y="5143512"/>
            <a:ext cx="1428760" cy="1285884"/>
          </a:xfrm>
          <a:prstGeom prst="ellipse">
            <a:avLst/>
          </a:prstGeom>
          <a:solidFill>
            <a:srgbClr val="00B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57422" y="1928802"/>
            <a:ext cx="628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accent6"/>
                </a:solidFill>
              </a:rPr>
              <a:t>СТОП, </a:t>
            </a:r>
          </a:p>
          <a:p>
            <a:pPr algn="just"/>
            <a:r>
              <a:rPr lang="ru-RU" sz="4000" b="1" dirty="0" smtClean="0">
                <a:solidFill>
                  <a:schemeClr val="accent6"/>
                </a:solidFill>
              </a:rPr>
              <a:t>движению путь закрыт!</a:t>
            </a:r>
            <a:endParaRPr lang="ru-RU" sz="4000" b="1" dirty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3534321"/>
            <a:ext cx="6598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FFFF00"/>
                </a:solidFill>
              </a:rPr>
              <a:t>ПРИГОТОВЬСЯ,</a:t>
            </a:r>
          </a:p>
          <a:p>
            <a:pPr algn="just"/>
            <a:r>
              <a:rPr lang="ru-RU" sz="4000" b="1" dirty="0" smtClean="0">
                <a:solidFill>
                  <a:srgbClr val="FFFF00"/>
                </a:solidFill>
              </a:rPr>
              <a:t> подожди!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8589" y="5056516"/>
            <a:ext cx="628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92D050"/>
                </a:solidFill>
              </a:rPr>
              <a:t>ИДИ, </a:t>
            </a:r>
          </a:p>
          <a:p>
            <a:pPr algn="just"/>
            <a:r>
              <a:rPr lang="ru-RU" sz="4000" b="1" dirty="0" smtClean="0">
                <a:solidFill>
                  <a:srgbClr val="92D050"/>
                </a:solidFill>
              </a:rPr>
              <a:t>нет помехи на пути!</a:t>
            </a:r>
            <a:endParaRPr lang="ru-RU" sz="40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260648"/>
            <a:ext cx="2015305" cy="2626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297845"/>
            <a:ext cx="2243522" cy="3279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195" y="3573016"/>
            <a:ext cx="3511600" cy="23898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38" y="620688"/>
            <a:ext cx="50371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Если с другом вышел в путь!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4119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296" y="3301293"/>
            <a:ext cx="243122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95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go4.imgsmail.ru/imgpreview?key=402789917338a91f&amp;mb=imgdb_preview_197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712968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09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1372" y="334594"/>
            <a:ext cx="54292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М</a:t>
            </a:r>
            <a:r>
              <a:rPr lang="ru-RU" sz="6600" b="1" dirty="0" smtClean="0">
                <a:solidFill>
                  <a:srgbClr val="FFFF00"/>
                </a:solidFill>
              </a:rPr>
              <a:t>О</a:t>
            </a:r>
            <a:r>
              <a:rPr lang="ru-RU" sz="6600" b="1" dirty="0" smtClean="0">
                <a:solidFill>
                  <a:srgbClr val="00B050"/>
                </a:solidFill>
              </a:rPr>
              <a:t>Л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rgbClr val="FFFF00"/>
                </a:solidFill>
              </a:rPr>
              <a:t>Д</a:t>
            </a:r>
            <a:r>
              <a:rPr lang="ru-RU" sz="6600" b="1" dirty="0" smtClean="0">
                <a:solidFill>
                  <a:srgbClr val="00B050"/>
                </a:solidFill>
              </a:rPr>
              <a:t>Ц</a:t>
            </a:r>
            <a:r>
              <a:rPr lang="ru-RU" sz="6600" b="1" dirty="0" smtClean="0">
                <a:solidFill>
                  <a:srgbClr val="FF0000"/>
                </a:solidFill>
              </a:rPr>
              <a:t>Ы</a:t>
            </a:r>
            <a:r>
              <a:rPr lang="ru-RU" sz="6600" b="1" dirty="0" smtClean="0">
                <a:solidFill>
                  <a:schemeClr val="bg1"/>
                </a:solidFill>
              </a:rPr>
              <a:t> </a:t>
            </a:r>
            <a:r>
              <a:rPr lang="ru-RU" sz="6600" b="1" dirty="0" smtClean="0">
                <a:solidFill>
                  <a:srgbClr val="FFFF00"/>
                </a:solidFill>
              </a:rPr>
              <a:t>!</a:t>
            </a:r>
            <a:endParaRPr lang="ru-RU" sz="6600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6" y="1442590"/>
            <a:ext cx="6427813" cy="36611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1802" y="5607321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/>
              <a:t>Кирюхина Любовь Георгиевна </a:t>
            </a:r>
            <a:r>
              <a:rPr lang="ru-RU" b="1" smtClean="0"/>
              <a:t>– </a:t>
            </a:r>
            <a:r>
              <a:rPr lang="ru-RU" b="1" smtClean="0"/>
              <a:t>учитель </a:t>
            </a:r>
            <a:r>
              <a:rPr lang="ru-RU" b="1" dirty="0" smtClean="0"/>
              <a:t>начальных классов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когда появился первый светофор?</a:t>
            </a:r>
            <a:b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600" b="1" i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51275" y="1600200"/>
            <a:ext cx="4835525" cy="453072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90542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Первый светофор появился в Англии, в центре Лондона , в 1868 году. В нем зажигалось два сигнала: красный и зеленый. Третий сигнал заменял сам регулировщик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4" descr="5510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742" y="2276872"/>
            <a:ext cx="3438971" cy="2802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362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 когда 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</a:rPr>
              <a:t>В России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появился первый светофор?</a:t>
            </a:r>
            <a:b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600" b="1" i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51275" y="1600200"/>
            <a:ext cx="4835525" cy="453072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Это было в 1930 году. Сначала светофор появился в Санкт-Петербурге, затем в Москве.</a:t>
            </a:r>
          </a:p>
        </p:txBody>
      </p:sp>
      <p:pic>
        <p:nvPicPr>
          <p:cNvPr id="4" name="Picture 4" descr="Изображение 0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9" y="1623483"/>
            <a:ext cx="33115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5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115888"/>
            <a:ext cx="8686800" cy="180022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Первый светофор в России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был в форме круга.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Регулировщик поворачивал стрелку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на нужный цвет</a:t>
            </a:r>
          </a:p>
        </p:txBody>
      </p:sp>
      <p:pic>
        <p:nvPicPr>
          <p:cNvPr id="3" name="Picture 4" descr="Копия Изображение 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990725"/>
            <a:ext cx="51117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79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7" y="980729"/>
            <a:ext cx="1986089" cy="27918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2947" y="18864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СВЕТОФО</a:t>
            </a: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Р?</a:t>
            </a: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896526"/>
            <a:ext cx="482453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Светофор – это устройство, которое световыми сигналами разрешает или запрещает движение транспорта и пешеходов. </a:t>
            </a:r>
          </a:p>
          <a:p>
            <a:pPr>
              <a:lnSpc>
                <a:spcPct val="90000"/>
              </a:lnSpc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Сигналы располагаются в нём в строгой последовательности: красный, жёлтый, зелёный. </a:t>
            </a:r>
          </a:p>
          <a:p>
            <a:pPr>
              <a:lnSpc>
                <a:spcPct val="90000"/>
              </a:lnSpc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Светофоры устанавливают на самых опасных участках дороги. </a:t>
            </a:r>
          </a:p>
          <a:p>
            <a:pPr>
              <a:lnSpc>
                <a:spcPct val="90000"/>
              </a:lnSpc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Если ты подходишь к дороге, а зелёный сигнал начал мигать, подожди, когда включится немигающий  зелёный сигнал.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 descr="svetof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697" y="3284984"/>
            <a:ext cx="1890103" cy="323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94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8640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Ребята, а кто знает, почему выбраны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красный</a:t>
            </a:r>
            <a:r>
              <a:rPr lang="ru-RU" sz="2800" b="1" dirty="0">
                <a:solidFill>
                  <a:schemeClr val="bg1"/>
                </a:solidFill>
              </a:rPr>
              <a:t>, желтый и зеленый цвет?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340768"/>
            <a:ext cx="8132769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7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3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45676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Заморочки из бочки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124744"/>
            <a:ext cx="3024336" cy="399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310</TotalTime>
  <Words>351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41</cp:revision>
  <dcterms:created xsi:type="dcterms:W3CDTF">2014-11-24T01:46:06Z</dcterms:created>
  <dcterms:modified xsi:type="dcterms:W3CDTF">2021-11-09T02:18:21Z</dcterms:modified>
</cp:coreProperties>
</file>