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</p:sldMasterIdLst>
  <p:sldIdLst>
    <p:sldId id="268" r:id="rId2"/>
    <p:sldId id="258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Rg st="1" end="11"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4778" autoAdjust="0"/>
    <p:restoredTop sz="94660"/>
  </p:normalViewPr>
  <p:slideViewPr>
    <p:cSldViewPr>
      <p:cViewPr>
        <p:scale>
          <a:sx n="125" d="100"/>
          <a:sy n="125" d="100"/>
        </p:scale>
        <p:origin x="-1956" y="-2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09473-630D-4D10-9D37-99853EFBD3CE}" type="datetimeFigureOut">
              <a:rPr lang="ru-RU" smtClean="0"/>
              <a:t>22.01.2021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4A5EAAE1-122F-40CF-A792-F155F76F8E4E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09473-630D-4D10-9D37-99853EFBD3CE}" type="datetimeFigureOut">
              <a:rPr lang="ru-RU" smtClean="0"/>
              <a:t>22.01.2021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EAAE1-122F-40CF-A792-F155F76F8E4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09473-630D-4D10-9D37-99853EFBD3CE}" type="datetimeFigureOut">
              <a:rPr lang="ru-RU" smtClean="0"/>
              <a:t>22.01.2021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EAAE1-122F-40CF-A792-F155F76F8E4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09473-630D-4D10-9D37-99853EFBD3CE}" type="datetimeFigureOut">
              <a:rPr lang="ru-RU" smtClean="0"/>
              <a:t>22.01.2021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EAAE1-122F-40CF-A792-F155F76F8E4E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09473-630D-4D10-9D37-99853EFBD3CE}" type="datetimeFigureOut">
              <a:rPr lang="ru-RU" smtClean="0"/>
              <a:t>22.01.2021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4A5EAAE1-122F-40CF-A792-F155F76F8E4E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09473-630D-4D10-9D37-99853EFBD3CE}" type="datetimeFigureOut">
              <a:rPr lang="ru-RU" smtClean="0"/>
              <a:t>22.01.2021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EAAE1-122F-40CF-A792-F155F76F8E4E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09473-630D-4D10-9D37-99853EFBD3CE}" type="datetimeFigureOut">
              <a:rPr lang="ru-RU" smtClean="0"/>
              <a:t>22.01.2021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EAAE1-122F-40CF-A792-F155F76F8E4E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09473-630D-4D10-9D37-99853EFBD3CE}" type="datetimeFigureOut">
              <a:rPr lang="ru-RU" smtClean="0"/>
              <a:t>22.01.2021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EAAE1-122F-40CF-A792-F155F76F8E4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09473-630D-4D10-9D37-99853EFBD3CE}" type="datetimeFigureOut">
              <a:rPr lang="ru-RU" smtClean="0"/>
              <a:t>22.01.2021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EAAE1-122F-40CF-A792-F155F76F8E4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09473-630D-4D10-9D37-99853EFBD3CE}" type="datetimeFigureOut">
              <a:rPr lang="ru-RU" smtClean="0"/>
              <a:t>22.01.2021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EAAE1-122F-40CF-A792-F155F76F8E4E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09473-630D-4D10-9D37-99853EFBD3CE}" type="datetimeFigureOut">
              <a:rPr lang="ru-RU" smtClean="0"/>
              <a:t>22.01.2021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4A5EAAE1-122F-40CF-A792-F155F76F8E4E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FE509473-630D-4D10-9D37-99853EFBD3CE}" type="datetimeFigureOut">
              <a:rPr lang="ru-RU" smtClean="0"/>
              <a:t>22.01.2021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4A5EAAE1-122F-40CF-A792-F155F76F8E4E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ru-RU" dirty="0" smtClean="0"/>
              <a:t>Авторы:</a:t>
            </a:r>
          </a:p>
          <a:p>
            <a:r>
              <a:rPr lang="ru-RU" dirty="0" smtClean="0"/>
              <a:t>Учащиеся 8-б класса </a:t>
            </a:r>
          </a:p>
          <a:p>
            <a:r>
              <a:rPr lang="ru-RU" dirty="0" smtClean="0"/>
              <a:t>НРМОБУ « </a:t>
            </a:r>
            <a:r>
              <a:rPr lang="ru-RU" dirty="0" err="1" smtClean="0"/>
              <a:t>Куть-Яхская</a:t>
            </a:r>
            <a:r>
              <a:rPr lang="ru-RU" dirty="0" smtClean="0"/>
              <a:t> СОШ»</a:t>
            </a:r>
          </a:p>
          <a:p>
            <a:r>
              <a:rPr lang="ru-RU" dirty="0" smtClean="0"/>
              <a:t>Рыбин Кирилл</a:t>
            </a:r>
          </a:p>
          <a:p>
            <a:r>
              <a:rPr lang="ru-RU" dirty="0" smtClean="0"/>
              <a:t>Степаненко Данил</a:t>
            </a:r>
          </a:p>
          <a:p>
            <a:r>
              <a:rPr lang="ru-RU" dirty="0" smtClean="0"/>
              <a:t>Иваницкий Денис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Кто виноват  в экологических катастрофах?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15626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1859340"/>
            <a:ext cx="792088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0" i="0" dirty="0" smtClean="0">
                <a:effectLst/>
                <a:latin typeface="Tahoma"/>
              </a:rPr>
              <a:t>Крупные аварии и катастрофы на химических объектах очень опасны и тяжелы по своим экологическим последствиям. В этих случаях происходит заражение отравляющими веществами всего приземного слоя атмосферы, водных источников, почв. При высоких концентрациях отравляющих веществ наблюдается массовое поражение людей и животных. </a:t>
            </a:r>
          </a:p>
          <a:p>
            <a:endParaRPr lang="ru-RU" sz="2000" dirty="0">
              <a:latin typeface="Tahoma"/>
            </a:endParaRPr>
          </a:p>
          <a:p>
            <a:endParaRPr lang="ru-RU" sz="2000" dirty="0" smtClean="0">
              <a:latin typeface="Tahoma"/>
            </a:endParaRPr>
          </a:p>
          <a:p>
            <a:endParaRPr lang="ru-RU" sz="2000" dirty="0">
              <a:latin typeface="Tahoma"/>
            </a:endParaRPr>
          </a:p>
          <a:p>
            <a:endParaRPr lang="ru-RU" sz="2000" dirty="0" smtClean="0">
              <a:latin typeface="Tahoma"/>
            </a:endParaRPr>
          </a:p>
          <a:p>
            <a:endParaRPr lang="ru-RU" sz="2000" dirty="0">
              <a:latin typeface="Tahoma"/>
            </a:endParaRPr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743414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4449688" cy="52228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12160" y="332656"/>
            <a:ext cx="3024336" cy="4896544"/>
          </a:xfrm>
        </p:spPr>
        <p:txBody>
          <a:bodyPr>
            <a:normAutofit/>
          </a:bodyPr>
          <a:lstStyle/>
          <a:p>
            <a:r>
              <a:rPr lang="ru-RU" sz="1800" b="1" dirty="0">
                <a:latin typeface="Arial Narrow" pitchFamily="34" charset="0"/>
              </a:rPr>
              <a:t>Экологическими </a:t>
            </a:r>
            <a:r>
              <a:rPr lang="ru-RU" sz="1800" dirty="0">
                <a:latin typeface="Arial Narrow" pitchFamily="34" charset="0"/>
              </a:rPr>
              <a:t>называют катастрофы, которые не только уносят жизни людей, но и приводят к </a:t>
            </a:r>
            <a:r>
              <a:rPr lang="ru-RU" sz="1800" dirty="0" smtClean="0">
                <a:latin typeface="Arial Narrow" pitchFamily="34" charset="0"/>
              </a:rPr>
              <a:t> </a:t>
            </a:r>
            <a:r>
              <a:rPr lang="ru-RU" sz="1800" dirty="0">
                <a:latin typeface="Arial Narrow" pitchFamily="34" charset="0"/>
              </a:rPr>
              <a:t>плачевным последствиям для окружающей среды. </a:t>
            </a:r>
            <a:r>
              <a:rPr lang="ru-RU" sz="1800" dirty="0" smtClean="0">
                <a:latin typeface="Arial Narrow" pitchFamily="34" charset="0"/>
              </a:rPr>
              <a:t>Такие </a:t>
            </a:r>
            <a:r>
              <a:rPr lang="ru-RU" sz="1800" dirty="0">
                <a:latin typeface="Arial Narrow" pitchFamily="34" charset="0"/>
              </a:rPr>
              <a:t>катастрофы </a:t>
            </a:r>
            <a:r>
              <a:rPr lang="ru-RU" sz="1800" dirty="0" smtClean="0">
                <a:latin typeface="Arial Narrow" pitchFamily="34" charset="0"/>
              </a:rPr>
              <a:t>– результат деятельности </a:t>
            </a:r>
            <a:r>
              <a:rPr lang="ru-RU" sz="1800" dirty="0">
                <a:latin typeface="Arial Narrow" pitchFamily="34" charset="0"/>
              </a:rPr>
              <a:t>человека. </a:t>
            </a:r>
            <a:r>
              <a:rPr lang="ru-RU" sz="1800" dirty="0" smtClean="0">
                <a:latin typeface="Arial Narrow" pitchFamily="34" charset="0"/>
              </a:rPr>
              <a:t>Развитие </a:t>
            </a:r>
            <a:r>
              <a:rPr lang="ru-RU" sz="1800" dirty="0">
                <a:latin typeface="Arial Narrow" pitchFamily="34" charset="0"/>
              </a:rPr>
              <a:t>современных </a:t>
            </a:r>
            <a:r>
              <a:rPr lang="ru-RU" sz="1800" dirty="0" smtClean="0">
                <a:latin typeface="Arial Narrow" pitchFamily="34" charset="0"/>
              </a:rPr>
              <a:t>технологий</a:t>
            </a:r>
            <a:r>
              <a:rPr lang="ru-RU" sz="1800" dirty="0">
                <a:latin typeface="Arial Narrow" pitchFamily="34" charset="0"/>
              </a:rPr>
              <a:t> </a:t>
            </a:r>
            <a:r>
              <a:rPr lang="ru-RU" sz="1800" dirty="0" smtClean="0">
                <a:latin typeface="Arial Narrow" pitchFamily="34" charset="0"/>
              </a:rPr>
              <a:t> </a:t>
            </a:r>
            <a:r>
              <a:rPr lang="ru-RU" sz="1800" dirty="0">
                <a:latin typeface="Arial Narrow" pitchFamily="34" charset="0"/>
              </a:rPr>
              <a:t>дает не только ощутимые материальные блага, но и при </a:t>
            </a:r>
            <a:r>
              <a:rPr lang="ru-RU" sz="1800" dirty="0" smtClean="0">
                <a:latin typeface="Arial Narrow" pitchFamily="34" charset="0"/>
              </a:rPr>
              <a:t> неправильном  </a:t>
            </a:r>
            <a:r>
              <a:rPr lang="ru-RU" sz="1800" dirty="0">
                <a:latin typeface="Arial Narrow" pitchFamily="34" charset="0"/>
              </a:rPr>
              <a:t>использовании могут привести к чудовищным последствиям.</a:t>
            </a:r>
          </a:p>
        </p:txBody>
      </p:sp>
      <p:pic>
        <p:nvPicPr>
          <p:cNvPr id="9218" name="Picture 2" descr="Экологические катастрофы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69" r="18269"/>
          <a:stretch>
            <a:fillRect/>
          </a:stretch>
        </p:blipFill>
        <p:spPr bwMode="auto">
          <a:xfrm>
            <a:off x="107504" y="457200"/>
            <a:ext cx="5832921" cy="5996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4713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116632"/>
            <a:ext cx="7772400" cy="1042325"/>
          </a:xfrm>
        </p:spPr>
        <p:txBody>
          <a:bodyPr>
            <a:normAutofit fontScale="90000"/>
          </a:bodyPr>
          <a:lstStyle/>
          <a:p>
            <a:pPr algn="just"/>
            <a:r>
              <a:rPr lang="ru-RU" b="1" dirty="0" smtClean="0">
                <a:solidFill>
                  <a:srgbClr val="52596F"/>
                </a:solidFill>
                <a:latin typeface="Arial"/>
              </a:rPr>
              <a:t/>
            </a:r>
            <a:br>
              <a:rPr lang="ru-RU" b="1" dirty="0" smtClean="0">
                <a:solidFill>
                  <a:srgbClr val="52596F"/>
                </a:solidFill>
                <a:latin typeface="Arial"/>
              </a:rPr>
            </a:br>
            <a:r>
              <a:rPr lang="ru-RU" b="1" dirty="0" smtClean="0">
                <a:solidFill>
                  <a:schemeClr val="tx1"/>
                </a:solidFill>
                <a:latin typeface="Verdana"/>
              </a:rPr>
              <a:t>Выброс </a:t>
            </a:r>
            <a:r>
              <a:rPr lang="ru-RU" b="1" dirty="0">
                <a:solidFill>
                  <a:schemeClr val="tx1"/>
                </a:solidFill>
                <a:latin typeface="Verdana"/>
              </a:rPr>
              <a:t>нефти из танкера «Престиж</a:t>
            </a:r>
            <a:r>
              <a:rPr lang="ru-RU" b="1" dirty="0" smtClean="0">
                <a:solidFill>
                  <a:schemeClr val="tx1"/>
                </a:solidFill>
                <a:latin typeface="Verdana"/>
              </a:rPr>
              <a:t>» 2002 год.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933950" y="1052735"/>
            <a:ext cx="4030538" cy="546280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600" dirty="0">
                <a:solidFill>
                  <a:srgbClr val="604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Проходя </a:t>
            </a:r>
            <a:r>
              <a:rPr lang="ru-RU" sz="1600" dirty="0" smtClean="0">
                <a:solidFill>
                  <a:srgbClr val="604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Бискайский залив  </a:t>
            </a:r>
            <a:r>
              <a:rPr lang="ru-RU" sz="1600" dirty="0">
                <a:solidFill>
                  <a:srgbClr val="604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судно попало в сильный шторм </a:t>
            </a:r>
            <a:r>
              <a:rPr lang="ru-RU" sz="1600" dirty="0" smtClean="0">
                <a:solidFill>
                  <a:srgbClr val="604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.В </a:t>
            </a:r>
            <a:r>
              <a:rPr lang="ru-RU" sz="1600" dirty="0">
                <a:solidFill>
                  <a:srgbClr val="604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результате чего в корпусе образовалась трещина длиной 35 метров, </a:t>
            </a:r>
            <a:r>
              <a:rPr lang="ru-RU" sz="1600" dirty="0" smtClean="0">
                <a:solidFill>
                  <a:srgbClr val="604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1600" dirty="0">
                <a:solidFill>
                  <a:srgbClr val="604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танкер начал давать утечку около 1000 тонн мазута в сутки. Испанские </a:t>
            </a:r>
            <a:r>
              <a:rPr lang="ru-RU" sz="1600" dirty="0" smtClean="0">
                <a:solidFill>
                  <a:srgbClr val="604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власти </a:t>
            </a:r>
            <a:r>
              <a:rPr lang="ru-RU" sz="1600" dirty="0">
                <a:solidFill>
                  <a:srgbClr val="604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отказали судну зайти </a:t>
            </a:r>
            <a:r>
              <a:rPr lang="ru-RU" sz="1600" dirty="0" smtClean="0">
                <a:solidFill>
                  <a:srgbClr val="604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 порт. Аварийное </a:t>
            </a:r>
            <a:r>
              <a:rPr lang="ru-RU" sz="1600" dirty="0">
                <a:solidFill>
                  <a:srgbClr val="604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судно было отбуксировано в </a:t>
            </a:r>
            <a:r>
              <a:rPr lang="ru-RU" sz="1600" dirty="0" smtClean="0">
                <a:solidFill>
                  <a:srgbClr val="604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море</a:t>
            </a:r>
            <a:r>
              <a:rPr lang="en-US" sz="1600" dirty="0" smtClean="0">
                <a:solidFill>
                  <a:srgbClr val="604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r>
              <a:rPr lang="ru-RU" sz="1600" dirty="0" smtClean="0">
                <a:solidFill>
                  <a:srgbClr val="604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1600" dirty="0">
                <a:solidFill>
                  <a:srgbClr val="604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корабль раскололся на две части и затонул </a:t>
            </a:r>
            <a:r>
              <a:rPr lang="en-US" sz="1600" dirty="0" smtClean="0">
                <a:solidFill>
                  <a:srgbClr val="604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r>
              <a:rPr lang="ru-RU" sz="1600" dirty="0" smtClean="0">
                <a:solidFill>
                  <a:srgbClr val="604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r>
              <a:rPr lang="ru-RU" sz="1600" dirty="0">
                <a:solidFill>
                  <a:srgbClr val="604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 результате в море вылилось </a:t>
            </a:r>
            <a:r>
              <a:rPr lang="ru-RU" sz="1600" dirty="0" smtClean="0">
                <a:solidFill>
                  <a:srgbClr val="604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1600" dirty="0">
                <a:solidFill>
                  <a:srgbClr val="604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20 миллионов галлонов нефти. Нефтяное пятно растянулось на тысячи километров возле береговой линии, тем самым нанеся огромный урон всей морской и береговой фауне, а также местной рыбной промышленности. Разлив нефти стал самым масштабным экологическим бедствием за всю историю </a:t>
            </a:r>
            <a:r>
              <a:rPr lang="ru-RU" sz="1600" dirty="0" smtClean="0">
                <a:solidFill>
                  <a:srgbClr val="604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1600" dirty="0">
                <a:solidFill>
                  <a:srgbClr val="604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Западной Европы.</a:t>
            </a:r>
            <a:endParaRPr lang="ru-RU" sz="16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2050" name="Picture 2" descr="13 ноября 2002 года около берегов Испании попал в сильный шторм нефтяной танкер Prestige, в трюмах которого находилось более 77 000 тонн мазут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286339"/>
            <a:ext cx="4409604" cy="522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6897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130154"/>
            <a:ext cx="77724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Авария на химической фабрике «</a:t>
            </a:r>
            <a:r>
              <a:rPr lang="en-US" b="1" dirty="0" smtClean="0">
                <a:solidFill>
                  <a:schemeClr val="tx1"/>
                </a:solidFill>
              </a:rPr>
              <a:t>Sandoz</a:t>
            </a:r>
            <a:r>
              <a:rPr lang="ru-RU" b="1" dirty="0" smtClean="0">
                <a:solidFill>
                  <a:schemeClr val="tx1"/>
                </a:solidFill>
              </a:rPr>
              <a:t>»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1"/>
          </p:nvPr>
        </p:nvSpPr>
        <p:spPr>
          <a:xfrm>
            <a:off x="4355976" y="1600200"/>
            <a:ext cx="4330824" cy="5141168"/>
          </a:xfrm>
        </p:spPr>
        <p:txBody>
          <a:bodyPr>
            <a:normAutofit fontScale="70000" lnSpcReduction="20000"/>
          </a:bodyPr>
          <a:lstStyle/>
          <a:p>
            <a:pPr algn="just"/>
            <a:r>
              <a:rPr lang="ru-RU" dirty="0">
                <a:solidFill>
                  <a:srgbClr val="333333"/>
                </a:solidFill>
                <a:latin typeface="Tahoma"/>
              </a:rPr>
              <a:t>1 ноября 1986 года, произошла одна из самых страшных экологических катастроф в </a:t>
            </a:r>
            <a:r>
              <a:rPr lang="ru-RU" dirty="0" smtClean="0">
                <a:solidFill>
                  <a:srgbClr val="333333"/>
                </a:solidFill>
                <a:latin typeface="Tahoma"/>
              </a:rPr>
              <a:t>мире. </a:t>
            </a:r>
            <a:r>
              <a:rPr lang="ru-RU" dirty="0">
                <a:solidFill>
                  <a:srgbClr val="333333"/>
                </a:solidFill>
                <a:latin typeface="Tahoma"/>
              </a:rPr>
              <a:t>Химический завод, находящийся возле швейцарского города Базель, на берегу реки Рейн, занимался производством различных сельскохозяйственных химикатов. Из-за пожара в реку было сброшено около тридцати тонн ртути и </a:t>
            </a:r>
            <a:r>
              <a:rPr lang="ru-RU" dirty="0" smtClean="0">
                <a:solidFill>
                  <a:srgbClr val="333333"/>
                </a:solidFill>
                <a:latin typeface="Tahoma"/>
              </a:rPr>
              <a:t>пестицидов. В </a:t>
            </a:r>
            <a:r>
              <a:rPr lang="ru-RU" dirty="0">
                <a:solidFill>
                  <a:srgbClr val="333333"/>
                </a:solidFill>
                <a:latin typeface="Tahoma"/>
              </a:rPr>
              <a:t>результате попадания химикатов в воду Рейн покраснел, а людям, проживающим на побережье, было запрещено выходить из дома. </a:t>
            </a:r>
            <a:r>
              <a:rPr lang="ru-RU" dirty="0" smtClean="0">
                <a:solidFill>
                  <a:srgbClr val="333333"/>
                </a:solidFill>
                <a:latin typeface="Tahoma"/>
              </a:rPr>
              <a:t>Погибло </a:t>
            </a:r>
            <a:r>
              <a:rPr lang="ru-RU" dirty="0">
                <a:solidFill>
                  <a:srgbClr val="333333"/>
                </a:solidFill>
                <a:latin typeface="Tahoma"/>
              </a:rPr>
              <a:t>около полумиллиона рыб и представителей речной фауны, также полностью вымерли некоторые виды. </a:t>
            </a:r>
            <a:endParaRPr lang="ru-RU" dirty="0"/>
          </a:p>
        </p:txBody>
      </p:sp>
      <p:pic>
        <p:nvPicPr>
          <p:cNvPr id="8194" name="Picture 2" descr="http://www.structuremag.org/wp-content/uploads/2016/08/0916-ssu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268760"/>
            <a:ext cx="4464496" cy="5472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3460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Трагедия на Чернобыльской АЭС.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2649488" cy="44958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"/>
          </p:nvPr>
        </p:nvSpPr>
        <p:spPr>
          <a:xfrm>
            <a:off x="4067944" y="1600200"/>
            <a:ext cx="4618856" cy="4495800"/>
          </a:xfrm>
        </p:spPr>
        <p:txBody>
          <a:bodyPr>
            <a:normAutofit fontScale="62500" lnSpcReduction="20000"/>
          </a:bodyPr>
          <a:lstStyle/>
          <a:p>
            <a:pPr marL="0" indent="0" algn="just">
              <a:buNone/>
            </a:pPr>
            <a:r>
              <a:rPr lang="ru-RU" dirty="0">
                <a:solidFill>
                  <a:srgbClr val="333333"/>
                </a:solidFill>
                <a:latin typeface="Tahoma"/>
              </a:rPr>
              <a:t>Трагедия, произошедшая на Чернобыльской </a:t>
            </a:r>
            <a:r>
              <a:rPr lang="ru-RU" dirty="0" smtClean="0">
                <a:solidFill>
                  <a:srgbClr val="333333"/>
                </a:solidFill>
                <a:latin typeface="Tahoma"/>
              </a:rPr>
              <a:t>АЭС </a:t>
            </a:r>
            <a:r>
              <a:rPr lang="ru-RU" dirty="0">
                <a:solidFill>
                  <a:srgbClr val="333333"/>
                </a:solidFill>
                <a:latin typeface="Tahoma"/>
              </a:rPr>
              <a:t>— это одна из самых больших экологических катастроф в мире.</a:t>
            </a:r>
          </a:p>
          <a:p>
            <a:pPr marL="0" indent="0" algn="just">
              <a:buNone/>
            </a:pPr>
            <a:r>
              <a:rPr lang="ru-RU" dirty="0">
                <a:solidFill>
                  <a:srgbClr val="333333"/>
                </a:solidFill>
                <a:latin typeface="Tahoma"/>
              </a:rPr>
              <a:t>26 апреля 1986 года в четвертом энергоблоке Чернобыльской атомной станции произошел взрыв, в результате которого реактор был полностью разрушен, а в окружающую среду был произведен мощнейший выброс радиоактивных веществ. За первые три месяца после аварии погиб 31 </a:t>
            </a:r>
            <a:r>
              <a:rPr lang="ru-RU" dirty="0" smtClean="0">
                <a:solidFill>
                  <a:srgbClr val="333333"/>
                </a:solidFill>
                <a:latin typeface="Tahoma"/>
              </a:rPr>
              <a:t>человек</a:t>
            </a:r>
            <a:r>
              <a:rPr lang="en-US" dirty="0">
                <a:solidFill>
                  <a:srgbClr val="333333"/>
                </a:solidFill>
                <a:latin typeface="Tahoma"/>
              </a:rPr>
              <a:t>,</a:t>
            </a:r>
            <a:r>
              <a:rPr lang="ru-RU" dirty="0" smtClean="0">
                <a:solidFill>
                  <a:srgbClr val="333333"/>
                </a:solidFill>
                <a:latin typeface="Tahoma"/>
              </a:rPr>
              <a:t>  </a:t>
            </a:r>
            <a:r>
              <a:rPr lang="ru-RU" dirty="0">
                <a:solidFill>
                  <a:srgbClr val="333333"/>
                </a:solidFill>
                <a:latin typeface="Tahoma"/>
              </a:rPr>
              <a:t>80 человек из-за последствий лучевого облучения.</a:t>
            </a:r>
          </a:p>
          <a:p>
            <a:pPr marL="0" indent="0" algn="just">
              <a:buNone/>
            </a:pPr>
            <a:r>
              <a:rPr lang="ru-RU" dirty="0">
                <a:solidFill>
                  <a:srgbClr val="333333"/>
                </a:solidFill>
                <a:latin typeface="Tahoma"/>
              </a:rPr>
              <a:t>Из-за выброса радиоактивных веществ пришлось эвакуировать более ста пятнадцати тысяч человек </a:t>
            </a:r>
            <a:r>
              <a:rPr lang="en-US" dirty="0" smtClean="0">
                <a:solidFill>
                  <a:srgbClr val="333333"/>
                </a:solidFill>
                <a:latin typeface="Tahoma"/>
              </a:rPr>
              <a:t> </a:t>
            </a:r>
            <a:r>
              <a:rPr lang="ru-RU" dirty="0" smtClean="0">
                <a:solidFill>
                  <a:srgbClr val="333333"/>
                </a:solidFill>
                <a:latin typeface="Tahoma"/>
              </a:rPr>
              <a:t> в зоне 30 км вокруг станции. </a:t>
            </a:r>
            <a:r>
              <a:rPr lang="ru-RU" dirty="0">
                <a:solidFill>
                  <a:srgbClr val="333333"/>
                </a:solidFill>
                <a:latin typeface="Tahoma"/>
              </a:rPr>
              <a:t>Часть территории вокруг Чернобыльской АЭС до сих пор считается непригодной для постоянного </a:t>
            </a:r>
            <a:r>
              <a:rPr lang="ru-RU" dirty="0" smtClean="0">
                <a:solidFill>
                  <a:srgbClr val="333333"/>
                </a:solidFill>
                <a:latin typeface="Tahoma"/>
              </a:rPr>
              <a:t>проживания.</a:t>
            </a:r>
            <a:endParaRPr lang="ru-RU" dirty="0">
              <a:solidFill>
                <a:srgbClr val="333333"/>
              </a:solidFill>
              <a:latin typeface="Tahoma"/>
            </a:endParaRPr>
          </a:p>
          <a:p>
            <a:endParaRPr lang="ru-RU" dirty="0"/>
          </a:p>
        </p:txBody>
      </p:sp>
      <p:pic>
        <p:nvPicPr>
          <p:cNvPr id="7170" name="Picture 2" descr="http://alterhouz.com/wp-content/uploads/2016/11/1-26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412775"/>
            <a:ext cx="4032448" cy="5305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0468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cap="all" dirty="0" smtClean="0">
                <a:solidFill>
                  <a:schemeClr val="tx1"/>
                </a:solidFill>
                <a:latin typeface="Ubuntu Condensed"/>
              </a:rPr>
              <a:t>Катастрофа на химическом заводе в </a:t>
            </a:r>
            <a:r>
              <a:rPr lang="ru-RU" b="1" cap="all" dirty="0" err="1" smtClean="0">
                <a:solidFill>
                  <a:schemeClr val="tx1"/>
                </a:solidFill>
                <a:latin typeface="Ubuntu Condensed"/>
              </a:rPr>
              <a:t>фликсборо</a:t>
            </a:r>
            <a:r>
              <a:rPr lang="ru-RU" b="1" cap="all" dirty="0" smtClean="0">
                <a:solidFill>
                  <a:schemeClr val="tx1"/>
                </a:solidFill>
                <a:latin typeface="Ubuntu Condensed"/>
              </a:rPr>
              <a:t>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"/>
          </p:nvPr>
        </p:nvSpPr>
        <p:spPr>
          <a:xfrm>
            <a:off x="4067944" y="1600200"/>
            <a:ext cx="4618856" cy="4495800"/>
          </a:xfrm>
        </p:spPr>
        <p:txBody>
          <a:bodyPr>
            <a:normAutofit fontScale="62500" lnSpcReduction="20000"/>
          </a:bodyPr>
          <a:lstStyle/>
          <a:p>
            <a:pPr marL="0" indent="0" algn="just">
              <a:buNone/>
            </a:pPr>
            <a:r>
              <a:rPr lang="ru-RU" dirty="0">
                <a:solidFill>
                  <a:srgbClr val="333333"/>
                </a:solidFill>
                <a:latin typeface="Tahoma"/>
              </a:rPr>
              <a:t>Завод «</a:t>
            </a:r>
            <a:r>
              <a:rPr lang="ru-RU" dirty="0" err="1">
                <a:solidFill>
                  <a:srgbClr val="333333"/>
                </a:solidFill>
                <a:latin typeface="Tahoma"/>
              </a:rPr>
              <a:t>Нипро</a:t>
            </a:r>
            <a:r>
              <a:rPr lang="ru-RU" dirty="0" smtClean="0">
                <a:solidFill>
                  <a:srgbClr val="333333"/>
                </a:solidFill>
                <a:latin typeface="Tahoma"/>
              </a:rPr>
              <a:t>» ( Великобритания), </a:t>
            </a:r>
            <a:r>
              <a:rPr lang="ru-RU" dirty="0">
                <a:solidFill>
                  <a:srgbClr val="333333"/>
                </a:solidFill>
                <a:latin typeface="Tahoma"/>
              </a:rPr>
              <a:t>занимался производством аммония. В его хранилищах находилось до </a:t>
            </a:r>
            <a:r>
              <a:rPr lang="ru-RU" dirty="0" smtClean="0">
                <a:solidFill>
                  <a:srgbClr val="333333"/>
                </a:solidFill>
                <a:latin typeface="Tahoma"/>
              </a:rPr>
              <a:t>10 </a:t>
            </a:r>
            <a:r>
              <a:rPr lang="ru-RU" dirty="0">
                <a:solidFill>
                  <a:srgbClr val="333333"/>
                </a:solidFill>
                <a:latin typeface="Tahoma"/>
              </a:rPr>
              <a:t> </a:t>
            </a:r>
            <a:r>
              <a:rPr lang="ru-RU" dirty="0" smtClean="0">
                <a:solidFill>
                  <a:srgbClr val="333333"/>
                </a:solidFill>
                <a:latin typeface="Tahoma"/>
              </a:rPr>
              <a:t>тысяч  </a:t>
            </a:r>
            <a:r>
              <a:rPr lang="ru-RU" dirty="0">
                <a:solidFill>
                  <a:srgbClr val="333333"/>
                </a:solidFill>
                <a:latin typeface="Tahoma"/>
              </a:rPr>
              <a:t>фенола и других химических веществ.</a:t>
            </a:r>
          </a:p>
          <a:p>
            <a:pPr marL="0" indent="0" algn="just">
              <a:buNone/>
            </a:pPr>
            <a:r>
              <a:rPr lang="ru-RU" dirty="0" smtClean="0">
                <a:solidFill>
                  <a:srgbClr val="333333"/>
                </a:solidFill>
                <a:latin typeface="Tahoma"/>
              </a:rPr>
              <a:t> Ёмкости   с веществами были </a:t>
            </a:r>
            <a:r>
              <a:rPr lang="ru-RU" dirty="0">
                <a:solidFill>
                  <a:srgbClr val="333333"/>
                </a:solidFill>
                <a:latin typeface="Tahoma"/>
              </a:rPr>
              <a:t>недостаточно заполнены, что </a:t>
            </a:r>
            <a:r>
              <a:rPr lang="ru-RU" dirty="0" smtClean="0">
                <a:solidFill>
                  <a:srgbClr val="333333"/>
                </a:solidFill>
                <a:latin typeface="Tahoma"/>
              </a:rPr>
              <a:t> </a:t>
            </a:r>
            <a:r>
              <a:rPr lang="ru-RU" dirty="0">
                <a:solidFill>
                  <a:srgbClr val="333333"/>
                </a:solidFill>
                <a:latin typeface="Tahoma"/>
              </a:rPr>
              <a:t>повышало взрывоопасность. </a:t>
            </a:r>
            <a:r>
              <a:rPr lang="ru-RU" dirty="0" smtClean="0">
                <a:solidFill>
                  <a:srgbClr val="333333"/>
                </a:solidFill>
                <a:latin typeface="Tahoma"/>
              </a:rPr>
              <a:t>Материалы </a:t>
            </a:r>
            <a:r>
              <a:rPr lang="ru-RU" dirty="0">
                <a:solidFill>
                  <a:srgbClr val="333333"/>
                </a:solidFill>
                <a:latin typeface="Tahoma"/>
              </a:rPr>
              <a:t>находилось в заводских установках при повышенных температуре и давлении. </a:t>
            </a:r>
          </a:p>
          <a:p>
            <a:pPr marL="0" indent="0" algn="just">
              <a:buNone/>
            </a:pPr>
            <a:r>
              <a:rPr lang="ru-RU" dirty="0">
                <a:solidFill>
                  <a:srgbClr val="333333"/>
                </a:solidFill>
                <a:latin typeface="Tahoma"/>
              </a:rPr>
              <a:t>И</a:t>
            </a:r>
            <a:r>
              <a:rPr lang="ru-RU" dirty="0" smtClean="0">
                <a:solidFill>
                  <a:srgbClr val="333333"/>
                </a:solidFill>
                <a:latin typeface="Tahoma"/>
              </a:rPr>
              <a:t>з-за </a:t>
            </a:r>
            <a:r>
              <a:rPr lang="ru-RU" dirty="0">
                <a:solidFill>
                  <a:srgbClr val="333333"/>
                </a:solidFill>
                <a:latin typeface="Tahoma"/>
              </a:rPr>
              <a:t>стремительных темпов роста производства система защиты от пожаров </a:t>
            </a:r>
            <a:r>
              <a:rPr lang="ru-RU" dirty="0" smtClean="0">
                <a:solidFill>
                  <a:srgbClr val="333333"/>
                </a:solidFill>
                <a:latin typeface="Tahoma"/>
              </a:rPr>
              <a:t> </a:t>
            </a:r>
            <a:r>
              <a:rPr lang="ru-RU" dirty="0">
                <a:solidFill>
                  <a:srgbClr val="333333"/>
                </a:solidFill>
                <a:latin typeface="Tahoma"/>
              </a:rPr>
              <a:t>быстро утратила свою эффективность. Инженеры на производстве </a:t>
            </a:r>
            <a:r>
              <a:rPr lang="ru-RU" dirty="0" smtClean="0">
                <a:solidFill>
                  <a:srgbClr val="333333"/>
                </a:solidFill>
                <a:latin typeface="Tahoma"/>
              </a:rPr>
              <a:t> </a:t>
            </a:r>
            <a:r>
              <a:rPr lang="ru-RU" dirty="0">
                <a:solidFill>
                  <a:srgbClr val="333333"/>
                </a:solidFill>
                <a:latin typeface="Tahoma"/>
              </a:rPr>
              <a:t>начали игнорировать нормы безопасности </a:t>
            </a:r>
            <a:r>
              <a:rPr lang="ru-RU" dirty="0" smtClean="0">
                <a:solidFill>
                  <a:srgbClr val="333333"/>
                </a:solidFill>
                <a:latin typeface="Tahoma"/>
              </a:rPr>
              <a:t>.</a:t>
            </a:r>
            <a:endParaRPr lang="ru-RU" dirty="0">
              <a:solidFill>
                <a:srgbClr val="333333"/>
              </a:solidFill>
              <a:latin typeface="Tahoma"/>
            </a:endParaRPr>
          </a:p>
          <a:p>
            <a:pPr marL="0" indent="0" algn="just">
              <a:buNone/>
            </a:pPr>
            <a:r>
              <a:rPr lang="ru-RU" dirty="0">
                <a:solidFill>
                  <a:srgbClr val="333333"/>
                </a:solidFill>
                <a:latin typeface="Tahoma"/>
              </a:rPr>
              <a:t>1 июня 1974 </a:t>
            </a:r>
            <a:r>
              <a:rPr lang="ru-RU" dirty="0" smtClean="0">
                <a:solidFill>
                  <a:srgbClr val="333333"/>
                </a:solidFill>
                <a:latin typeface="Tahoma"/>
              </a:rPr>
              <a:t>года </a:t>
            </a:r>
            <a:r>
              <a:rPr lang="ru-RU" dirty="0">
                <a:solidFill>
                  <a:srgbClr val="333333"/>
                </a:solidFill>
                <a:latin typeface="Tahoma"/>
              </a:rPr>
              <a:t>завод сотряс мощный взрыв. Пламя охватило производственные помещения, а ударная волна прошлась по </a:t>
            </a:r>
            <a:r>
              <a:rPr lang="ru-RU" dirty="0" smtClean="0">
                <a:solidFill>
                  <a:srgbClr val="333333"/>
                </a:solidFill>
                <a:latin typeface="Tahoma"/>
              </a:rPr>
              <a:t>городам , </a:t>
            </a:r>
            <a:r>
              <a:rPr lang="ru-RU" dirty="0">
                <a:solidFill>
                  <a:srgbClr val="333333"/>
                </a:solidFill>
                <a:latin typeface="Tahoma"/>
              </a:rPr>
              <a:t>срывая крыши с домов, разбивая окна, нанося людям увечья, что привело к гибели 55 человек. </a:t>
            </a:r>
            <a:endParaRPr lang="ru-RU" dirty="0"/>
          </a:p>
        </p:txBody>
      </p:sp>
      <p:pic>
        <p:nvPicPr>
          <p:cNvPr id="4100" name="Picture 4" descr="http://i.dailymail.co.uk/i/pix/2009/11/13/article-0-05E151030000044D-309_468x312_popup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06826"/>
            <a:ext cx="3995936" cy="5328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9878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listsurge.com/wp-content/uploads/2016/10/ensched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8839674" cy="6594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8931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fontAlgn="base"/>
            <a:r>
              <a:rPr lang="ru-RU" b="1" dirty="0">
                <a:solidFill>
                  <a:schemeClr val="tx1"/>
                </a:solidFill>
                <a:latin typeface="Arial"/>
              </a:rPr>
              <a:t>Катастрофа в </a:t>
            </a:r>
            <a:r>
              <a:rPr lang="ru-RU" b="1" dirty="0" smtClean="0">
                <a:solidFill>
                  <a:schemeClr val="tx1"/>
                </a:solidFill>
                <a:latin typeface="Arial"/>
              </a:rPr>
              <a:t>Индии.</a:t>
            </a:r>
            <a:r>
              <a:rPr lang="ru-RU" b="1" dirty="0">
                <a:solidFill>
                  <a:schemeClr val="tx1"/>
                </a:solidFill>
                <a:latin typeface="Arial"/>
              </a:rPr>
              <a:t/>
            </a:r>
            <a:br>
              <a:rPr lang="ru-RU" b="1" dirty="0">
                <a:solidFill>
                  <a:schemeClr val="tx1"/>
                </a:solidFill>
                <a:latin typeface="Arial"/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2721496" cy="44958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"/>
          </p:nvPr>
        </p:nvSpPr>
        <p:spPr>
          <a:xfrm>
            <a:off x="4716016" y="1600200"/>
            <a:ext cx="3970784" cy="4495800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dirty="0">
                <a:solidFill>
                  <a:srgbClr val="000000"/>
                </a:solidFill>
                <a:latin typeface="Arial"/>
              </a:rPr>
              <a:t>Катастрофа в </a:t>
            </a:r>
            <a:r>
              <a:rPr lang="ru-RU" dirty="0" smtClean="0">
                <a:solidFill>
                  <a:srgbClr val="000000"/>
                </a:solidFill>
                <a:latin typeface="Arial"/>
              </a:rPr>
              <a:t> Индии </a:t>
            </a:r>
            <a:r>
              <a:rPr lang="ru-RU" dirty="0">
                <a:solidFill>
                  <a:srgbClr val="000000"/>
                </a:solidFill>
                <a:latin typeface="Arial"/>
              </a:rPr>
              <a:t>считается одной из самых смертоносных экологических катастроф мира. 3 декабря 1984 года случилась авария на </a:t>
            </a:r>
            <a:r>
              <a:rPr lang="ru-RU" dirty="0" smtClean="0">
                <a:solidFill>
                  <a:srgbClr val="000000"/>
                </a:solidFill>
                <a:latin typeface="Arial"/>
              </a:rPr>
              <a:t> </a:t>
            </a:r>
            <a:r>
              <a:rPr lang="ru-RU" dirty="0">
                <a:solidFill>
                  <a:srgbClr val="000000"/>
                </a:solidFill>
                <a:latin typeface="Arial"/>
              </a:rPr>
              <a:t>химическом заводе. В результате в атмосферу было выброшено 42 тонны ядовитого химиката – </a:t>
            </a:r>
            <a:r>
              <a:rPr lang="ru-RU" dirty="0" err="1" smtClean="0">
                <a:solidFill>
                  <a:srgbClr val="000000"/>
                </a:solidFill>
                <a:latin typeface="Arial"/>
              </a:rPr>
              <a:t>метилизоцианата</a:t>
            </a:r>
            <a:r>
              <a:rPr lang="ru-RU" dirty="0" smtClean="0">
                <a:solidFill>
                  <a:srgbClr val="000000"/>
                </a:solidFill>
                <a:latin typeface="Arial"/>
              </a:rPr>
              <a:t> . </a:t>
            </a:r>
            <a:r>
              <a:rPr lang="ru-RU" dirty="0">
                <a:solidFill>
                  <a:srgbClr val="000000"/>
                </a:solidFill>
                <a:latin typeface="Arial"/>
              </a:rPr>
              <a:t>Облако яда моментально накрыло близлежащие трущобы и вокзал. </a:t>
            </a:r>
            <a:r>
              <a:rPr lang="ru-RU" dirty="0" smtClean="0">
                <a:solidFill>
                  <a:srgbClr val="000000"/>
                </a:solidFill>
                <a:latin typeface="Arial"/>
              </a:rPr>
              <a:t>Ветер </a:t>
            </a:r>
            <a:r>
              <a:rPr lang="ru-RU" dirty="0">
                <a:solidFill>
                  <a:srgbClr val="000000"/>
                </a:solidFill>
                <a:latin typeface="Arial"/>
              </a:rPr>
              <a:t>стремительно разносил химикат по городу. За несколько часов погибло 4 тысячи человек. Еще 14 тысяч умерло в последующие годы от химического </a:t>
            </a:r>
            <a:r>
              <a:rPr lang="ru-RU" dirty="0" smtClean="0">
                <a:solidFill>
                  <a:srgbClr val="000000"/>
                </a:solidFill>
                <a:latin typeface="Arial"/>
              </a:rPr>
              <a:t>отравления.</a:t>
            </a:r>
            <a:endParaRPr lang="ru-RU" dirty="0"/>
          </a:p>
        </p:txBody>
      </p:sp>
      <p:pic>
        <p:nvPicPr>
          <p:cNvPr id="11266" name="Picture 2" descr="http://ic.pics.livejournal.com/el20/69209902/266248/266248_origin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34" y="980728"/>
            <a:ext cx="4468958" cy="576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2866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fontAlgn="base"/>
            <a:r>
              <a:rPr lang="ru-RU" b="1" dirty="0" smtClean="0">
                <a:solidFill>
                  <a:srgbClr val="000000"/>
                </a:solidFill>
                <a:latin typeface="Arial"/>
              </a:rPr>
              <a:t>Взрыв нефтяной платформы в Мексиканском заливе.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1"/>
          </p:nvPr>
        </p:nvSpPr>
        <p:spPr>
          <a:xfrm>
            <a:off x="4211960" y="1600200"/>
            <a:ext cx="4474840" cy="4495800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dirty="0">
                <a:solidFill>
                  <a:srgbClr val="000000"/>
                </a:solidFill>
                <a:latin typeface="Arial"/>
              </a:rPr>
              <a:t>Он повлек за собой непоправимые последствия – в течение 152 дней спасатели со всего мира были не в силах остановить утечку нефти. Сама платформа затонула. </a:t>
            </a:r>
            <a:r>
              <a:rPr lang="ru-RU" dirty="0" smtClean="0">
                <a:solidFill>
                  <a:srgbClr val="000000"/>
                </a:solidFill>
                <a:latin typeface="Arial"/>
              </a:rPr>
              <a:t> </a:t>
            </a:r>
            <a:r>
              <a:rPr lang="ru-RU" dirty="0">
                <a:solidFill>
                  <a:srgbClr val="000000"/>
                </a:solidFill>
                <a:latin typeface="Arial"/>
              </a:rPr>
              <a:t>75 тысяч квадратных километров водной глади было покрыто плотной нефтяной </a:t>
            </a:r>
            <a:r>
              <a:rPr lang="ru-RU" dirty="0" smtClean="0">
                <a:solidFill>
                  <a:srgbClr val="000000"/>
                </a:solidFill>
                <a:latin typeface="Arial"/>
              </a:rPr>
              <a:t>плёнкой.</a:t>
            </a:r>
            <a:r>
              <a:rPr lang="en-US" dirty="0" smtClean="0">
                <a:solidFill>
                  <a:srgbClr val="000000"/>
                </a:solidFill>
                <a:latin typeface="Arial"/>
              </a:rPr>
              <a:t> </a:t>
            </a:r>
            <a:r>
              <a:rPr lang="ru-RU" dirty="0" smtClean="0">
                <a:solidFill>
                  <a:srgbClr val="000000"/>
                </a:solidFill>
                <a:latin typeface="Arial"/>
              </a:rPr>
              <a:t>Побережье </a:t>
            </a:r>
            <a:r>
              <a:rPr lang="ru-RU" dirty="0">
                <a:solidFill>
                  <a:srgbClr val="000000"/>
                </a:solidFill>
                <a:latin typeface="Arial"/>
              </a:rPr>
              <a:t>было буквально усеяно трупами морских животных и птиц. Всего на грани исчезновения оказалось </a:t>
            </a:r>
            <a:r>
              <a:rPr lang="ru-RU" dirty="0" smtClean="0">
                <a:solidFill>
                  <a:srgbClr val="000000"/>
                </a:solidFill>
                <a:latin typeface="Arial"/>
              </a:rPr>
              <a:t> </a:t>
            </a:r>
            <a:r>
              <a:rPr lang="ru-RU" dirty="0">
                <a:solidFill>
                  <a:srgbClr val="000000"/>
                </a:solidFill>
                <a:latin typeface="Arial"/>
              </a:rPr>
              <a:t>400 видов редких животных, птиц и </a:t>
            </a:r>
            <a:r>
              <a:rPr lang="en-US" dirty="0" smtClean="0">
                <a:solidFill>
                  <a:srgbClr val="000000"/>
                </a:solidFill>
                <a:latin typeface="Arial"/>
              </a:rPr>
              <a:t> </a:t>
            </a:r>
            <a:r>
              <a:rPr lang="ru-RU" dirty="0" smtClean="0">
                <a:solidFill>
                  <a:srgbClr val="000000"/>
                </a:solidFill>
                <a:latin typeface="Arial"/>
              </a:rPr>
              <a:t>китообразных</a:t>
            </a:r>
            <a:r>
              <a:rPr lang="ru-RU" dirty="0">
                <a:solidFill>
                  <a:srgbClr val="000000"/>
                </a:solidFill>
                <a:latin typeface="Arial"/>
              </a:rPr>
              <a:t>.</a:t>
            </a:r>
            <a:endParaRPr lang="ru-RU" dirty="0"/>
          </a:p>
        </p:txBody>
      </p:sp>
      <p:pic>
        <p:nvPicPr>
          <p:cNvPr id="10242" name="Picture 2" descr="Deepwater Horizon катастроф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556792"/>
            <a:ext cx="4211959" cy="5301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4562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176</TotalTime>
  <Words>633</Words>
  <Application>Microsoft Office PowerPoint</Application>
  <PresentationFormat>Экран (4:3)</PresentationFormat>
  <Paragraphs>30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Справедливость</vt:lpstr>
      <vt:lpstr>Кто виноват  в экологических катастрофах?</vt:lpstr>
      <vt:lpstr>Презентация PowerPoint</vt:lpstr>
      <vt:lpstr> Выброс нефти из танкера «Престиж» 2002 год.</vt:lpstr>
      <vt:lpstr>Авария на химической фабрике «Sandoz»</vt:lpstr>
      <vt:lpstr>Трагедия на Чернобыльской АЭС.</vt:lpstr>
      <vt:lpstr>Катастрофа на химическом заводе в фликсборо.</vt:lpstr>
      <vt:lpstr>Презентация PowerPoint</vt:lpstr>
      <vt:lpstr>Катастрофа в Индии. </vt:lpstr>
      <vt:lpstr>Взрыв нефтяной платформы в Мексиканском заливе.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Кто виноват в экологических катастрофах : человек или  органическая  химия?</dc:title>
  <dc:creator>Админ</dc:creator>
  <cp:lastModifiedBy>metodist</cp:lastModifiedBy>
  <cp:revision>15</cp:revision>
  <dcterms:created xsi:type="dcterms:W3CDTF">2017-10-02T18:42:43Z</dcterms:created>
  <dcterms:modified xsi:type="dcterms:W3CDTF">2021-01-22T09:14:08Z</dcterms:modified>
</cp:coreProperties>
</file>