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56" r:id="rId3"/>
    <p:sldId id="257" r:id="rId4"/>
    <p:sldId id="258" r:id="rId5"/>
    <p:sldId id="265" r:id="rId6"/>
    <p:sldId id="262" r:id="rId7"/>
    <p:sldId id="261" r:id="rId8"/>
    <p:sldId id="271" r:id="rId9"/>
    <p:sldId id="273" r:id="rId10"/>
    <p:sldId id="284" r:id="rId11"/>
    <p:sldId id="266" r:id="rId12"/>
    <p:sldId id="278" r:id="rId13"/>
    <p:sldId id="286" r:id="rId14"/>
    <p:sldId id="272" r:id="rId15"/>
    <p:sldId id="269" r:id="rId16"/>
    <p:sldId id="274" r:id="rId17"/>
    <p:sldId id="275" r:id="rId18"/>
    <p:sldId id="276" r:id="rId19"/>
    <p:sldId id="282" r:id="rId20"/>
    <p:sldId id="279" r:id="rId21"/>
    <p:sldId id="283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A602-D35E-4ACE-81D0-05D55316138B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57FE-514B-4AB6-9623-5597F3A35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339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A602-D35E-4ACE-81D0-05D55316138B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57FE-514B-4AB6-9623-5597F3A35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471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A602-D35E-4ACE-81D0-05D55316138B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57FE-514B-4AB6-9623-5597F3A3501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4379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A602-D35E-4ACE-81D0-05D55316138B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57FE-514B-4AB6-9623-5597F3A35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952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A602-D35E-4ACE-81D0-05D55316138B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57FE-514B-4AB6-9623-5597F3A3501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965780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A602-D35E-4ACE-81D0-05D55316138B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57FE-514B-4AB6-9623-5597F3A35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3651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A602-D35E-4ACE-81D0-05D55316138B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57FE-514B-4AB6-9623-5597F3A35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1744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A602-D35E-4ACE-81D0-05D55316138B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57FE-514B-4AB6-9623-5597F3A35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37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A602-D35E-4ACE-81D0-05D55316138B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57FE-514B-4AB6-9623-5597F3A35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140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A602-D35E-4ACE-81D0-05D55316138B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57FE-514B-4AB6-9623-5597F3A35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366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A602-D35E-4ACE-81D0-05D55316138B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57FE-514B-4AB6-9623-5597F3A35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990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A602-D35E-4ACE-81D0-05D55316138B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57FE-514B-4AB6-9623-5597F3A35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791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A602-D35E-4ACE-81D0-05D55316138B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57FE-514B-4AB6-9623-5597F3A35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562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A602-D35E-4ACE-81D0-05D55316138B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57FE-514B-4AB6-9623-5597F3A35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463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A602-D35E-4ACE-81D0-05D55316138B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57FE-514B-4AB6-9623-5597F3A35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604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A602-D35E-4ACE-81D0-05D55316138B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257FE-514B-4AB6-9623-5597F3A35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1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FA602-D35E-4ACE-81D0-05D55316138B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A0257FE-514B-4AB6-9623-5597F3A35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166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C:\Documents and Settings\User\Рабочий стол\кабинет 2016\солнышко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785" y="91562"/>
            <a:ext cx="9354132" cy="611824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79084" y="5716829"/>
            <a:ext cx="8176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00B050"/>
                </a:solidFill>
              </a:rPr>
              <a:t>Guten</a:t>
            </a:r>
            <a:r>
              <a:rPr lang="en-US" sz="5400" b="1" dirty="0">
                <a:solidFill>
                  <a:srgbClr val="00B050"/>
                </a:solidFill>
              </a:rPr>
              <a:t> Tag, Kinder!</a:t>
            </a:r>
            <a:endParaRPr lang="ru-RU" sz="5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5169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73196D-BECC-4B4F-8F9D-37C668D01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/>
              <a:t>Задачи на урок: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FF6014-E5EF-47B3-8E68-72AEF671A4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Что это за форма?</a:t>
            </a:r>
          </a:p>
          <a:p>
            <a:r>
              <a:rPr lang="ru-RU" sz="2400" dirty="0"/>
              <a:t>Где и когда употребляется?</a:t>
            </a:r>
          </a:p>
          <a:p>
            <a:r>
              <a:rPr lang="ru-RU" sz="2400" dirty="0"/>
              <a:t>Как образуется?</a:t>
            </a:r>
          </a:p>
          <a:p>
            <a:r>
              <a:rPr lang="ru-RU" sz="2400" dirty="0"/>
              <a:t>Как спрягаются глаголы в </a:t>
            </a:r>
            <a:r>
              <a:rPr lang="de-DE" sz="2400" b="1" u="sng" dirty="0">
                <a:solidFill>
                  <a:srgbClr val="C00000"/>
                </a:solidFill>
              </a:rPr>
              <a:t>Präteritum</a:t>
            </a:r>
            <a:r>
              <a:rPr lang="ru-RU" sz="2400" b="1" u="sng" dirty="0">
                <a:solidFill>
                  <a:srgbClr val="C00000"/>
                </a:solidFill>
              </a:rPr>
              <a:t>?</a:t>
            </a:r>
          </a:p>
          <a:p>
            <a:r>
              <a:rPr lang="ru-RU" sz="2400" dirty="0">
                <a:solidFill>
                  <a:schemeClr val="tx1"/>
                </a:solidFill>
              </a:rPr>
              <a:t>Как они переводятся на русский язык?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14371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83846"/>
          </a:xfrm>
        </p:spPr>
      </p:pic>
      <p:sp>
        <p:nvSpPr>
          <p:cNvPr id="9" name="TextBox 8"/>
          <p:cNvSpPr txBox="1"/>
          <p:nvPr/>
        </p:nvSpPr>
        <p:spPr>
          <a:xfrm>
            <a:off x="1476260" y="1751683"/>
            <a:ext cx="89925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b="1" u="sng" dirty="0">
                <a:solidFill>
                  <a:srgbClr val="C00000"/>
                </a:solidFill>
              </a:rPr>
              <a:t>Präteritum</a:t>
            </a:r>
            <a:r>
              <a:rPr lang="ru-RU" sz="4800" b="1" dirty="0">
                <a:solidFill>
                  <a:srgbClr val="C00000"/>
                </a:solidFill>
              </a:rPr>
              <a:t> = </a:t>
            </a:r>
            <a:r>
              <a:rPr lang="ru-RU" sz="3600" b="1" dirty="0">
                <a:solidFill>
                  <a:srgbClr val="C00000"/>
                </a:solidFill>
              </a:rPr>
              <a:t>основа глагола</a:t>
            </a:r>
            <a:r>
              <a:rPr lang="en-US" sz="3600" b="1" dirty="0">
                <a:solidFill>
                  <a:srgbClr val="C00000"/>
                </a:solidFill>
              </a:rPr>
              <a:t> + </a:t>
            </a:r>
            <a:r>
              <a:rPr lang="en-US" sz="3600" b="1" dirty="0" err="1">
                <a:solidFill>
                  <a:srgbClr val="C00000"/>
                </a:solidFill>
              </a:rPr>
              <a:t>te</a:t>
            </a:r>
            <a:r>
              <a:rPr lang="ru-RU" sz="3600" b="1" dirty="0">
                <a:solidFill>
                  <a:srgbClr val="C00000"/>
                </a:solidFill>
              </a:rPr>
              <a:t> +</a:t>
            </a:r>
            <a:endParaRPr lang="ru-RU" sz="3600" dirty="0">
              <a:solidFill>
                <a:srgbClr val="C00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9350749" y="1862918"/>
            <a:ext cx="154236" cy="2423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9528112" y="1869726"/>
            <a:ext cx="198303" cy="2974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0280114" y="2122872"/>
            <a:ext cx="396607" cy="3084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86430" y="506776"/>
            <a:ext cx="92559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Präteritum </a:t>
            </a:r>
            <a:r>
              <a:rPr lang="ru-RU" b="1" dirty="0"/>
              <a:t>(</a:t>
            </a:r>
            <a:r>
              <a:rPr lang="de-DE" b="1" dirty="0" err="1"/>
              <a:t>Präterit</a:t>
            </a:r>
            <a:r>
              <a:rPr lang="en-US" b="1" dirty="0"/>
              <a:t>, </a:t>
            </a:r>
            <a:r>
              <a:rPr lang="en-US" b="1" dirty="0" err="1"/>
              <a:t>Imperfekt</a:t>
            </a:r>
            <a:r>
              <a:rPr lang="ru-RU" b="1" dirty="0"/>
              <a:t>) – </a:t>
            </a:r>
            <a:r>
              <a:rPr lang="ru-RU" dirty="0"/>
              <a:t>это простое прошедшее повествовательное время; служит для названия  действия, совершенного в прошедшем времени; употребляется в связных описаниях, повествованиях, в историях  о прошлом. Настоящее царство претерита – сказки. На русский язык переводится прошедшим временем.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426417"/>
              </p:ext>
            </p:extLst>
          </p:nvPr>
        </p:nvGraphicFramePr>
        <p:xfrm>
          <a:off x="4453247" y="3525138"/>
          <a:ext cx="6223477" cy="33328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33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3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33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833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04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err="1">
                          <a:effectLst/>
                        </a:rPr>
                        <a:t>leben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err="1">
                          <a:effectLst/>
                        </a:rPr>
                        <a:t>spielen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arbeiten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4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ich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err="1">
                          <a:effectLst/>
                        </a:rPr>
                        <a:t>leb</a:t>
                      </a:r>
                      <a:r>
                        <a:rPr lang="en-US" sz="2200" dirty="0" err="1">
                          <a:solidFill>
                            <a:srgbClr val="0070C0"/>
                          </a:solidFill>
                          <a:effectLst/>
                        </a:rPr>
                        <a:t>te</a:t>
                      </a:r>
                      <a:endParaRPr lang="ru-RU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err="1">
                          <a:effectLst/>
                        </a:rPr>
                        <a:t>spiel</a:t>
                      </a:r>
                      <a:r>
                        <a:rPr lang="en-US" sz="2200" dirty="0" err="1">
                          <a:solidFill>
                            <a:srgbClr val="0070C0"/>
                          </a:solidFill>
                          <a:effectLst/>
                        </a:rPr>
                        <a:t>te</a:t>
                      </a:r>
                      <a:endParaRPr lang="ru-RU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arbeit</a:t>
                      </a:r>
                      <a:r>
                        <a:rPr lang="en-US" sz="2200" u="sng" dirty="0">
                          <a:effectLst/>
                        </a:rPr>
                        <a:t>e</a:t>
                      </a:r>
                      <a:r>
                        <a:rPr lang="en-US" sz="2200" dirty="0">
                          <a:solidFill>
                            <a:srgbClr val="0070C0"/>
                          </a:solidFill>
                          <a:effectLst/>
                        </a:rPr>
                        <a:t>te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4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du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err="1">
                          <a:effectLst/>
                        </a:rPr>
                        <a:t>leb</a:t>
                      </a:r>
                      <a:r>
                        <a:rPr lang="en-US" sz="2200" dirty="0" err="1">
                          <a:solidFill>
                            <a:srgbClr val="0070C0"/>
                          </a:solidFill>
                          <a:effectLst/>
                        </a:rPr>
                        <a:t>te-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</a:rPr>
                        <a:t>st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err="1">
                          <a:effectLst/>
                        </a:rPr>
                        <a:t>spiel</a:t>
                      </a:r>
                      <a:r>
                        <a:rPr lang="en-US" sz="2200" dirty="0" err="1">
                          <a:solidFill>
                            <a:srgbClr val="0070C0"/>
                          </a:solidFill>
                          <a:effectLst/>
                        </a:rPr>
                        <a:t>te</a:t>
                      </a:r>
                      <a:r>
                        <a:rPr lang="en-US" sz="2200" dirty="0" err="1">
                          <a:effectLst/>
                        </a:rPr>
                        <a:t>-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</a:rPr>
                        <a:t>st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arbeit</a:t>
                      </a:r>
                      <a:r>
                        <a:rPr lang="en-US" sz="2200" u="sng" dirty="0">
                          <a:effectLst/>
                        </a:rPr>
                        <a:t>e</a:t>
                      </a:r>
                      <a:r>
                        <a:rPr lang="en-US" sz="2200" dirty="0">
                          <a:solidFill>
                            <a:srgbClr val="0070C0"/>
                          </a:solidFill>
                          <a:effectLst/>
                        </a:rPr>
                        <a:t>te</a:t>
                      </a:r>
                      <a:r>
                        <a:rPr lang="en-US" sz="2200" dirty="0">
                          <a:effectLst/>
                        </a:rPr>
                        <a:t>-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</a:rPr>
                        <a:t>st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4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Er,sie,es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err="1">
                          <a:effectLst/>
                        </a:rPr>
                        <a:t>leb</a:t>
                      </a:r>
                      <a:r>
                        <a:rPr lang="en-US" sz="2200" dirty="0" err="1">
                          <a:solidFill>
                            <a:srgbClr val="0070C0"/>
                          </a:solidFill>
                          <a:effectLst/>
                        </a:rPr>
                        <a:t>te</a:t>
                      </a:r>
                      <a:endParaRPr lang="ru-RU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err="1">
                          <a:effectLst/>
                        </a:rPr>
                        <a:t>spiel</a:t>
                      </a:r>
                      <a:r>
                        <a:rPr lang="en-US" sz="2200" dirty="0" err="1">
                          <a:solidFill>
                            <a:srgbClr val="0070C0"/>
                          </a:solidFill>
                          <a:effectLst/>
                        </a:rPr>
                        <a:t>te</a:t>
                      </a:r>
                      <a:endParaRPr lang="en-US" sz="2200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arbeit</a:t>
                      </a:r>
                      <a:r>
                        <a:rPr lang="en-US" sz="2200" u="sng" dirty="0">
                          <a:effectLst/>
                        </a:rPr>
                        <a:t>e</a:t>
                      </a:r>
                      <a:r>
                        <a:rPr lang="en-US" sz="2200" dirty="0">
                          <a:solidFill>
                            <a:srgbClr val="0070C0"/>
                          </a:solidFill>
                          <a:effectLst/>
                        </a:rPr>
                        <a:t>te</a:t>
                      </a:r>
                      <a:endParaRPr lang="ru-RU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84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wir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err="1">
                          <a:effectLst/>
                        </a:rPr>
                        <a:t>leb</a:t>
                      </a:r>
                      <a:r>
                        <a:rPr lang="en-US" sz="2200" dirty="0" err="1">
                          <a:solidFill>
                            <a:srgbClr val="0070C0"/>
                          </a:solidFill>
                          <a:effectLst/>
                        </a:rPr>
                        <a:t>te</a:t>
                      </a:r>
                      <a:r>
                        <a:rPr lang="en-US" sz="2200" dirty="0">
                          <a:effectLst/>
                        </a:rPr>
                        <a:t>-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err="1">
                          <a:effectLst/>
                        </a:rPr>
                        <a:t>spiel</a:t>
                      </a:r>
                      <a:r>
                        <a:rPr lang="en-US" sz="2200" dirty="0" err="1">
                          <a:solidFill>
                            <a:srgbClr val="0070C0"/>
                          </a:solidFill>
                          <a:effectLst/>
                        </a:rPr>
                        <a:t>te</a:t>
                      </a:r>
                      <a:r>
                        <a:rPr lang="en-US" sz="2200" dirty="0">
                          <a:effectLst/>
                        </a:rPr>
                        <a:t>-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arbeit</a:t>
                      </a:r>
                      <a:r>
                        <a:rPr lang="en-US" sz="2200" u="sng" dirty="0">
                          <a:effectLst/>
                        </a:rPr>
                        <a:t>e</a:t>
                      </a:r>
                      <a:r>
                        <a:rPr lang="en-US" sz="2200" dirty="0">
                          <a:solidFill>
                            <a:srgbClr val="0070C0"/>
                          </a:solidFill>
                          <a:effectLst/>
                        </a:rPr>
                        <a:t>te</a:t>
                      </a:r>
                      <a:r>
                        <a:rPr lang="en-US" sz="2200" dirty="0">
                          <a:effectLst/>
                        </a:rPr>
                        <a:t>-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84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ihr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err="1">
                          <a:effectLst/>
                        </a:rPr>
                        <a:t>leb</a:t>
                      </a:r>
                      <a:r>
                        <a:rPr lang="en-US" sz="2200" dirty="0" err="1">
                          <a:solidFill>
                            <a:srgbClr val="0070C0"/>
                          </a:solidFill>
                          <a:effectLst/>
                        </a:rPr>
                        <a:t>te</a:t>
                      </a:r>
                      <a:r>
                        <a:rPr lang="en-US" sz="2200" dirty="0">
                          <a:effectLst/>
                        </a:rPr>
                        <a:t>-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</a:rPr>
                        <a:t>t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err="1">
                          <a:effectLst/>
                        </a:rPr>
                        <a:t>spiel</a:t>
                      </a:r>
                      <a:r>
                        <a:rPr lang="en-US" sz="2200" dirty="0" err="1">
                          <a:solidFill>
                            <a:srgbClr val="0070C0"/>
                          </a:solidFill>
                          <a:effectLst/>
                        </a:rPr>
                        <a:t>te</a:t>
                      </a:r>
                      <a:r>
                        <a:rPr lang="en-US" sz="2200" dirty="0">
                          <a:effectLst/>
                        </a:rPr>
                        <a:t>-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</a:rPr>
                        <a:t>t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arbeit</a:t>
                      </a:r>
                      <a:r>
                        <a:rPr lang="en-US" sz="2200" u="sng" dirty="0">
                          <a:effectLst/>
                        </a:rPr>
                        <a:t>e</a:t>
                      </a:r>
                      <a:r>
                        <a:rPr lang="en-US" sz="2200" dirty="0">
                          <a:solidFill>
                            <a:srgbClr val="0070C0"/>
                          </a:solidFill>
                          <a:effectLst/>
                        </a:rPr>
                        <a:t>te</a:t>
                      </a:r>
                      <a:r>
                        <a:rPr lang="en-US" sz="2200" dirty="0">
                          <a:effectLst/>
                        </a:rPr>
                        <a:t>-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</a:rPr>
                        <a:t>t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846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 err="1">
                          <a:effectLst/>
                        </a:rPr>
                        <a:t>sie</a:t>
                      </a:r>
                      <a:r>
                        <a:rPr lang="ru-RU" sz="2200" dirty="0">
                          <a:effectLst/>
                        </a:rPr>
                        <a:t>, </a:t>
                      </a:r>
                      <a:r>
                        <a:rPr lang="en-US" sz="2200" dirty="0" err="1">
                          <a:effectLst/>
                        </a:rPr>
                        <a:t>Sie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err="1">
                          <a:effectLst/>
                        </a:rPr>
                        <a:t>leb</a:t>
                      </a:r>
                      <a:r>
                        <a:rPr lang="en-US" sz="2200" dirty="0" err="1">
                          <a:solidFill>
                            <a:srgbClr val="0070C0"/>
                          </a:solidFill>
                          <a:effectLst/>
                        </a:rPr>
                        <a:t>te</a:t>
                      </a:r>
                      <a:r>
                        <a:rPr lang="en-US" sz="2200" dirty="0">
                          <a:effectLst/>
                        </a:rPr>
                        <a:t>-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err="1">
                          <a:effectLst/>
                        </a:rPr>
                        <a:t>spiel</a:t>
                      </a:r>
                      <a:r>
                        <a:rPr lang="en-US" sz="2200" dirty="0" err="1">
                          <a:solidFill>
                            <a:srgbClr val="0070C0"/>
                          </a:solidFill>
                          <a:effectLst/>
                        </a:rPr>
                        <a:t>te</a:t>
                      </a:r>
                      <a:r>
                        <a:rPr lang="en-US" sz="2200" dirty="0">
                          <a:effectLst/>
                        </a:rPr>
                        <a:t>-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arbeit</a:t>
                      </a:r>
                      <a:r>
                        <a:rPr lang="en-US" sz="2200" u="sng" dirty="0">
                          <a:effectLst/>
                        </a:rPr>
                        <a:t>e</a:t>
                      </a:r>
                      <a:r>
                        <a:rPr lang="en-US" sz="2200" dirty="0">
                          <a:solidFill>
                            <a:srgbClr val="0070C0"/>
                          </a:solidFill>
                          <a:effectLst/>
                        </a:rPr>
                        <a:t>te</a:t>
                      </a:r>
                      <a:r>
                        <a:rPr lang="en-US" sz="2200" dirty="0">
                          <a:effectLst/>
                        </a:rPr>
                        <a:t>-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586430" y="2593704"/>
            <a:ext cx="94855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/>
              <a:t>Примечание:</a:t>
            </a:r>
            <a:r>
              <a:rPr lang="en-US" b="1" u="sng" dirty="0"/>
              <a:t> </a:t>
            </a:r>
            <a:r>
              <a:rPr lang="ru-RU" dirty="0"/>
              <a:t>Суффикс </a:t>
            </a:r>
            <a:r>
              <a:rPr lang="ru-RU" b="1" dirty="0"/>
              <a:t>-</a:t>
            </a:r>
            <a:r>
              <a:rPr lang="ru-RU" b="1" u="sng" dirty="0" err="1"/>
              <a:t>e</a:t>
            </a:r>
            <a:r>
              <a:rPr lang="ru-RU" b="1" dirty="0" err="1">
                <a:solidFill>
                  <a:srgbClr val="0070C0"/>
                </a:solidFill>
              </a:rPr>
              <a:t>te</a:t>
            </a:r>
            <a:r>
              <a:rPr lang="ru-RU" b="1" dirty="0"/>
              <a:t> </a:t>
            </a:r>
            <a:r>
              <a:rPr lang="ru-RU" dirty="0"/>
              <a:t>прибавляется к глаголам, основа которых оканчивается на </a:t>
            </a:r>
            <a:r>
              <a:rPr lang="ru-RU" i="1" u="sng" dirty="0"/>
              <a:t>–d, -</a:t>
            </a:r>
            <a:r>
              <a:rPr lang="ru-RU" i="1" u="sng" dirty="0" err="1"/>
              <a:t>dm</a:t>
            </a:r>
            <a:r>
              <a:rPr lang="ru-RU" i="1" u="sng" dirty="0"/>
              <a:t>, -</a:t>
            </a:r>
            <a:r>
              <a:rPr lang="ru-RU" i="1" u="sng" dirty="0" err="1"/>
              <a:t>dn</a:t>
            </a:r>
            <a:r>
              <a:rPr lang="ru-RU" i="1" u="sng" dirty="0"/>
              <a:t>, -t, -</a:t>
            </a:r>
            <a:r>
              <a:rPr lang="ru-RU" i="1" u="sng" dirty="0" err="1"/>
              <a:t>tm</a:t>
            </a:r>
            <a:r>
              <a:rPr lang="ru-RU" i="1" u="sng" dirty="0"/>
              <a:t>, -</a:t>
            </a:r>
            <a:r>
              <a:rPr lang="ru-RU" i="1" u="sng" dirty="0" err="1"/>
              <a:t>chn</a:t>
            </a:r>
            <a:r>
              <a:rPr lang="ru-RU" i="1" u="sng" dirty="0"/>
              <a:t>, -</a:t>
            </a:r>
            <a:r>
              <a:rPr lang="ru-RU" i="1" u="sng" dirty="0" err="1"/>
              <a:t>ffn</a:t>
            </a:r>
            <a:r>
              <a:rPr lang="ru-RU" i="1" u="sng" dirty="0"/>
              <a:t>, -</a:t>
            </a:r>
            <a:r>
              <a:rPr lang="ru-RU" i="1" u="sng" dirty="0" err="1"/>
              <a:t>gn</a:t>
            </a:r>
            <a:r>
              <a:rPr lang="ru-RU" i="1" u="sng" dirty="0"/>
              <a:t>.</a:t>
            </a:r>
            <a:endParaRPr lang="en-US" i="1" u="sng" dirty="0"/>
          </a:p>
          <a:p>
            <a:r>
              <a:rPr lang="en-US" dirty="0"/>
              <a:t>Die Kinder </a:t>
            </a:r>
            <a:r>
              <a:rPr lang="en-US" dirty="0" err="1"/>
              <a:t>spiel</a:t>
            </a:r>
            <a:r>
              <a:rPr lang="en-US" dirty="0" err="1">
                <a:solidFill>
                  <a:srgbClr val="0070C0"/>
                </a:solidFill>
              </a:rPr>
              <a:t>te</a:t>
            </a:r>
            <a:r>
              <a:rPr lang="en-US" dirty="0" err="1">
                <a:solidFill>
                  <a:srgbClr val="FF0000"/>
                </a:solidFill>
              </a:rPr>
              <a:t>n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Garten </a:t>
            </a:r>
            <a:r>
              <a:rPr lang="en-US" dirty="0" err="1"/>
              <a:t>Fussball</a:t>
            </a:r>
            <a:r>
              <a:rPr lang="en-US" dirty="0"/>
              <a:t> –</a:t>
            </a:r>
            <a:r>
              <a:rPr lang="ru-RU" dirty="0"/>
              <a:t>Дети играли в саду в футбол.</a:t>
            </a:r>
          </a:p>
          <a:p>
            <a:r>
              <a:rPr lang="ru-RU" dirty="0"/>
              <a:t>Спряжение глаголов в </a:t>
            </a:r>
            <a:r>
              <a:rPr lang="de-DE" b="1" u="sng" dirty="0">
                <a:solidFill>
                  <a:srgbClr val="C00000"/>
                </a:solidFill>
              </a:rPr>
              <a:t>Präteritum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64014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389" y="609599"/>
            <a:ext cx="10499074" cy="2133601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00B050"/>
                </a:solidFill>
              </a:rPr>
              <a:t>Das Spiel « </a:t>
            </a:r>
            <a:r>
              <a:rPr lang="en-US" sz="4800" b="1" dirty="0" err="1">
                <a:solidFill>
                  <a:srgbClr val="00B050"/>
                </a:solidFill>
              </a:rPr>
              <a:t>Suchen</a:t>
            </a:r>
            <a:r>
              <a:rPr lang="en-US" sz="4800" b="1" dirty="0">
                <a:solidFill>
                  <a:srgbClr val="00B050"/>
                </a:solidFill>
              </a:rPr>
              <a:t> </a:t>
            </a:r>
            <a:r>
              <a:rPr lang="en-US" sz="4800" b="1" dirty="0" err="1">
                <a:solidFill>
                  <a:srgbClr val="00B050"/>
                </a:solidFill>
              </a:rPr>
              <a:t>Sie</a:t>
            </a:r>
            <a:r>
              <a:rPr lang="en-US" sz="4800" b="1" dirty="0">
                <a:solidFill>
                  <a:srgbClr val="00B050"/>
                </a:solidFill>
              </a:rPr>
              <a:t> das </a:t>
            </a:r>
            <a:r>
              <a:rPr lang="en-US" sz="4800" b="1" dirty="0" err="1">
                <a:solidFill>
                  <a:srgbClr val="00B050"/>
                </a:solidFill>
              </a:rPr>
              <a:t>Paar</a:t>
            </a:r>
            <a:r>
              <a:rPr lang="en-US" sz="4800" b="1" dirty="0">
                <a:solidFill>
                  <a:srgbClr val="00B050"/>
                </a:solidFill>
              </a:rPr>
              <a:t>! 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Например:  </a:t>
            </a:r>
          </a:p>
          <a:p>
            <a:pPr marL="0" indent="0">
              <a:buNone/>
            </a:pPr>
            <a:r>
              <a:rPr lang="en-US" sz="4400" dirty="0" err="1"/>
              <a:t>machen</a:t>
            </a:r>
            <a:r>
              <a:rPr lang="en-US" sz="4400" dirty="0"/>
              <a:t> - </a:t>
            </a:r>
            <a:r>
              <a:rPr lang="en-US" sz="4400" dirty="0" err="1"/>
              <a:t>machte</a:t>
            </a:r>
            <a:endParaRPr lang="en-US" sz="4400" dirty="0"/>
          </a:p>
          <a:p>
            <a:pPr marL="0" indent="0">
              <a:buNone/>
            </a:pPr>
            <a:r>
              <a:rPr lang="en-US" sz="4400" dirty="0" err="1"/>
              <a:t>arbeiten</a:t>
            </a:r>
            <a:r>
              <a:rPr lang="en-US" sz="4400" dirty="0"/>
              <a:t> - </a:t>
            </a:r>
            <a:r>
              <a:rPr lang="en-US" sz="4400" dirty="0" err="1"/>
              <a:t>arbeitete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2300494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480" y="118623"/>
            <a:ext cx="10569040" cy="1128286"/>
          </a:xfrm>
        </p:spPr>
        <p:txBody>
          <a:bodyPr>
            <a:normAutofit/>
          </a:bodyPr>
          <a:lstStyle/>
          <a:p>
            <a:pPr algn="ctr"/>
            <a:r>
              <a:rPr lang="en-US" sz="4000" dirty="0" err="1">
                <a:solidFill>
                  <a:srgbClr val="0070C0"/>
                </a:solidFill>
                <a:latin typeface="Comic Sans MS" pitchFamily="66" charset="0"/>
              </a:rPr>
              <a:t>Turnpause</a:t>
            </a:r>
            <a:endParaRPr lang="ru-RU" sz="40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физ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0036" y="816639"/>
            <a:ext cx="9381507" cy="60413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81349" y="550843"/>
            <a:ext cx="8392654" cy="1729648"/>
          </a:xfrm>
        </p:spPr>
        <p:txBody>
          <a:bodyPr/>
          <a:lstStyle/>
          <a:p>
            <a:pPr lvl="0" algn="l"/>
            <a:r>
              <a:rPr lang="en-US" sz="3200" b="1" dirty="0">
                <a:solidFill>
                  <a:srgbClr val="00B050"/>
                </a:solidFill>
              </a:rPr>
              <a:t>Gestern war das Wetter </a:t>
            </a:r>
            <a:r>
              <a:rPr lang="en-US" sz="3200" b="1" dirty="0" err="1">
                <a:solidFill>
                  <a:srgbClr val="00B050"/>
                </a:solidFill>
              </a:rPr>
              <a:t>schlecht</a:t>
            </a:r>
            <a:r>
              <a:rPr lang="en-US" sz="3200" b="1" dirty="0">
                <a:solidFill>
                  <a:srgbClr val="00B050"/>
                </a:solidFill>
              </a:rPr>
              <a:t>. Was </a:t>
            </a:r>
            <a:r>
              <a:rPr lang="en-US" sz="3200" b="1" dirty="0" err="1">
                <a:solidFill>
                  <a:srgbClr val="00B050"/>
                </a:solidFill>
              </a:rPr>
              <a:t>machten</a:t>
            </a:r>
            <a:r>
              <a:rPr lang="en-US" sz="3200" b="1" dirty="0">
                <a:solidFill>
                  <a:srgbClr val="00B050"/>
                </a:solidFill>
              </a:rPr>
              <a:t> die Kinder</a:t>
            </a:r>
            <a:r>
              <a:rPr lang="ru-RU" sz="3200" b="1" dirty="0">
                <a:solidFill>
                  <a:srgbClr val="00B050"/>
                </a:solidFill>
              </a:rPr>
              <a:t>?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2622015"/>
            <a:ext cx="7766936" cy="34372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07067" y="2493744"/>
            <a:ext cx="7636933" cy="3253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arenR"/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Anna –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tanzen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arenR"/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Otto und Alex – Tennis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spielen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arenR"/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Oleg –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Musik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</a:t>
            </a:r>
            <a:r>
              <a:rPr lang="de-DE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ren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arenR"/>
            </a:pP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Meine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Freunde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Gedichte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lernen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arenR"/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Max –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malen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arenR"/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Monika und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Beate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Ball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spielen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1091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263267"/>
          </a:xfrm>
        </p:spPr>
        <p:txBody>
          <a:bodyPr>
            <a:normAutofit/>
          </a:bodyPr>
          <a:lstStyle/>
          <a:p>
            <a:r>
              <a:rPr lang="en-US" sz="4800" dirty="0" err="1">
                <a:solidFill>
                  <a:srgbClr val="00B050"/>
                </a:solidFill>
              </a:rPr>
              <a:t>Kontrolieren</a:t>
            </a:r>
            <a:r>
              <a:rPr lang="en-US" sz="4800" dirty="0">
                <a:solidFill>
                  <a:srgbClr val="00B050"/>
                </a:solidFill>
              </a:rPr>
              <a:t> </a:t>
            </a:r>
            <a:r>
              <a:rPr lang="en-US" sz="4800" dirty="0" err="1">
                <a:solidFill>
                  <a:srgbClr val="00B050"/>
                </a:solidFill>
              </a:rPr>
              <a:t>Sie</a:t>
            </a:r>
            <a:r>
              <a:rPr lang="en-US" sz="4800" dirty="0">
                <a:solidFill>
                  <a:srgbClr val="00B050"/>
                </a:solidFill>
              </a:rPr>
              <a:t>!</a:t>
            </a:r>
            <a:endParaRPr lang="ru-RU" sz="48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92357"/>
            <a:ext cx="8596668" cy="395505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25417" y="2493743"/>
            <a:ext cx="8218583" cy="3253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arenR"/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Anna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tanz</a:t>
            </a:r>
            <a:r>
              <a:rPr lang="en-US" sz="3200" b="1" u="sng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arenR"/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Otto und Alex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spiel</a:t>
            </a:r>
            <a:r>
              <a:rPr lang="en-US" sz="3200" b="1" u="sng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</a:t>
            </a:r>
            <a:r>
              <a:rPr lang="en-US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Tennis.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buFont typeface="+mj-lt"/>
              <a:buAutoNum type="alphaLcParenR"/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Oleg  h</a:t>
            </a:r>
            <a:r>
              <a:rPr lang="de-DE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ör</a:t>
            </a:r>
            <a:r>
              <a:rPr lang="de-DE" sz="3200" b="1" u="sng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de-DE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Musik.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arenR"/>
            </a:pP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Meine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Freunde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lern</a:t>
            </a:r>
            <a:r>
              <a:rPr lang="en-US" sz="3200" b="1" u="sng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</a:t>
            </a:r>
            <a:r>
              <a:rPr lang="en-US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Gedichte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arenR"/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Max 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mal</a:t>
            </a:r>
            <a:r>
              <a:rPr lang="en-US" sz="3200" b="1" u="sng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arenR"/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Monika und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Beate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spiel</a:t>
            </a:r>
            <a:r>
              <a:rPr lang="en-US" sz="3200" b="1" u="sng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</a:t>
            </a:r>
            <a:r>
              <a:rPr lang="en-US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Ball.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8545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77957" y="333362"/>
            <a:ext cx="8538072" cy="1605607"/>
          </a:xfrm>
        </p:spPr>
        <p:txBody>
          <a:bodyPr/>
          <a:lstStyle/>
          <a:p>
            <a:pPr lvl="0" algn="l"/>
            <a:r>
              <a:rPr lang="en-US" sz="3600" b="1" dirty="0">
                <a:solidFill>
                  <a:srgbClr val="00B050"/>
                </a:solidFill>
              </a:rPr>
              <a:t>Stellen  </a:t>
            </a:r>
            <a:r>
              <a:rPr lang="en-US" sz="3600" b="1" dirty="0" err="1">
                <a:solidFill>
                  <a:srgbClr val="00B050"/>
                </a:solidFill>
              </a:rPr>
              <a:t>Sie</a:t>
            </a:r>
            <a:r>
              <a:rPr lang="en-US" sz="3600" b="1" dirty="0">
                <a:solidFill>
                  <a:srgbClr val="00B050"/>
                </a:solidFill>
              </a:rPr>
              <a:t> das Verb ins</a:t>
            </a:r>
            <a:r>
              <a:rPr lang="en-US" sz="3600" dirty="0">
                <a:solidFill>
                  <a:srgbClr val="00B050"/>
                </a:solidFill>
              </a:rPr>
              <a:t> </a:t>
            </a:r>
            <a:r>
              <a:rPr lang="en-US" sz="3600" u="sng" dirty="0" err="1">
                <a:solidFill>
                  <a:srgbClr val="00B050"/>
                </a:solidFill>
              </a:rPr>
              <a:t>Präteritum</a:t>
            </a:r>
            <a:r>
              <a:rPr lang="en-US" sz="3600" b="1" dirty="0">
                <a:solidFill>
                  <a:srgbClr val="00B050"/>
                </a:solidFill>
              </a:rPr>
              <a:t>, </a:t>
            </a:r>
            <a:r>
              <a:rPr lang="de-DE" sz="3600" b="1" dirty="0">
                <a:solidFill>
                  <a:srgbClr val="00B050"/>
                </a:solidFill>
              </a:rPr>
              <a:t>ü</a:t>
            </a:r>
            <a:r>
              <a:rPr lang="en-US" sz="3600" b="1" dirty="0" err="1">
                <a:solidFill>
                  <a:srgbClr val="00B050"/>
                </a:solidFill>
              </a:rPr>
              <a:t>bersetzen</a:t>
            </a:r>
            <a:r>
              <a:rPr lang="en-US" sz="3600" b="1" dirty="0">
                <a:solidFill>
                  <a:srgbClr val="00B050"/>
                </a:solidFill>
              </a:rPr>
              <a:t> </a:t>
            </a:r>
            <a:r>
              <a:rPr lang="en-US" sz="3600" b="1" dirty="0" err="1">
                <a:solidFill>
                  <a:srgbClr val="00B050"/>
                </a:solidFill>
              </a:rPr>
              <a:t>Sie</a:t>
            </a:r>
            <a:r>
              <a:rPr lang="en-US" sz="3600" b="1" dirty="0">
                <a:solidFill>
                  <a:srgbClr val="00B050"/>
                </a:solidFill>
              </a:rPr>
              <a:t>!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405" y="1806766"/>
            <a:ext cx="10565176" cy="3737573"/>
          </a:xfrm>
        </p:spPr>
        <p:txBody>
          <a:bodyPr>
            <a:normAutofit/>
          </a:bodyPr>
          <a:lstStyle/>
          <a:p>
            <a:pPr lvl="0" algn="l"/>
            <a:r>
              <a:rPr lang="en-US" sz="2800" b="1" dirty="0">
                <a:solidFill>
                  <a:schemeClr val="tx1"/>
                </a:solidFill>
              </a:rPr>
              <a:t>a)</a:t>
            </a:r>
            <a:r>
              <a:rPr lang="en-US" sz="2800" b="1" dirty="0" err="1">
                <a:solidFill>
                  <a:schemeClr val="tx1"/>
                </a:solidFill>
              </a:rPr>
              <a:t>Er</a:t>
            </a:r>
            <a:r>
              <a:rPr lang="en-US" sz="2800" b="1" dirty="0">
                <a:solidFill>
                  <a:schemeClr val="tx1"/>
                </a:solidFill>
              </a:rPr>
              <a:t>……………………… </a:t>
            </a:r>
            <a:r>
              <a:rPr lang="en-US" sz="2800" b="1" dirty="0" err="1">
                <a:solidFill>
                  <a:schemeClr val="tx1"/>
                </a:solidFill>
              </a:rPr>
              <a:t>viel</a:t>
            </a:r>
            <a:r>
              <a:rPr lang="en-US" sz="2800" b="1" dirty="0">
                <a:solidFill>
                  <a:schemeClr val="tx1"/>
                </a:solidFill>
              </a:rPr>
              <a:t>.  </a:t>
            </a:r>
            <a:r>
              <a:rPr lang="en-US" sz="2800" b="1" u="sng" dirty="0">
                <a:solidFill>
                  <a:schemeClr val="tx1"/>
                </a:solidFill>
              </a:rPr>
              <a:t>(</a:t>
            </a:r>
            <a:r>
              <a:rPr lang="en-US" sz="2800" b="1" u="sng" dirty="0" err="1">
                <a:solidFill>
                  <a:schemeClr val="tx1"/>
                </a:solidFill>
              </a:rPr>
              <a:t>malen</a:t>
            </a:r>
            <a:r>
              <a:rPr lang="en-US" sz="2800" b="1" u="sng" dirty="0">
                <a:solidFill>
                  <a:schemeClr val="tx1"/>
                </a:solidFill>
              </a:rPr>
              <a:t>)</a:t>
            </a:r>
            <a:endParaRPr lang="ru-RU" sz="2800" b="1" dirty="0">
              <a:solidFill>
                <a:schemeClr val="tx1"/>
              </a:solidFill>
            </a:endParaRPr>
          </a:p>
          <a:p>
            <a:pPr lvl="0" algn="l"/>
            <a:r>
              <a:rPr lang="en-US" sz="2800" b="1" dirty="0">
                <a:solidFill>
                  <a:schemeClr val="tx1"/>
                </a:solidFill>
              </a:rPr>
              <a:t>b)Du ……………………….</a:t>
            </a:r>
            <a:r>
              <a:rPr lang="en-US" sz="2800" b="1" dirty="0" err="1">
                <a:solidFill>
                  <a:schemeClr val="tx1"/>
                </a:solidFill>
              </a:rPr>
              <a:t>immer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richtig</a:t>
            </a:r>
            <a:r>
              <a:rPr lang="en-US" sz="2800" b="1" dirty="0">
                <a:solidFill>
                  <a:schemeClr val="tx1"/>
                </a:solidFill>
              </a:rPr>
              <a:t>. (</a:t>
            </a:r>
            <a:r>
              <a:rPr lang="en-US" sz="2800" b="1" dirty="0" err="1">
                <a:solidFill>
                  <a:schemeClr val="tx1"/>
                </a:solidFill>
              </a:rPr>
              <a:t>sagen</a:t>
            </a:r>
            <a:r>
              <a:rPr lang="en-US" sz="2800" b="1" dirty="0">
                <a:solidFill>
                  <a:schemeClr val="tx1"/>
                </a:solidFill>
              </a:rPr>
              <a:t>)</a:t>
            </a:r>
            <a:endParaRPr lang="ru-RU" sz="2800" b="1" dirty="0">
              <a:solidFill>
                <a:schemeClr val="tx1"/>
              </a:solidFill>
            </a:endParaRPr>
          </a:p>
          <a:p>
            <a:pPr lvl="0" algn="l"/>
            <a:r>
              <a:rPr lang="en-US" sz="2800" b="1" dirty="0">
                <a:solidFill>
                  <a:schemeClr val="tx1"/>
                </a:solidFill>
              </a:rPr>
              <a:t>c)Der Lehrer …………………….  </a:t>
            </a:r>
            <a:r>
              <a:rPr lang="en-US" sz="2800" b="1" dirty="0" err="1">
                <a:solidFill>
                  <a:schemeClr val="tx1"/>
                </a:solidFill>
              </a:rPr>
              <a:t>uns</a:t>
            </a:r>
            <a:r>
              <a:rPr lang="en-US" sz="2800" b="1" dirty="0">
                <a:solidFill>
                  <a:schemeClr val="tx1"/>
                </a:solidFill>
              </a:rPr>
              <a:t> die Regel. (</a:t>
            </a:r>
            <a:r>
              <a:rPr lang="en-US" sz="2800" b="1" dirty="0" err="1">
                <a:solidFill>
                  <a:schemeClr val="tx1"/>
                </a:solidFill>
              </a:rPr>
              <a:t>erkl</a:t>
            </a:r>
            <a:r>
              <a:rPr lang="de-DE" sz="2800" b="1" dirty="0">
                <a:solidFill>
                  <a:schemeClr val="tx1"/>
                </a:solidFill>
              </a:rPr>
              <a:t>är</a:t>
            </a:r>
            <a:r>
              <a:rPr lang="en-US" sz="2800" b="1" dirty="0" err="1">
                <a:solidFill>
                  <a:schemeClr val="tx1"/>
                </a:solidFill>
              </a:rPr>
              <a:t>en</a:t>
            </a:r>
            <a:r>
              <a:rPr lang="en-US" sz="2800" b="1" dirty="0">
                <a:solidFill>
                  <a:schemeClr val="tx1"/>
                </a:solidFill>
              </a:rPr>
              <a:t> - </a:t>
            </a:r>
            <a:r>
              <a:rPr lang="ru-RU" sz="2800" b="1" dirty="0">
                <a:solidFill>
                  <a:schemeClr val="tx1"/>
                </a:solidFill>
              </a:rPr>
              <a:t>объяснять</a:t>
            </a:r>
            <a:r>
              <a:rPr lang="en-US" sz="2800" b="1" dirty="0">
                <a:solidFill>
                  <a:schemeClr val="tx1"/>
                </a:solidFill>
              </a:rPr>
              <a:t>)</a:t>
            </a:r>
            <a:endParaRPr lang="ru-RU" sz="2800" b="1" dirty="0">
              <a:solidFill>
                <a:schemeClr val="tx1"/>
              </a:solidFill>
            </a:endParaRPr>
          </a:p>
          <a:p>
            <a:pPr lvl="0" algn="l"/>
            <a:r>
              <a:rPr lang="en-US" sz="2800" b="1" dirty="0">
                <a:solidFill>
                  <a:schemeClr val="tx1"/>
                </a:solidFill>
              </a:rPr>
              <a:t>d)</a:t>
            </a:r>
            <a:r>
              <a:rPr lang="en-US" sz="2800" b="1" dirty="0" err="1">
                <a:solidFill>
                  <a:schemeClr val="tx1"/>
                </a:solidFill>
              </a:rPr>
              <a:t>Meine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Eltern</a:t>
            </a:r>
            <a:r>
              <a:rPr lang="en-US" sz="2800" b="1" dirty="0">
                <a:solidFill>
                  <a:schemeClr val="tx1"/>
                </a:solidFill>
              </a:rPr>
              <a:t> ………………………… </a:t>
            </a:r>
            <a:r>
              <a:rPr lang="en-US" sz="2800" b="1" dirty="0" err="1">
                <a:solidFill>
                  <a:schemeClr val="tx1"/>
                </a:solidFill>
              </a:rPr>
              <a:t>meine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Arbeit</a:t>
            </a:r>
            <a:r>
              <a:rPr lang="en-US" sz="2800" b="1" dirty="0">
                <a:solidFill>
                  <a:schemeClr val="tx1"/>
                </a:solidFill>
              </a:rPr>
              <a:t>. (</a:t>
            </a:r>
            <a:r>
              <a:rPr lang="en-US" sz="2800" b="1" dirty="0" err="1">
                <a:solidFill>
                  <a:schemeClr val="tx1"/>
                </a:solidFill>
              </a:rPr>
              <a:t>kontrolieren</a:t>
            </a:r>
            <a:r>
              <a:rPr lang="en-US" sz="2800" b="1" dirty="0">
                <a:solidFill>
                  <a:schemeClr val="tx1"/>
                </a:solidFill>
              </a:rPr>
              <a:t>)</a:t>
            </a:r>
            <a:endParaRPr lang="ru-RU" sz="2800" b="1" dirty="0">
              <a:solidFill>
                <a:schemeClr val="tx1"/>
              </a:solidFill>
            </a:endParaRPr>
          </a:p>
          <a:p>
            <a:pPr lvl="0" algn="l"/>
            <a:r>
              <a:rPr lang="en-US" sz="2800" b="1" dirty="0">
                <a:solidFill>
                  <a:schemeClr val="tx1"/>
                </a:solidFill>
              </a:rPr>
              <a:t>e)Mein Freund ………………………..</a:t>
            </a:r>
            <a:r>
              <a:rPr lang="en-US" sz="2800" b="1" dirty="0" err="1">
                <a:solidFill>
                  <a:schemeClr val="tx1"/>
                </a:solidFill>
              </a:rPr>
              <a:t>mir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eine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interessante</a:t>
            </a:r>
            <a:r>
              <a:rPr lang="en-US" sz="2800" b="1" dirty="0">
                <a:solidFill>
                  <a:schemeClr val="tx1"/>
                </a:solidFill>
              </a:rPr>
              <a:t> Geschichte. (</a:t>
            </a:r>
            <a:r>
              <a:rPr lang="en-US" sz="2800" b="1" dirty="0" err="1">
                <a:solidFill>
                  <a:schemeClr val="tx1"/>
                </a:solidFill>
              </a:rPr>
              <a:t>erz</a:t>
            </a:r>
            <a:r>
              <a:rPr lang="de-DE" sz="2800" b="1" dirty="0">
                <a:solidFill>
                  <a:schemeClr val="tx1"/>
                </a:solidFill>
              </a:rPr>
              <a:t>ä</a:t>
            </a:r>
            <a:r>
              <a:rPr lang="en-US" sz="2800" b="1" dirty="0" err="1">
                <a:solidFill>
                  <a:schemeClr val="tx1"/>
                </a:solidFill>
              </a:rPr>
              <a:t>hlen</a:t>
            </a:r>
            <a:r>
              <a:rPr lang="en-US" sz="2800" b="1" dirty="0">
                <a:solidFill>
                  <a:schemeClr val="tx1"/>
                </a:solidFill>
              </a:rPr>
              <a:t>)</a:t>
            </a:r>
            <a:endParaRPr lang="ru-RU" sz="2800" b="1" dirty="0">
              <a:solidFill>
                <a:schemeClr val="tx1"/>
              </a:solidFill>
            </a:endParaRP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7519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451692"/>
            <a:ext cx="7766936" cy="1255922"/>
          </a:xfrm>
        </p:spPr>
        <p:txBody>
          <a:bodyPr/>
          <a:lstStyle/>
          <a:p>
            <a:pPr algn="l"/>
            <a:r>
              <a:rPr lang="en-US" b="1" dirty="0" err="1">
                <a:solidFill>
                  <a:srgbClr val="00B050"/>
                </a:solidFill>
              </a:rPr>
              <a:t>Kontrolieren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Sie</a:t>
            </a:r>
            <a:r>
              <a:rPr lang="en-US" b="1" dirty="0">
                <a:solidFill>
                  <a:srgbClr val="00B050"/>
                </a:solidFill>
              </a:rPr>
              <a:t>!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6606" y="2148289"/>
            <a:ext cx="10377889" cy="4021157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a) </a:t>
            </a:r>
            <a:r>
              <a:rPr lang="en-US" sz="2800" b="1" dirty="0" err="1">
                <a:solidFill>
                  <a:schemeClr val="tx1"/>
                </a:solidFill>
              </a:rPr>
              <a:t>Er</a:t>
            </a:r>
            <a:r>
              <a:rPr lang="en-US" sz="2800" b="1" dirty="0">
                <a:solidFill>
                  <a:schemeClr val="tx1"/>
                </a:solidFill>
              </a:rPr>
              <a:t>  </a:t>
            </a:r>
            <a:r>
              <a:rPr lang="en-US" sz="2800" b="1" dirty="0" err="1">
                <a:solidFill>
                  <a:schemeClr val="tx1"/>
                </a:solidFill>
              </a:rPr>
              <a:t>mal</a:t>
            </a:r>
            <a:r>
              <a:rPr lang="en-US" sz="2800" b="1" dirty="0" err="1">
                <a:solidFill>
                  <a:srgbClr val="0070C0"/>
                </a:solidFill>
              </a:rPr>
              <a:t>te</a:t>
            </a:r>
            <a:r>
              <a:rPr lang="en-US" sz="2800" b="1" dirty="0">
                <a:solidFill>
                  <a:schemeClr val="tx1"/>
                </a:solidFill>
              </a:rPr>
              <a:t>  </a:t>
            </a:r>
            <a:r>
              <a:rPr lang="en-US" sz="2800" b="1" dirty="0" err="1">
                <a:solidFill>
                  <a:schemeClr val="tx1"/>
                </a:solidFill>
              </a:rPr>
              <a:t>viel</a:t>
            </a:r>
            <a:r>
              <a:rPr lang="en-US" sz="2800" b="1" dirty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en-US" sz="2800" b="1" dirty="0">
                <a:solidFill>
                  <a:schemeClr val="tx1"/>
                </a:solidFill>
              </a:rPr>
              <a:t>b) Du </a:t>
            </a:r>
            <a:r>
              <a:rPr lang="en-US" sz="2800" b="1" dirty="0" err="1">
                <a:solidFill>
                  <a:schemeClr val="tx1"/>
                </a:solidFill>
              </a:rPr>
              <a:t>sag</a:t>
            </a:r>
            <a:r>
              <a:rPr lang="en-US" sz="2800" b="1" dirty="0" err="1">
                <a:solidFill>
                  <a:srgbClr val="0070C0"/>
                </a:solidFill>
              </a:rPr>
              <a:t>te</a:t>
            </a:r>
            <a:r>
              <a:rPr lang="en-US" sz="2800" b="1" dirty="0" err="1">
                <a:solidFill>
                  <a:srgbClr val="FF0000"/>
                </a:solidFill>
              </a:rPr>
              <a:t>st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immer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richtig</a:t>
            </a:r>
            <a:r>
              <a:rPr lang="en-US" sz="2800" b="1" dirty="0">
                <a:solidFill>
                  <a:schemeClr val="tx1"/>
                </a:solidFill>
              </a:rPr>
              <a:t>. </a:t>
            </a:r>
            <a:endParaRPr lang="ru-RU" sz="2800" b="1" dirty="0">
              <a:solidFill>
                <a:schemeClr val="tx1"/>
              </a:solidFill>
            </a:endParaRPr>
          </a:p>
          <a:p>
            <a:pPr lvl="0" algn="l"/>
            <a:r>
              <a:rPr lang="en-US" sz="2800" b="1" dirty="0">
                <a:solidFill>
                  <a:schemeClr val="tx1"/>
                </a:solidFill>
              </a:rPr>
              <a:t>c) Der Lehrer </a:t>
            </a:r>
            <a:r>
              <a:rPr lang="en-US" sz="2800" b="1" dirty="0" err="1">
                <a:solidFill>
                  <a:schemeClr val="tx1"/>
                </a:solidFill>
              </a:rPr>
              <a:t>erkl</a:t>
            </a:r>
            <a:r>
              <a:rPr lang="de-DE" sz="2800" b="1" dirty="0">
                <a:solidFill>
                  <a:schemeClr val="tx1"/>
                </a:solidFill>
              </a:rPr>
              <a:t>ä</a:t>
            </a:r>
            <a:r>
              <a:rPr lang="en-US" sz="2800" b="1" dirty="0" err="1">
                <a:solidFill>
                  <a:schemeClr val="tx1"/>
                </a:solidFill>
              </a:rPr>
              <a:t>r</a:t>
            </a:r>
            <a:r>
              <a:rPr lang="en-US" sz="2800" b="1" dirty="0" err="1">
                <a:solidFill>
                  <a:srgbClr val="0070C0"/>
                </a:solidFill>
              </a:rPr>
              <a:t>te</a:t>
            </a:r>
            <a:r>
              <a:rPr lang="en-US" sz="2800" b="1" dirty="0">
                <a:solidFill>
                  <a:schemeClr val="tx1"/>
                </a:solidFill>
              </a:rPr>
              <a:t>  </a:t>
            </a:r>
            <a:r>
              <a:rPr lang="en-US" sz="2800" b="1" dirty="0" err="1">
                <a:solidFill>
                  <a:schemeClr val="tx1"/>
                </a:solidFill>
              </a:rPr>
              <a:t>uns</a:t>
            </a:r>
            <a:r>
              <a:rPr lang="en-US" sz="2800" b="1" dirty="0">
                <a:solidFill>
                  <a:schemeClr val="tx1"/>
                </a:solidFill>
              </a:rPr>
              <a:t> die Regel. </a:t>
            </a:r>
            <a:endParaRPr lang="ru-RU" sz="2800" b="1" dirty="0">
              <a:solidFill>
                <a:schemeClr val="tx1"/>
              </a:solidFill>
            </a:endParaRPr>
          </a:p>
          <a:p>
            <a:pPr lvl="0" algn="l"/>
            <a:r>
              <a:rPr lang="en-US" sz="2800" b="1" dirty="0">
                <a:solidFill>
                  <a:schemeClr val="tx1"/>
                </a:solidFill>
              </a:rPr>
              <a:t>d) </a:t>
            </a:r>
            <a:r>
              <a:rPr lang="en-US" sz="2800" b="1" dirty="0" err="1">
                <a:solidFill>
                  <a:schemeClr val="tx1"/>
                </a:solidFill>
              </a:rPr>
              <a:t>Meine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Eltern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kontrolier</a:t>
            </a:r>
            <a:r>
              <a:rPr lang="en-US" sz="2800" b="1" dirty="0" err="1">
                <a:solidFill>
                  <a:srgbClr val="0070C0"/>
                </a:solidFill>
              </a:rPr>
              <a:t>te</a:t>
            </a:r>
            <a:r>
              <a:rPr lang="en-US" sz="2800" b="1" dirty="0" err="1">
                <a:solidFill>
                  <a:srgbClr val="FF0000"/>
                </a:solidFill>
              </a:rPr>
              <a:t>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meine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Arbeit</a:t>
            </a:r>
            <a:r>
              <a:rPr lang="en-US" sz="2800" b="1" dirty="0">
                <a:solidFill>
                  <a:schemeClr val="tx1"/>
                </a:solidFill>
              </a:rPr>
              <a:t>. </a:t>
            </a:r>
            <a:endParaRPr lang="ru-RU" sz="2800" b="1" dirty="0">
              <a:solidFill>
                <a:schemeClr val="tx1"/>
              </a:solidFill>
            </a:endParaRPr>
          </a:p>
          <a:p>
            <a:pPr lvl="0" algn="l"/>
            <a:r>
              <a:rPr lang="en-US" sz="2800" b="1" dirty="0">
                <a:solidFill>
                  <a:schemeClr val="tx1"/>
                </a:solidFill>
              </a:rPr>
              <a:t>e) Mein Freund erz</a:t>
            </a:r>
            <a:r>
              <a:rPr lang="de-DE" sz="2800" b="1" dirty="0" err="1">
                <a:solidFill>
                  <a:schemeClr val="tx1"/>
                </a:solidFill>
              </a:rPr>
              <a:t>ähl</a:t>
            </a:r>
            <a:r>
              <a:rPr lang="de-DE" sz="2800" b="1" dirty="0" err="1">
                <a:solidFill>
                  <a:srgbClr val="0070C0"/>
                </a:solidFill>
              </a:rPr>
              <a:t>te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mir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eine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interessante</a:t>
            </a:r>
            <a:r>
              <a:rPr lang="en-US" sz="2800" b="1" dirty="0">
                <a:solidFill>
                  <a:schemeClr val="tx1"/>
                </a:solidFill>
              </a:rPr>
              <a:t> Geschichte. </a:t>
            </a:r>
            <a:endParaRPr lang="ru-RU" sz="2800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22464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278278"/>
            <a:ext cx="7766936" cy="1186965"/>
          </a:xfrm>
        </p:spPr>
        <p:txBody>
          <a:bodyPr/>
          <a:lstStyle/>
          <a:p>
            <a:pPr algn="l"/>
            <a:r>
              <a:rPr lang="en-US" dirty="0" err="1">
                <a:solidFill>
                  <a:srgbClr val="00B050"/>
                </a:solidFill>
              </a:rPr>
              <a:t>Kontrolieren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Sie</a:t>
            </a:r>
            <a:r>
              <a:rPr lang="en-US" dirty="0">
                <a:solidFill>
                  <a:srgbClr val="00B050"/>
                </a:solidFill>
              </a:rPr>
              <a:t>!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2029" y="1905918"/>
            <a:ext cx="9375354" cy="3811835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a)</a:t>
            </a:r>
            <a:r>
              <a:rPr lang="ru-RU" sz="2800" b="1" dirty="0">
                <a:solidFill>
                  <a:schemeClr val="tx1"/>
                </a:solidFill>
              </a:rPr>
              <a:t> Он много рисовал.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en-US" sz="2800" b="1" dirty="0">
                <a:solidFill>
                  <a:schemeClr val="tx1"/>
                </a:solidFill>
              </a:rPr>
              <a:t>b)</a:t>
            </a:r>
            <a:r>
              <a:rPr lang="ru-RU" sz="2800" b="1" dirty="0">
                <a:solidFill>
                  <a:schemeClr val="tx1"/>
                </a:solidFill>
              </a:rPr>
              <a:t> Ты говорил всегда правильно</a:t>
            </a:r>
            <a:r>
              <a:rPr lang="en-US" sz="2800" b="1" dirty="0">
                <a:solidFill>
                  <a:schemeClr val="tx1"/>
                </a:solidFill>
              </a:rPr>
              <a:t>. </a:t>
            </a:r>
            <a:endParaRPr lang="ru-RU" sz="2800" b="1" dirty="0">
              <a:solidFill>
                <a:schemeClr val="tx1"/>
              </a:solidFill>
            </a:endParaRPr>
          </a:p>
          <a:p>
            <a:pPr lvl="0" algn="l"/>
            <a:r>
              <a:rPr lang="en-US" sz="2800" b="1" dirty="0">
                <a:solidFill>
                  <a:schemeClr val="tx1"/>
                </a:solidFill>
              </a:rPr>
              <a:t>c)</a:t>
            </a:r>
            <a:r>
              <a:rPr lang="ru-RU" sz="2800" b="1" dirty="0">
                <a:solidFill>
                  <a:schemeClr val="tx1"/>
                </a:solidFill>
              </a:rPr>
              <a:t> Учитель объяснил нам правило</a:t>
            </a:r>
            <a:r>
              <a:rPr lang="en-US" sz="2800" b="1" dirty="0">
                <a:solidFill>
                  <a:schemeClr val="tx1"/>
                </a:solidFill>
              </a:rPr>
              <a:t>. </a:t>
            </a:r>
            <a:endParaRPr lang="ru-RU" sz="2800" b="1" dirty="0">
              <a:solidFill>
                <a:schemeClr val="tx1"/>
              </a:solidFill>
            </a:endParaRPr>
          </a:p>
          <a:p>
            <a:pPr lvl="0" algn="l"/>
            <a:r>
              <a:rPr lang="en-US" sz="2800" b="1" dirty="0">
                <a:solidFill>
                  <a:schemeClr val="tx1"/>
                </a:solidFill>
              </a:rPr>
              <a:t>d) </a:t>
            </a:r>
            <a:r>
              <a:rPr lang="ru-RU" sz="2800" b="1" dirty="0">
                <a:solidFill>
                  <a:schemeClr val="tx1"/>
                </a:solidFill>
              </a:rPr>
              <a:t>Мои родители контролировали мою работу</a:t>
            </a:r>
            <a:r>
              <a:rPr lang="en-US" sz="2800" b="1" dirty="0">
                <a:solidFill>
                  <a:schemeClr val="tx1"/>
                </a:solidFill>
              </a:rPr>
              <a:t>. </a:t>
            </a:r>
            <a:endParaRPr lang="ru-RU" sz="2800" b="1" dirty="0">
              <a:solidFill>
                <a:schemeClr val="tx1"/>
              </a:solidFill>
            </a:endParaRPr>
          </a:p>
          <a:p>
            <a:pPr lvl="0" algn="l"/>
            <a:r>
              <a:rPr lang="en-US" sz="2800" b="1" dirty="0">
                <a:solidFill>
                  <a:schemeClr val="tx1"/>
                </a:solidFill>
              </a:rPr>
              <a:t>e) </a:t>
            </a:r>
            <a:r>
              <a:rPr lang="ru-RU" sz="2800" b="1" dirty="0">
                <a:solidFill>
                  <a:schemeClr val="tx1"/>
                </a:solidFill>
              </a:rPr>
              <a:t>Мой друг рассказал мне интересную историю</a:t>
            </a:r>
            <a:r>
              <a:rPr lang="en-US" sz="2800" b="1" dirty="0">
                <a:solidFill>
                  <a:schemeClr val="tx1"/>
                </a:solidFill>
              </a:rPr>
              <a:t>. </a:t>
            </a:r>
            <a:endParaRPr lang="ru-RU" sz="2800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404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err="1">
                <a:solidFill>
                  <a:srgbClr val="00B050"/>
                </a:solidFill>
              </a:rPr>
              <a:t>Hausaufgabe</a:t>
            </a:r>
            <a:r>
              <a:rPr lang="en-US" sz="5400" b="1" dirty="0">
                <a:solidFill>
                  <a:srgbClr val="00B050"/>
                </a:solidFill>
              </a:rPr>
              <a:t>:</a:t>
            </a:r>
            <a:endParaRPr lang="ru-RU" sz="54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169" y="2043697"/>
            <a:ext cx="10135519" cy="3880773"/>
          </a:xfrm>
        </p:spPr>
        <p:txBody>
          <a:bodyPr>
            <a:normAutofit/>
          </a:bodyPr>
          <a:lstStyle/>
          <a:p>
            <a:r>
              <a:rPr lang="en-US" sz="2800" b="1" dirty="0"/>
              <a:t>S.</a:t>
            </a:r>
            <a:r>
              <a:rPr lang="ru-RU" sz="2800" b="1" dirty="0"/>
              <a:t>19, </a:t>
            </a:r>
            <a:r>
              <a:rPr lang="en-US" sz="2800" b="1" dirty="0" err="1"/>
              <a:t>Ub</a:t>
            </a:r>
            <a:r>
              <a:rPr lang="en-US" sz="2800" b="1" dirty="0"/>
              <a:t>. 7 – </a:t>
            </a:r>
            <a:r>
              <a:rPr lang="ru-RU" sz="2800" b="1" dirty="0"/>
              <a:t>материал для наблюдения 1),2) </a:t>
            </a:r>
            <a:r>
              <a:rPr lang="en-US" sz="2800" b="1" dirty="0"/>
              <a:t>+</a:t>
            </a:r>
            <a:r>
              <a:rPr lang="ru-RU" sz="2800" b="1" dirty="0"/>
              <a:t>тетрадь</a:t>
            </a:r>
            <a:endParaRPr lang="en-US" sz="2800" b="1" dirty="0"/>
          </a:p>
          <a:p>
            <a:r>
              <a:rPr lang="ru-RU" sz="2800" b="1" dirty="0"/>
              <a:t>Карточка </a:t>
            </a:r>
          </a:p>
        </p:txBody>
      </p:sp>
    </p:spTree>
    <p:extLst>
      <p:ext uri="{BB962C8B-B14F-4D97-AF65-F5344CB8AC3E}">
        <p14:creationId xmlns:p14="http://schemas.microsoft.com/office/powerpoint/2010/main" val="4157580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066" y="198303"/>
            <a:ext cx="9477609" cy="69099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648" y="1919904"/>
            <a:ext cx="1192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[h]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19761" y="1075461"/>
            <a:ext cx="46954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00B050"/>
                </a:solidFill>
              </a:rPr>
              <a:t>Mundgymnastik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64377" y="2669481"/>
            <a:ext cx="1175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Hamburg</a:t>
            </a:r>
          </a:p>
          <a:p>
            <a:r>
              <a:rPr lang="en-US" dirty="0" err="1"/>
              <a:t>Hundert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 rot="10800000" flipV="1">
            <a:off x="5714649" y="2669480"/>
            <a:ext cx="1512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Hase</a:t>
            </a:r>
            <a:endParaRPr lang="en-US" dirty="0"/>
          </a:p>
          <a:p>
            <a:r>
              <a:rPr lang="en-US" dirty="0" err="1"/>
              <a:t>haben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017745" y="2669480"/>
            <a:ext cx="954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Husten</a:t>
            </a:r>
            <a:endParaRPr lang="en-US" dirty="0"/>
          </a:p>
          <a:p>
            <a:r>
              <a:rPr lang="en-US" dirty="0"/>
              <a:t>Hallo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128790" y="3400685"/>
            <a:ext cx="6720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Hundert</a:t>
            </a:r>
            <a:r>
              <a:rPr lang="en-US" dirty="0"/>
              <a:t> </a:t>
            </a:r>
            <a:r>
              <a:rPr lang="en-US" dirty="0" err="1"/>
              <a:t>Hasen</a:t>
            </a:r>
            <a:r>
              <a:rPr lang="en-US" dirty="0"/>
              <a:t> </a:t>
            </a:r>
            <a:r>
              <a:rPr lang="en-US" dirty="0" err="1"/>
              <a:t>haben</a:t>
            </a:r>
            <a:r>
              <a:rPr lang="en-US" dirty="0"/>
              <a:t> Hunger, </a:t>
            </a:r>
            <a:r>
              <a:rPr lang="en-US" dirty="0" err="1"/>
              <a:t>hundert</a:t>
            </a:r>
            <a:r>
              <a:rPr lang="en-US" dirty="0"/>
              <a:t> </a:t>
            </a:r>
            <a:r>
              <a:rPr lang="en-US" dirty="0" err="1"/>
              <a:t>Hasen</a:t>
            </a:r>
            <a:r>
              <a:rPr lang="en-US" dirty="0"/>
              <a:t> </a:t>
            </a:r>
            <a:r>
              <a:rPr lang="en-US" dirty="0" err="1"/>
              <a:t>haben</a:t>
            </a:r>
            <a:r>
              <a:rPr lang="en-US" dirty="0"/>
              <a:t> Durst.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164377" y="2289236"/>
            <a:ext cx="4450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h,h</a:t>
            </a:r>
            <a:r>
              <a:rPr lang="en-US" dirty="0"/>
              <a:t>;  ha-ha-ha; </a:t>
            </a:r>
            <a:r>
              <a:rPr lang="en-US" dirty="0" err="1"/>
              <a:t>hu-hu-hu</a:t>
            </a:r>
            <a:r>
              <a:rPr lang="en-US" dirty="0"/>
              <a:t>; ho-ho-ho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8151934" y="2669480"/>
            <a:ext cx="1340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Hose</a:t>
            </a:r>
          </a:p>
          <a:p>
            <a:r>
              <a:rPr lang="en-US" dirty="0"/>
              <a:t>Herbert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45694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20337"/>
            <a:ext cx="8596668" cy="705080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rgbClr val="00B050"/>
                </a:solidFill>
              </a:rPr>
              <a:t>Сегодня на уроке……..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925417"/>
            <a:ext cx="8596668" cy="5115945"/>
          </a:xfrm>
        </p:spPr>
        <p:txBody>
          <a:bodyPr>
            <a:noAutofit/>
          </a:bodyPr>
          <a:lstStyle/>
          <a:p>
            <a:r>
              <a:rPr lang="ru-RU" sz="2400" b="1" dirty="0"/>
              <a:t>На сегодняшнем уроке я узнал(а) …….</a:t>
            </a:r>
          </a:p>
          <a:p>
            <a:r>
              <a:rPr lang="ru-RU" sz="2400" b="1" dirty="0"/>
              <a:t>На этом уроке я похвалил(а) бы себя за ……..</a:t>
            </a:r>
          </a:p>
          <a:p>
            <a:r>
              <a:rPr lang="ru-RU" sz="2400" b="1" dirty="0"/>
              <a:t>Сегодня я сумел(а) самостоятельно ………</a:t>
            </a:r>
          </a:p>
          <a:p>
            <a:r>
              <a:rPr lang="ru-RU" sz="2400" b="1" dirty="0"/>
              <a:t>Теперь я могу…….</a:t>
            </a:r>
          </a:p>
          <a:p>
            <a:r>
              <a:rPr lang="ru-RU" sz="2400" b="1" dirty="0"/>
              <a:t>Было интересно ……. </a:t>
            </a:r>
          </a:p>
          <a:p>
            <a:r>
              <a:rPr lang="ru-RU" sz="2400" b="1" dirty="0"/>
              <a:t>Было трудно …… </a:t>
            </a:r>
          </a:p>
          <a:p>
            <a:r>
              <a:rPr lang="ru-RU" sz="2400" b="1" dirty="0"/>
              <a:t>Мне захотелось…… </a:t>
            </a:r>
          </a:p>
          <a:p>
            <a:r>
              <a:rPr lang="ru-RU" sz="2400" b="1" dirty="0"/>
              <a:t>У меня получилось…. </a:t>
            </a:r>
          </a:p>
          <a:p>
            <a:r>
              <a:rPr lang="ru-RU" sz="2400" b="1" dirty="0"/>
              <a:t>Теперь я могу…….</a:t>
            </a:r>
          </a:p>
          <a:p>
            <a:r>
              <a:rPr lang="ru-RU" sz="2400" b="1" dirty="0"/>
              <a:t>Я считаю, что урок прошел для меня с пользой…..</a:t>
            </a:r>
          </a:p>
          <a:p>
            <a:r>
              <a:rPr lang="ru-RU" sz="2400" b="1" dirty="0"/>
              <a:t>Я многому научился, но есть еще над чем поработать….</a:t>
            </a:r>
          </a:p>
        </p:txBody>
      </p:sp>
    </p:spTree>
    <p:extLst>
      <p:ext uri="{BB962C8B-B14F-4D97-AF65-F5344CB8AC3E}">
        <p14:creationId xmlns:p14="http://schemas.microsoft.com/office/powerpoint/2010/main" val="42490991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38" y="1413987"/>
            <a:ext cx="2123921" cy="212392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62" y="3933021"/>
            <a:ext cx="1761871" cy="19885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55913" y="5102838"/>
            <a:ext cx="71168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Я многому научился, но есть еще над чем поработать…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55913" y="2555913"/>
            <a:ext cx="7359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У меня все получилось. Я доволен своей работой на уроке..</a:t>
            </a:r>
          </a:p>
        </p:txBody>
      </p:sp>
    </p:spTree>
    <p:extLst>
      <p:ext uri="{BB962C8B-B14F-4D97-AF65-F5344CB8AC3E}">
        <p14:creationId xmlns:p14="http://schemas.microsoft.com/office/powerpoint/2010/main" val="1319004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6271"/>
            <a:ext cx="10515600" cy="104660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b="1" dirty="0" err="1">
                <a:solidFill>
                  <a:srgbClr val="00B050"/>
                </a:solidFill>
              </a:rPr>
              <a:t>Wie</a:t>
            </a:r>
            <a:r>
              <a:rPr lang="en-US" sz="7200" b="1" dirty="0">
                <a:solidFill>
                  <a:srgbClr val="00B050"/>
                </a:solidFill>
              </a:rPr>
              <a:t> </a:t>
            </a:r>
            <a:r>
              <a:rPr lang="en-US" sz="7200" b="1" dirty="0" err="1">
                <a:solidFill>
                  <a:srgbClr val="00B050"/>
                </a:solidFill>
              </a:rPr>
              <a:t>sp</a:t>
            </a:r>
            <a:r>
              <a:rPr lang="de-DE" sz="7200" b="1" dirty="0">
                <a:solidFill>
                  <a:srgbClr val="00B050"/>
                </a:solidFill>
              </a:rPr>
              <a:t>ä</a:t>
            </a:r>
            <a:r>
              <a:rPr lang="en-US" sz="7200" b="1" dirty="0">
                <a:solidFill>
                  <a:srgbClr val="00B050"/>
                </a:solidFill>
              </a:rPr>
              <a:t>t </a:t>
            </a:r>
            <a:r>
              <a:rPr lang="en-US" sz="7200" b="1" dirty="0" err="1">
                <a:solidFill>
                  <a:srgbClr val="00B050"/>
                </a:solidFill>
              </a:rPr>
              <a:t>ist</a:t>
            </a:r>
            <a:r>
              <a:rPr lang="en-US" sz="7200" b="1" dirty="0">
                <a:solidFill>
                  <a:srgbClr val="00B050"/>
                </a:solidFill>
              </a:rPr>
              <a:t> </a:t>
            </a:r>
            <a:r>
              <a:rPr lang="en-US" sz="7200" b="1" dirty="0" err="1">
                <a:solidFill>
                  <a:srgbClr val="00B050"/>
                </a:solidFill>
              </a:rPr>
              <a:t>es</a:t>
            </a:r>
            <a:r>
              <a:rPr lang="en-US" sz="7200" b="1" dirty="0">
                <a:solidFill>
                  <a:srgbClr val="00B050"/>
                </a:solidFill>
              </a:rPr>
              <a:t>?</a:t>
            </a:r>
            <a:endParaRPr lang="ru-RU" sz="7200" b="1" dirty="0">
              <a:solidFill>
                <a:srgbClr val="00B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391843"/>
            <a:ext cx="2536864" cy="2524345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001" y="2305211"/>
            <a:ext cx="2588964" cy="26109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7899" y="2005071"/>
            <a:ext cx="2456761" cy="270565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54" y="2112574"/>
            <a:ext cx="2774047" cy="280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256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08472"/>
            <a:ext cx="9144000" cy="1101687"/>
          </a:xfrm>
        </p:spPr>
        <p:txBody>
          <a:bodyPr/>
          <a:lstStyle/>
          <a:p>
            <a:pPr algn="ctr"/>
            <a:r>
              <a:rPr lang="en-US" b="1" dirty="0" err="1">
                <a:solidFill>
                  <a:srgbClr val="00B050"/>
                </a:solidFill>
              </a:rPr>
              <a:t>Wie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sp</a:t>
            </a:r>
            <a:r>
              <a:rPr lang="de-DE" b="1" dirty="0">
                <a:solidFill>
                  <a:srgbClr val="00B050"/>
                </a:solidFill>
              </a:rPr>
              <a:t>ä</a:t>
            </a:r>
            <a:r>
              <a:rPr lang="en-US" b="1" dirty="0">
                <a:solidFill>
                  <a:srgbClr val="00B050"/>
                </a:solidFill>
              </a:rPr>
              <a:t>t </a:t>
            </a:r>
            <a:r>
              <a:rPr lang="en-US" b="1" dirty="0" err="1">
                <a:solidFill>
                  <a:srgbClr val="00B050"/>
                </a:solidFill>
              </a:rPr>
              <a:t>ist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es</a:t>
            </a:r>
            <a:r>
              <a:rPr lang="en-US" b="1" dirty="0">
                <a:solidFill>
                  <a:srgbClr val="00B050"/>
                </a:solidFill>
              </a:rPr>
              <a:t>?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269475"/>
            <a:ext cx="9144000" cy="29883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620" y="2269475"/>
            <a:ext cx="2246169" cy="22553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257" y="2192358"/>
            <a:ext cx="2843818" cy="23324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884" y="2269475"/>
            <a:ext cx="2400760" cy="24007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61" y="2192358"/>
            <a:ext cx="2627523" cy="262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468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5581" y="477398"/>
            <a:ext cx="6872325" cy="1320800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err="1">
                <a:solidFill>
                  <a:srgbClr val="00B050"/>
                </a:solidFill>
              </a:rPr>
              <a:t>Wie</a:t>
            </a:r>
            <a:r>
              <a:rPr lang="en-US" sz="5400" b="1" dirty="0">
                <a:solidFill>
                  <a:srgbClr val="00B050"/>
                </a:solidFill>
              </a:rPr>
              <a:t> </a:t>
            </a:r>
            <a:r>
              <a:rPr lang="en-US" sz="5400" b="1" dirty="0" err="1">
                <a:solidFill>
                  <a:srgbClr val="00B050"/>
                </a:solidFill>
              </a:rPr>
              <a:t>sp</a:t>
            </a:r>
            <a:r>
              <a:rPr lang="de-DE" sz="5400" b="1" dirty="0">
                <a:solidFill>
                  <a:srgbClr val="00B050"/>
                </a:solidFill>
              </a:rPr>
              <a:t>ä</a:t>
            </a:r>
            <a:r>
              <a:rPr lang="en-US" sz="5400" b="1" dirty="0">
                <a:solidFill>
                  <a:srgbClr val="00B050"/>
                </a:solidFill>
              </a:rPr>
              <a:t>t </a:t>
            </a:r>
            <a:r>
              <a:rPr lang="en-US" sz="5400" b="1" dirty="0" err="1">
                <a:solidFill>
                  <a:srgbClr val="00B050"/>
                </a:solidFill>
              </a:rPr>
              <a:t>ist</a:t>
            </a:r>
            <a:r>
              <a:rPr lang="en-US" sz="5400" b="1" dirty="0">
                <a:solidFill>
                  <a:srgbClr val="00B050"/>
                </a:solidFill>
              </a:rPr>
              <a:t> </a:t>
            </a:r>
            <a:r>
              <a:rPr lang="en-US" sz="5400" b="1" dirty="0" err="1">
                <a:solidFill>
                  <a:srgbClr val="00B050"/>
                </a:solidFill>
              </a:rPr>
              <a:t>es</a:t>
            </a:r>
            <a:r>
              <a:rPr lang="en-US" sz="5400" b="1" dirty="0">
                <a:solidFill>
                  <a:srgbClr val="00B050"/>
                </a:solidFill>
              </a:rPr>
              <a:t>?</a:t>
            </a:r>
            <a:endParaRPr lang="ru-RU" sz="54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/>
              <a:t>5 </a:t>
            </a:r>
            <a:r>
              <a:rPr lang="ru-RU" sz="2400" b="1" dirty="0"/>
              <a:t>часов</a:t>
            </a:r>
          </a:p>
          <a:p>
            <a:r>
              <a:rPr lang="ru-RU" sz="2400" b="1" dirty="0"/>
              <a:t>Половина девятого</a:t>
            </a:r>
          </a:p>
          <a:p>
            <a:r>
              <a:rPr lang="ru-RU" sz="2400" b="1" dirty="0"/>
              <a:t>Пятнадцать минут  десятого</a:t>
            </a:r>
          </a:p>
          <a:p>
            <a:r>
              <a:rPr lang="ru-RU" sz="2400" b="1" dirty="0"/>
              <a:t>Четверть третьего</a:t>
            </a:r>
          </a:p>
          <a:p>
            <a:r>
              <a:rPr lang="ru-RU" sz="2400" b="1" dirty="0"/>
              <a:t>Пять минут одиннадцатого</a:t>
            </a:r>
          </a:p>
          <a:p>
            <a:r>
              <a:rPr lang="ru-RU" sz="2400" b="1" dirty="0"/>
              <a:t>Без</a:t>
            </a:r>
            <a:r>
              <a:rPr lang="en-US" sz="2400" b="1" dirty="0"/>
              <a:t> </a:t>
            </a:r>
            <a:r>
              <a:rPr lang="ru-RU" sz="2400" b="1" dirty="0"/>
              <a:t>десяти восемь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941951" y="3244334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chemeClr val="accent1">
                    <a:lumMod val="50000"/>
                  </a:schemeClr>
                </a:solidFill>
              </a:rPr>
              <a:t>ä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6478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6708" y="317138"/>
            <a:ext cx="9144000" cy="1035585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Was </a:t>
            </a:r>
            <a:r>
              <a:rPr lang="en-US" b="1" dirty="0" err="1">
                <a:solidFill>
                  <a:srgbClr val="00B050"/>
                </a:solidFill>
              </a:rPr>
              <a:t>fehlt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Ihnen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dazu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ein</a:t>
            </a:r>
            <a:r>
              <a:rPr lang="en-US" b="1" dirty="0">
                <a:solidFill>
                  <a:srgbClr val="00B050"/>
                </a:solidFill>
              </a:rPr>
              <a:t>?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5" name="Подзаголовок 4"/>
          <p:cNvSpPr txBox="1">
            <a:spLocks noGrp="1"/>
          </p:cNvSpPr>
          <p:nvPr>
            <p:ph type="subTitle" idx="1"/>
          </p:nvPr>
        </p:nvSpPr>
        <p:spPr>
          <a:xfrm rot="20689286">
            <a:off x="2688117" y="5012044"/>
            <a:ext cx="36245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chemeClr val="tx1"/>
                </a:solidFill>
              </a:rPr>
              <a:t>Perfekt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1456307">
            <a:off x="403468" y="2983562"/>
            <a:ext cx="29326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/>
              <a:t>Infinitiv</a:t>
            </a:r>
            <a:endParaRPr lang="ru-RU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241495" y="2946432"/>
            <a:ext cx="2919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/>
              <a:t>Pr</a:t>
            </a:r>
            <a:r>
              <a:rPr lang="de-DE" sz="5400" b="1" dirty="0"/>
              <a:t>ä</a:t>
            </a:r>
            <a:r>
              <a:rPr lang="en-US" sz="5400" b="1" dirty="0" err="1"/>
              <a:t>sens</a:t>
            </a:r>
            <a:endParaRPr lang="ru-RU" sz="5400" b="1" dirty="0"/>
          </a:p>
        </p:txBody>
      </p:sp>
      <p:sp>
        <p:nvSpPr>
          <p:cNvPr id="7" name="Прямоугольник 6"/>
          <p:cNvSpPr/>
          <p:nvPr/>
        </p:nvSpPr>
        <p:spPr>
          <a:xfrm rot="1760472">
            <a:off x="7616261" y="3096230"/>
            <a:ext cx="38488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5400" b="1" dirty="0"/>
              <a:t>Präteritum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545232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83846"/>
          </a:xfrm>
        </p:spPr>
      </p:pic>
      <p:sp>
        <p:nvSpPr>
          <p:cNvPr id="9" name="TextBox 8"/>
          <p:cNvSpPr txBox="1"/>
          <p:nvPr/>
        </p:nvSpPr>
        <p:spPr>
          <a:xfrm>
            <a:off x="3205908" y="2555914"/>
            <a:ext cx="57948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b="1" u="sng" dirty="0">
                <a:solidFill>
                  <a:srgbClr val="C00000"/>
                </a:solidFill>
              </a:rPr>
              <a:t>Präteritum</a:t>
            </a:r>
            <a:endParaRPr lang="ru-RU" sz="8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577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Какие бывают глаголы?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33110" y="1930400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                                 </a:t>
            </a:r>
            <a:r>
              <a:rPr lang="ru-RU" sz="3200" dirty="0"/>
              <a:t>Глаголы в немецком языке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379643" y="2610998"/>
            <a:ext cx="1388126" cy="5398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516915" y="2719883"/>
            <a:ext cx="66101" cy="169659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420299" y="2610998"/>
            <a:ext cx="1498294" cy="62796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80071" y="3383515"/>
            <a:ext cx="111270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/>
              <a:t>слабые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65224" y="4416480"/>
            <a:ext cx="1762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сильные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18593" y="3448280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неправильные</a:t>
            </a:r>
          </a:p>
        </p:txBody>
      </p:sp>
    </p:spTree>
    <p:extLst>
      <p:ext uri="{BB962C8B-B14F-4D97-AF65-F5344CB8AC3E}">
        <p14:creationId xmlns:p14="http://schemas.microsoft.com/office/powerpoint/2010/main" val="305587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83846"/>
          </a:xfrm>
        </p:spPr>
      </p:pic>
      <p:sp>
        <p:nvSpPr>
          <p:cNvPr id="9" name="TextBox 8"/>
          <p:cNvSpPr txBox="1"/>
          <p:nvPr/>
        </p:nvSpPr>
        <p:spPr>
          <a:xfrm>
            <a:off x="892366" y="1134738"/>
            <a:ext cx="11060936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u="sng" dirty="0" err="1">
                <a:solidFill>
                  <a:srgbClr val="002060"/>
                </a:solidFill>
              </a:rPr>
              <a:t>Thema</a:t>
            </a:r>
            <a:r>
              <a:rPr lang="en-US" sz="5400" b="1" u="sng" dirty="0">
                <a:solidFill>
                  <a:srgbClr val="002060"/>
                </a:solidFill>
              </a:rPr>
              <a:t> der </a:t>
            </a:r>
            <a:r>
              <a:rPr lang="en-US" sz="5400" b="1" u="sng" dirty="0" err="1">
                <a:solidFill>
                  <a:srgbClr val="002060"/>
                </a:solidFill>
              </a:rPr>
              <a:t>Stunde</a:t>
            </a:r>
            <a:r>
              <a:rPr lang="en-US" sz="5400" b="1" u="sng" dirty="0">
                <a:solidFill>
                  <a:srgbClr val="002060"/>
                </a:solidFill>
              </a:rPr>
              <a:t>:</a:t>
            </a:r>
          </a:p>
          <a:p>
            <a:r>
              <a:rPr lang="de-DE" sz="8000" b="1" u="sng" dirty="0">
                <a:solidFill>
                  <a:srgbClr val="C00000"/>
                </a:solidFill>
              </a:rPr>
              <a:t>Präteritum</a:t>
            </a:r>
            <a:r>
              <a:rPr lang="ru-RU" sz="8000" b="1" u="sng" dirty="0">
                <a:solidFill>
                  <a:srgbClr val="C00000"/>
                </a:solidFill>
              </a:rPr>
              <a:t> </a:t>
            </a:r>
            <a:r>
              <a:rPr lang="ru-RU" sz="4800" b="1" u="sng" dirty="0">
                <a:solidFill>
                  <a:srgbClr val="C00000"/>
                </a:solidFill>
              </a:rPr>
              <a:t>слабых глаголов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022578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789</TotalTime>
  <Words>598</Words>
  <Application>Microsoft Office PowerPoint</Application>
  <PresentationFormat>Широкоэкранный</PresentationFormat>
  <Paragraphs>129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Comic Sans MS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Wie spät ist es?</vt:lpstr>
      <vt:lpstr>Wie spät ist es?</vt:lpstr>
      <vt:lpstr>Wie spät ist es?</vt:lpstr>
      <vt:lpstr>Was fehlt Ihnen dazu ein?</vt:lpstr>
      <vt:lpstr>Презентация PowerPoint</vt:lpstr>
      <vt:lpstr>Какие бывают глаголы?</vt:lpstr>
      <vt:lpstr>Презентация PowerPoint</vt:lpstr>
      <vt:lpstr>Задачи на урок:</vt:lpstr>
      <vt:lpstr>Презентация PowerPoint</vt:lpstr>
      <vt:lpstr>Das Spiel « Suchen Sie das Paar! » </vt:lpstr>
      <vt:lpstr>Turnpause</vt:lpstr>
      <vt:lpstr>Gestern war das Wetter schlecht. Was machten die Kinder? </vt:lpstr>
      <vt:lpstr>Kontrolieren Sie!</vt:lpstr>
      <vt:lpstr>Stellen  Sie das Verb ins Präteritum, übersetzen Sie! </vt:lpstr>
      <vt:lpstr>Kontrolieren Sie!</vt:lpstr>
      <vt:lpstr>Kontrolieren Sie!</vt:lpstr>
      <vt:lpstr>Hausaufgabe:</vt:lpstr>
      <vt:lpstr>Сегодня на уроке……..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Светлана</cp:lastModifiedBy>
  <cp:revision>46</cp:revision>
  <dcterms:created xsi:type="dcterms:W3CDTF">2018-03-04T15:10:27Z</dcterms:created>
  <dcterms:modified xsi:type="dcterms:W3CDTF">2022-01-25T15:28:08Z</dcterms:modified>
</cp:coreProperties>
</file>