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6" r:id="rId3"/>
    <p:sldId id="257" r:id="rId4"/>
    <p:sldId id="258" r:id="rId5"/>
    <p:sldId id="259" r:id="rId6"/>
    <p:sldId id="260" r:id="rId7"/>
    <p:sldId id="278" r:id="rId8"/>
    <p:sldId id="261" r:id="rId9"/>
    <p:sldId id="263" r:id="rId10"/>
    <p:sldId id="264" r:id="rId11"/>
    <p:sldId id="284" r:id="rId12"/>
    <p:sldId id="279" r:id="rId13"/>
    <p:sldId id="267" r:id="rId14"/>
    <p:sldId id="269" r:id="rId15"/>
    <p:sldId id="270" r:id="rId16"/>
    <p:sldId id="266" r:id="rId17"/>
    <p:sldId id="268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9900CC"/>
    <a:srgbClr val="6666FF"/>
    <a:srgbClr val="9900FF"/>
    <a:srgbClr val="9999FF"/>
    <a:srgbClr val="003399"/>
    <a:srgbClr val="CC00FF"/>
    <a:srgbClr val="CC0099"/>
    <a:srgbClr val="33CC33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670" autoAdjust="0"/>
  </p:normalViewPr>
  <p:slideViewPr>
    <p:cSldViewPr>
      <p:cViewPr varScale="1">
        <p:scale>
          <a:sx n="52" d="100"/>
          <a:sy n="52" d="100"/>
        </p:scale>
        <p:origin x="119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strips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d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E:\&#1084;&#1072;&#1088;&#1072;&#1092;&#1086;&#1085;%202015%20(&#1087;&#1080;&#1089;&#1100;&#1084;&#1086;)\&#1052;&#1091;&#1079;&#1099;&#1082;&#1072;%20&#1076;&#1083;&#1103;%20&#1082;&#1086;&#1085;&#1082;&#1091;&#1088;&#1089;&#1086;&#1074;%20&#8211;%20&#1041;&#1099;&#1089;&#1090;&#1088;&#1072;&#1103;%20&#1080;%20&#1074;&#1077;&#1089;&#1077;&#1083;&#1072;&#1103;%20(www.petamusic.ru).mp3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ed-kopilka.ru/" TargetMode="External"/><Relationship Id="rId2" Type="http://schemas.openxmlformats.org/officeDocument/2006/relationships/hyperlink" Target="http://pang2ru.umi.ru/konkursy/dlya_uchitelej/viktorina_znatoki_russkogo_yazyka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ru-RU" sz="2800" b="1" dirty="0">
              <a:solidFill>
                <a:srgbClr val="7030A0"/>
              </a:solidFill>
              <a:latin typeface="Monotype Corsiva" pitchFamily="66" charset="0"/>
            </a:endParaRPr>
          </a:p>
        </p:txBody>
      </p:sp>
      <p:pic>
        <p:nvPicPr>
          <p:cNvPr id="1026" name="Picture 2" descr="I:\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6208"/>
            <a:ext cx="9144000" cy="6944208"/>
          </a:xfrm>
          <a:prstGeom prst="rect">
            <a:avLst/>
          </a:prstGeom>
          <a:noFill/>
        </p:spPr>
      </p:pic>
      <p:pic>
        <p:nvPicPr>
          <p:cNvPr id="1027" name="Picture 3" descr="I:\PaAmD7fYGrQ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3789040"/>
            <a:ext cx="2736304" cy="3068960"/>
          </a:xfrm>
          <a:prstGeom prst="rect">
            <a:avLst/>
          </a:prstGeom>
          <a:noFill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00430" y="571480"/>
            <a:ext cx="19539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3333CC"/>
                </a:solidFill>
              </a:rPr>
              <a:t>9 класс</a:t>
            </a:r>
            <a:endParaRPr lang="ru-RU" sz="4000" b="1" dirty="0">
              <a:solidFill>
                <a:srgbClr val="3333C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43042" y="1357298"/>
            <a:ext cx="55746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Корень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БЕГУН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7224" y="2000240"/>
            <a:ext cx="7364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Приставка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ВЫСТАВКА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2714620"/>
            <a:ext cx="65652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Суффикс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ПРЫГАЕТ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3429000"/>
            <a:ext cx="69294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Окончание – в слове  </a:t>
            </a:r>
            <a:r>
              <a:rPr lang="ru-RU" sz="3600" b="1" dirty="0" smtClean="0">
                <a:solidFill>
                  <a:srgbClr val="3333CC"/>
                </a:solidFill>
              </a:rPr>
              <a:t>ПИШЕТ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00364" y="4500570"/>
            <a:ext cx="3406189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 flip="none"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189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Выбегает</a:t>
            </a:r>
            <a:endParaRPr lang="ru-RU" sz="5400" b="1" dirty="0">
              <a:ln w="11430"/>
              <a:gradFill flip="none"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189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2" name="Группа 11"/>
          <p:cNvGrpSpPr/>
          <p:nvPr/>
        </p:nvGrpSpPr>
        <p:grpSpPr>
          <a:xfrm>
            <a:off x="3071802" y="4500570"/>
            <a:ext cx="1000926" cy="215108"/>
            <a:chOff x="3071802" y="4500570"/>
            <a:chExt cx="1000926" cy="215108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3071802" y="4500570"/>
              <a:ext cx="1000132" cy="158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3964777" y="4607727"/>
              <a:ext cx="214314" cy="158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Арка 12"/>
          <p:cNvSpPr/>
          <p:nvPr/>
        </p:nvSpPr>
        <p:spPr>
          <a:xfrm>
            <a:off x="4143372" y="4429132"/>
            <a:ext cx="1000132" cy="357190"/>
          </a:xfrm>
          <a:prstGeom prst="blockArc">
            <a:avLst/>
          </a:prstGeom>
          <a:solidFill>
            <a:schemeClr val="accent1">
              <a:lumMod val="75000"/>
            </a:schemeClr>
          </a:soli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5143504" y="4429132"/>
            <a:ext cx="357190" cy="357190"/>
            <a:chOff x="5214942" y="4572008"/>
            <a:chExt cx="285752" cy="214314"/>
          </a:xfrm>
        </p:grpSpPr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5179223" y="4607727"/>
              <a:ext cx="214314" cy="14287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6200000" flipH="1">
              <a:off x="5322099" y="4607727"/>
              <a:ext cx="214314" cy="14287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Прямоугольник 20"/>
          <p:cNvSpPr/>
          <p:nvPr/>
        </p:nvSpPr>
        <p:spPr>
          <a:xfrm>
            <a:off x="5572132" y="4714884"/>
            <a:ext cx="785818" cy="64294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n w="57150">
                <a:solidFill>
                  <a:schemeClr val="tx1"/>
                </a:solidFill>
              </a:ln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13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0540" y="2967335"/>
            <a:ext cx="364292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МАГАЗИН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Музыка для конкурсов – Быстрая и веселая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00392" y="5805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30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285728"/>
            <a:ext cx="7715304" cy="714380"/>
          </a:xfrm>
          <a:prstGeom prst="rect">
            <a:avLst/>
          </a:prstGeom>
          <a:noFill/>
        </p:spPr>
        <p:txBody>
          <a:bodyPr wrap="square" rtlCol="0">
            <a:prstTxWarp prst="textCanDown">
              <a:avLst/>
            </a:prstTxWarp>
            <a:spAutoFit/>
          </a:bodyPr>
          <a:lstStyle/>
          <a:p>
            <a:r>
              <a:rPr lang="ru-RU" sz="2000" b="1" spc="600" dirty="0" smtClean="0">
                <a:ln w="19050">
                  <a:solidFill>
                    <a:srgbClr val="3333CC"/>
                  </a:solidFill>
                </a:ln>
                <a:solidFill>
                  <a:srgbClr val="9900FF"/>
                </a:solidFill>
                <a:latin typeface="Monotype Corsiva" pitchFamily="66" charset="0"/>
              </a:rPr>
              <a:t>КРОССВОРД</a:t>
            </a:r>
            <a:endParaRPr lang="ru-RU" sz="2000" b="1" spc="600" dirty="0">
              <a:ln w="19050">
                <a:solidFill>
                  <a:srgbClr val="3333CC"/>
                </a:solidFill>
              </a:ln>
              <a:solidFill>
                <a:srgbClr val="9900FF"/>
              </a:solidFill>
              <a:latin typeface="Monotype Corsiva" pitchFamily="66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-357222" y="1500174"/>
          <a:ext cx="5500726" cy="4103701"/>
        </p:xfrm>
        <a:graphic>
          <a:graphicData uri="http://schemas.openxmlformats.org/drawingml/2006/table">
            <a:tbl>
              <a:tblPr/>
              <a:tblGrid>
                <a:gridCol w="642942"/>
                <a:gridCol w="642942"/>
                <a:gridCol w="714380"/>
                <a:gridCol w="714380"/>
                <a:gridCol w="713831"/>
                <a:gridCol w="685695"/>
                <a:gridCol w="685695"/>
                <a:gridCol w="700861"/>
              </a:tblGrid>
              <a:tr h="717036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6272" marR="6272" marT="6272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333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6272" marR="6272" marT="6272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333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6272" marR="6272" marT="6272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7333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6272" marR="6272" marT="6272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77333">
                <a:tc>
                  <a:txBody>
                    <a:bodyPr/>
                    <a:lstStyle/>
                    <a:p>
                      <a:pPr algn="r" fontAlgn="ctr"/>
                      <a:r>
                        <a:rPr lang="ru-RU" sz="24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 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77333"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6272" marR="6272" marT="6272" marB="0" anchor="ctr">
                    <a:lnL>
                      <a:noFill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7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0EC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ru-RU" sz="7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6272" marR="6272" marT="6272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000364" y="5786454"/>
            <a:ext cx="53578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9900FF"/>
                </a:solidFill>
              </a:rPr>
              <a:t>1.Упрямый, как…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28860" y="150017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</a:t>
            </a:r>
            <a:endParaRPr lang="ru-RU" sz="4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143240" y="1500174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</a:t>
            </a:r>
            <a:endParaRPr lang="ru-RU" sz="4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857620" y="1500174"/>
            <a:ext cx="4940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/>
              <a:t>Ё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500562" y="1500174"/>
            <a:ext cx="564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Л</a:t>
            </a:r>
            <a:endParaRPr lang="ru-RU" sz="40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000364" y="5786454"/>
            <a:ext cx="50720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9900FF"/>
                </a:solidFill>
              </a:rPr>
              <a:t>2.Слепой, как…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4480" y="2214554"/>
            <a:ext cx="5597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</a:t>
            </a:r>
            <a:endParaRPr lang="ru-RU" sz="4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428860" y="2214554"/>
            <a:ext cx="5132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Р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3071802" y="2214554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</a:t>
            </a:r>
            <a:endParaRPr lang="ru-RU" sz="4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857620" y="2214554"/>
            <a:ext cx="49885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Т</a:t>
            </a:r>
            <a:endParaRPr lang="ru-RU" sz="4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000364" y="5857892"/>
            <a:ext cx="54292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9900FF"/>
                </a:solidFill>
              </a:rPr>
              <a:t>3.Красный, как…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3240" y="2857496"/>
            <a:ext cx="5132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Р</a:t>
            </a:r>
            <a:endParaRPr lang="ru-RU" sz="4000" b="1" dirty="0"/>
          </a:p>
        </p:txBody>
      </p:sp>
      <p:sp>
        <p:nvSpPr>
          <p:cNvPr id="16" name="TextBox 15"/>
          <p:cNvSpPr txBox="1"/>
          <p:nvPr/>
        </p:nvSpPr>
        <p:spPr>
          <a:xfrm flipH="1">
            <a:off x="3857620" y="2857496"/>
            <a:ext cx="45434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А</a:t>
            </a:r>
            <a:endParaRPr lang="ru-RU" sz="40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4500562" y="2857496"/>
            <a:ext cx="5597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143240" y="5857892"/>
            <a:ext cx="4857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9900FF"/>
                </a:solidFill>
              </a:rPr>
              <a:t>4.Топает, как…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714480" y="3571876"/>
            <a:ext cx="51809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С</a:t>
            </a:r>
            <a:endParaRPr lang="ru-RU" sz="4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428860" y="3571876"/>
            <a:ext cx="564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Л</a:t>
            </a:r>
            <a:endParaRPr lang="ru-RU" sz="40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071802" y="357187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О</a:t>
            </a:r>
            <a:endParaRPr lang="ru-RU" sz="40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3786182" y="3571876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Н</a:t>
            </a:r>
            <a:endParaRPr lang="ru-RU" sz="4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3000364" y="5786454"/>
            <a:ext cx="5214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9900FF"/>
                </a:solidFill>
              </a:rPr>
              <a:t>5. Надулся, как…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5720" y="4214818"/>
            <a:ext cx="6126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И</a:t>
            </a:r>
            <a:endParaRPr lang="ru-RU" sz="40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1000100" y="4214818"/>
            <a:ext cx="60946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Н</a:t>
            </a:r>
            <a:endParaRPr lang="ru-RU" sz="40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1714480" y="4214818"/>
            <a:ext cx="5613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Д</a:t>
            </a:r>
            <a:endParaRPr lang="ru-RU" sz="40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2357422" y="4214818"/>
            <a:ext cx="7633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Ю</a:t>
            </a:r>
            <a:endParaRPr lang="ru-RU" sz="4000" b="1" dirty="0"/>
          </a:p>
        </p:txBody>
      </p:sp>
      <p:sp>
        <p:nvSpPr>
          <p:cNvPr id="28" name="TextBox 27"/>
          <p:cNvSpPr txBox="1"/>
          <p:nvPr/>
        </p:nvSpPr>
        <p:spPr>
          <a:xfrm>
            <a:off x="3143240" y="4214818"/>
            <a:ext cx="5597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К</a:t>
            </a:r>
            <a:endParaRPr lang="ru-RU" sz="40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071802" y="5786454"/>
            <a:ext cx="46434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9900FF"/>
                </a:solidFill>
              </a:rPr>
              <a:t>6.Нем, как… </a:t>
            </a:r>
            <a:endParaRPr lang="ru-RU" sz="4800" b="1" dirty="0">
              <a:solidFill>
                <a:srgbClr val="9900FF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00100" y="4929198"/>
            <a:ext cx="5132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Р</a:t>
            </a:r>
            <a:endParaRPr lang="ru-RU" sz="40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643042" y="4929198"/>
            <a:ext cx="6815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Ы</a:t>
            </a:r>
            <a:endParaRPr lang="ru-RU" sz="4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428860" y="4929198"/>
            <a:ext cx="52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Б</a:t>
            </a:r>
            <a:endParaRPr lang="ru-RU" sz="4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3143240" y="4929198"/>
            <a:ext cx="53091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А</a:t>
            </a:r>
            <a:endParaRPr lang="ru-RU" sz="4000" b="1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68338">
            <a:off x="5458614" y="2074157"/>
            <a:ext cx="3381282" cy="2767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0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1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3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94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29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30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4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72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3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000"/>
                            </p:stCondLst>
                            <p:childTnLst>
                              <p:par>
                                <p:cTn id="19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"/>
                            </p:stCondLst>
                            <p:childTnLst>
                              <p:par>
                                <p:cTn id="19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3000"/>
                            </p:stCondLst>
                            <p:childTnLst>
                              <p:par>
                                <p:cTn id="20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4000"/>
                            </p:stCondLst>
                            <p:childTnLst>
                              <p:par>
                                <p:cTn id="2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2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2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3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1000"/>
                            </p:stCondLst>
                            <p:childTnLst>
                              <p:par>
                                <p:cTn id="2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2000"/>
                            </p:stCondLst>
                            <p:childTnLst>
                              <p:par>
                                <p:cTn id="24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4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2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6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2" dur="20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6" grpId="0"/>
      <p:bldP spid="7" grpId="0"/>
      <p:bldP spid="8" grpId="0"/>
      <p:bldP spid="9" grpId="0"/>
      <p:bldP spid="9" grpId="1"/>
      <p:bldP spid="10" grpId="0"/>
      <p:bldP spid="11" grpId="0"/>
      <p:bldP spid="12" grpId="0"/>
      <p:bldP spid="13" grpId="0"/>
      <p:bldP spid="14" grpId="0"/>
      <p:bldP spid="14" grpId="1"/>
      <p:bldP spid="15" grpId="0"/>
      <p:bldP spid="16" grpId="0"/>
      <p:bldP spid="17" grpId="0"/>
      <p:bldP spid="18" grpId="0" build="allAtOnce"/>
      <p:bldP spid="19" grpId="0"/>
      <p:bldP spid="20" grpId="0"/>
      <p:bldP spid="21" grpId="0"/>
      <p:bldP spid="22" grpId="0"/>
      <p:bldP spid="23" grpId="0"/>
      <p:bldP spid="23" grpId="1"/>
      <p:bldP spid="24" grpId="0"/>
      <p:bldP spid="25" grpId="0"/>
      <p:bldP spid="26" grpId="0"/>
      <p:bldP spid="27" grpId="0"/>
      <p:bldP spid="28" grpId="0"/>
      <p:bldP spid="29" grpId="0"/>
      <p:bldP spid="29" grpId="1"/>
      <p:bldP spid="30" grpId="0"/>
      <p:bldP spid="31" grpId="0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695778" cy="10156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6200000" scaled="0"/>
          </a:gradFill>
        </p:spPr>
        <p:txBody>
          <a:bodyPr wrap="non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6000" b="1" cap="all" dirty="0" smtClean="0">
                <a:ln w="15875" cmpd="sng">
                  <a:solidFill>
                    <a:srgbClr val="9900FF"/>
                  </a:solidFill>
                </a:ln>
                <a:gradFill flip="none"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162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«Найди и докажи»</a:t>
            </a:r>
            <a:endParaRPr lang="ru-RU" sz="6000" b="1" cap="all" dirty="0">
              <a:ln w="15875" cmpd="sng">
                <a:solidFill>
                  <a:srgbClr val="9900FF"/>
                </a:solidFill>
              </a:ln>
              <a:gradFill flip="none"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16200000" scaled="1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928794" y="1142984"/>
            <a:ext cx="4500594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5400" b="1" dirty="0" smtClean="0">
                <a:solidFill>
                  <a:srgbClr val="9900CC"/>
                </a:solidFill>
                <a:latin typeface="Arial" pitchFamily="34" charset="0"/>
              </a:rPr>
              <a:t>7 класс</a:t>
            </a:r>
          </a:p>
          <a:p>
            <a:pPr marL="0" marR="0" lvl="0" indent="539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714348" y="4714884"/>
            <a:ext cx="1714512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142844" y="2143116"/>
            <a:ext cx="857256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 Однажды поздним осенним</a:t>
            </a:r>
          </a:p>
          <a:p>
            <a:pPr marL="742950" marR="0" lvl="0" indent="-7429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3600" b="1" dirty="0" smtClean="0">
                <a:solidFill>
                  <a:srgbClr val="3333CC"/>
                </a:solidFill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 вечером.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42844" y="3571876"/>
            <a:ext cx="821537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3333CC"/>
                </a:solidFill>
                <a:latin typeface="Arial" pitchFamily="34" charset="0"/>
                <a:ea typeface="Times New Roman" pitchFamily="18" charset="0"/>
              </a:rPr>
              <a:t>2. Расцвела под  окном душистая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3600" b="1" dirty="0" smtClean="0">
                <a:solidFill>
                  <a:srgbClr val="3333CC"/>
                </a:solidFill>
                <a:latin typeface="Arial" pitchFamily="34" charset="0"/>
                <a:ea typeface="Times New Roman" pitchFamily="18" charset="0"/>
              </a:rPr>
              <a:t>    сирень.</a:t>
            </a:r>
            <a:endParaRPr lang="ru-RU" sz="3600" b="1" dirty="0">
              <a:solidFill>
                <a:srgbClr val="3333CC"/>
              </a:solidFill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785786" y="4143380"/>
            <a:ext cx="2071702" cy="144464"/>
            <a:chOff x="857224" y="4143380"/>
            <a:chExt cx="2071702" cy="144464"/>
          </a:xfrm>
        </p:grpSpPr>
        <p:cxnSp>
          <p:nvCxnSpPr>
            <p:cNvPr id="14" name="Прямая соединительная линия 13"/>
            <p:cNvCxnSpPr/>
            <p:nvPr/>
          </p:nvCxnSpPr>
          <p:spPr>
            <a:xfrm>
              <a:off x="857224" y="4143380"/>
              <a:ext cx="2071702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857224" y="4286256"/>
              <a:ext cx="2071702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142844" y="5000636"/>
            <a:ext cx="821537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3. В, Бушевала, День, Лесу, Целый,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3333CC"/>
                </a:solidFill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 Гроза.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5" grpId="0"/>
      <p:bldP spid="1026" grpId="0"/>
      <p:bldP spid="1026" grpId="1"/>
      <p:bldP spid="12" grpId="0"/>
      <p:bldP spid="1028" grpId="0"/>
      <p:bldP spid="1028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3108" y="285728"/>
            <a:ext cx="4857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9900FF"/>
                </a:solidFill>
              </a:rPr>
              <a:t>8 класс</a:t>
            </a:r>
            <a:endParaRPr lang="ru-RU" sz="5400" b="1" dirty="0">
              <a:solidFill>
                <a:srgbClr val="9900FF"/>
              </a:solidFill>
            </a:endParaRPr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42844" y="1500174"/>
            <a:ext cx="88582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1.Ребята читали интересный рассказ.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142844" y="2786058"/>
            <a:ext cx="87868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2. Завтра мы рано утром вчетвером.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42844" y="4286256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3. Из-под горы вытекает холодный.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2357422" y="2143116"/>
            <a:ext cx="1500198" cy="144464"/>
            <a:chOff x="642910" y="2143116"/>
            <a:chExt cx="1500198" cy="144464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>
              <a:off x="642910" y="2143116"/>
              <a:ext cx="1500198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>
              <a:off x="642910" y="2285992"/>
              <a:ext cx="1500198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Прямая соединительная линия 11"/>
          <p:cNvCxnSpPr/>
          <p:nvPr/>
        </p:nvCxnSpPr>
        <p:spPr>
          <a:xfrm>
            <a:off x="642910" y="2143116"/>
            <a:ext cx="1500198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601" grpId="0"/>
      <p:bldP spid="25602" grpId="0"/>
      <p:bldP spid="25602" grpId="1"/>
      <p:bldP spid="25603" grpId="0"/>
      <p:bldP spid="2560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8860" y="428604"/>
            <a:ext cx="41434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9900CC"/>
                </a:solidFill>
              </a:rPr>
              <a:t>9 класс</a:t>
            </a:r>
            <a:endParaRPr lang="ru-RU" sz="5400" b="1" dirty="0">
              <a:solidFill>
                <a:srgbClr val="9900CC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142844" y="1571612"/>
            <a:ext cx="850112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1. Моя бабушка сегодня рано утром.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142844" y="2786058"/>
            <a:ext cx="87868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2. В, слышна, жаворонка, небе,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3333CC"/>
                </a:solidFill>
                <a:latin typeface="Arial" pitchFamily="34" charset="0"/>
                <a:ea typeface="Times New Roman" pitchFamily="18" charset="0"/>
              </a:rPr>
              <a:t>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  высоко, песня.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214282" y="4572008"/>
            <a:ext cx="850112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3. Вчера ученики решали трудную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 smtClean="0">
                <a:solidFill>
                  <a:srgbClr val="3333CC"/>
                </a:solidFill>
                <a:latin typeface="Arial" pitchFamily="34" charset="0"/>
                <a:ea typeface="Times New Roman" pitchFamily="18" charset="0"/>
              </a:rPr>
              <a:t>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3333CC"/>
                </a:solidFill>
                <a:effectLst/>
                <a:latin typeface="Arial" pitchFamily="34" charset="0"/>
                <a:ea typeface="Times New Roman" pitchFamily="18" charset="0"/>
              </a:rPr>
              <a:t> задачу.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rgbClr val="3333CC"/>
              </a:solidFill>
              <a:effectLst/>
              <a:latin typeface="Arial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357422" y="5214950"/>
            <a:ext cx="1785950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Группа 11"/>
          <p:cNvGrpSpPr/>
          <p:nvPr/>
        </p:nvGrpSpPr>
        <p:grpSpPr>
          <a:xfrm>
            <a:off x="4286248" y="5214950"/>
            <a:ext cx="1643074" cy="144464"/>
            <a:chOff x="4286248" y="5214950"/>
            <a:chExt cx="1643074" cy="144464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4286248" y="5214950"/>
              <a:ext cx="1643074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4286248" y="5357826"/>
              <a:ext cx="1643074" cy="1588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6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6625" grpId="0"/>
      <p:bldP spid="26625" grpId="1"/>
      <p:bldP spid="26626" grpId="0"/>
      <p:bldP spid="26626" grpId="1"/>
      <p:bldP spid="266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214290"/>
            <a:ext cx="8643998" cy="769441"/>
          </a:xfrm>
          <a:prstGeom prst="rect">
            <a:avLst/>
          </a:prstGeom>
          <a:gradFill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lin ang="13500000" scaled="0"/>
          </a:gradFill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 flip="none"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135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«Где приставка? Где предлог?»</a:t>
            </a:r>
            <a:endParaRPr lang="ru-RU" sz="4400" b="1" dirty="0">
              <a:ln w="11430"/>
              <a:gradFill flip="none"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135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 rot="10800000" flipV="1">
            <a:off x="285720" y="1214422"/>
            <a:ext cx="8715404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(За) горой, (с) кресла, (по) бежать, (с) тащил, (под) сосной, (по) тропинке, (за) кричать,                    (за) уголок, (на) чертил,   (про) шептал, (со) всех сторон, (во) дворе,  (у) меня, (из) учить,                    (над) балконом, (в)</a:t>
            </a:r>
            <a:r>
              <a:rPr kumimoji="0" lang="ru-RU" sz="4000" b="1" i="0" u="none" strike="noStrike" cap="none" normalizeH="0" baseline="0" dirty="0" err="1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ъехал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1214422"/>
            <a:ext cx="45720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9900CC"/>
                </a:solidFill>
              </a:rPr>
              <a:t>Приставки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Побежать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Стащил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Закричать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Начертил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Прошептал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Изучить</a:t>
            </a:r>
          </a:p>
          <a:p>
            <a:r>
              <a:rPr lang="ru-RU" sz="4000" b="1" dirty="0" smtClean="0">
                <a:solidFill>
                  <a:srgbClr val="3333CC"/>
                </a:solidFill>
              </a:rPr>
              <a:t>Въехал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429124" y="1142984"/>
            <a:ext cx="4572000" cy="57554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400" b="1" dirty="0" smtClean="0">
                <a:solidFill>
                  <a:srgbClr val="9900CC"/>
                </a:solidFill>
              </a:rPr>
              <a:t>Предлоги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За</a:t>
            </a:r>
            <a:r>
              <a:rPr lang="ru-RU" sz="3600" b="1" dirty="0" smtClean="0">
                <a:solidFill>
                  <a:srgbClr val="3333CC"/>
                </a:solidFill>
              </a:rPr>
              <a:t> горой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С</a:t>
            </a:r>
            <a:r>
              <a:rPr lang="ru-RU" sz="3600" b="1" dirty="0" smtClean="0">
                <a:solidFill>
                  <a:srgbClr val="3333CC"/>
                </a:solidFill>
              </a:rPr>
              <a:t> кресла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Под</a:t>
            </a:r>
            <a:r>
              <a:rPr lang="ru-RU" sz="3600" b="1" dirty="0" smtClean="0">
                <a:solidFill>
                  <a:srgbClr val="3333CC"/>
                </a:solidFill>
              </a:rPr>
              <a:t> сосной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По</a:t>
            </a:r>
            <a:r>
              <a:rPr lang="ru-RU" sz="3600" b="1" dirty="0" smtClean="0">
                <a:solidFill>
                  <a:srgbClr val="3333CC"/>
                </a:solidFill>
              </a:rPr>
              <a:t> тропинке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За</a:t>
            </a:r>
            <a:r>
              <a:rPr lang="ru-RU" sz="3600" b="1" dirty="0" smtClean="0">
                <a:solidFill>
                  <a:srgbClr val="3333CC"/>
                </a:solidFill>
              </a:rPr>
              <a:t> уголок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Со</a:t>
            </a:r>
            <a:r>
              <a:rPr lang="ru-RU" sz="3600" b="1" dirty="0" smtClean="0">
                <a:solidFill>
                  <a:srgbClr val="3333CC"/>
                </a:solidFill>
              </a:rPr>
              <a:t> всех сторон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Во</a:t>
            </a:r>
            <a:r>
              <a:rPr lang="ru-RU" sz="3600" b="1" dirty="0" smtClean="0">
                <a:solidFill>
                  <a:srgbClr val="3333CC"/>
                </a:solidFill>
              </a:rPr>
              <a:t> дворе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У</a:t>
            </a:r>
            <a:r>
              <a:rPr lang="ru-RU" sz="3600" b="1" dirty="0" smtClean="0">
                <a:solidFill>
                  <a:srgbClr val="3333CC"/>
                </a:solidFill>
              </a:rPr>
              <a:t> меня</a:t>
            </a:r>
          </a:p>
          <a:p>
            <a:r>
              <a:rPr lang="ru-RU" sz="3600" b="1" dirty="0" smtClean="0">
                <a:solidFill>
                  <a:srgbClr val="CC0099"/>
                </a:solidFill>
              </a:rPr>
              <a:t>Над</a:t>
            </a:r>
            <a:r>
              <a:rPr lang="ru-RU" sz="3600" b="1" dirty="0" smtClean="0">
                <a:solidFill>
                  <a:srgbClr val="3333CC"/>
                </a:solidFill>
              </a:rPr>
              <a:t> балконом</a:t>
            </a: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24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25" grpId="0"/>
      <p:bldP spid="1025" grpId="1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71670" y="142852"/>
            <a:ext cx="4989750" cy="1200329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>
                  <a:solidFill>
                    <a:srgbClr val="003399"/>
                  </a:solidFill>
                </a:ln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Ребусы</a:t>
            </a:r>
            <a:endParaRPr lang="ru-RU" sz="3600" b="1" cap="all" dirty="0">
              <a:ln w="0">
                <a:solidFill>
                  <a:srgbClr val="003399"/>
                </a:solidFill>
              </a:ln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928926" y="857232"/>
            <a:ext cx="3143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9900CC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7 класс</a:t>
            </a:r>
            <a:endParaRPr lang="ru-RU" sz="6000" b="1" spc="100" dirty="0">
              <a:ln w="18000">
                <a:solidFill>
                  <a:schemeClr val="accent1">
                    <a:satMod val="200000"/>
                    <a:tint val="72000"/>
                  </a:schemeClr>
                </a:solidFill>
                <a:prstDash val="solid"/>
              </a:ln>
              <a:solidFill>
                <a:srgbClr val="9900CC"/>
              </a:solidFill>
              <a:effectLst>
                <a:outerShdw blurRad="25000" dist="20000" dir="16020000" algn="tl">
                  <a:schemeClr val="accent1">
                    <a:satMod val="200000"/>
                    <a:shade val="1000"/>
                    <a:alpha val="60000"/>
                  </a:schemeClr>
                </a:out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1643042" y="2071678"/>
            <a:ext cx="5873763" cy="3214710"/>
            <a:chOff x="1643042" y="2071678"/>
            <a:chExt cx="5873763" cy="3214710"/>
          </a:xfrm>
        </p:grpSpPr>
        <p:sp>
          <p:nvSpPr>
            <p:cNvPr id="6" name="AutoShape 7"/>
            <p:cNvSpPr>
              <a:spLocks noChangeArrowheads="1"/>
            </p:cNvSpPr>
            <p:nvPr/>
          </p:nvSpPr>
          <p:spPr bwMode="auto">
            <a:xfrm>
              <a:off x="1643042" y="2071678"/>
              <a:ext cx="5873763" cy="321471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5400000" scaled="1"/>
            </a:gradFill>
            <a:ln w="254000">
              <a:pattFill prst="pct5">
                <a:fgClr>
                  <a:schemeClr val="bg1"/>
                </a:fgClr>
                <a:bgClr>
                  <a:srgbClr val="CC99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grpSp>
          <p:nvGrpSpPr>
            <p:cNvPr id="8" name="Группа 7"/>
            <p:cNvGrpSpPr/>
            <p:nvPr/>
          </p:nvGrpSpPr>
          <p:grpSpPr>
            <a:xfrm>
              <a:off x="2000232" y="2500306"/>
              <a:ext cx="5153040" cy="1835147"/>
              <a:chOff x="3214678" y="3214686"/>
              <a:chExt cx="5153040" cy="1835147"/>
            </a:xfrm>
          </p:grpSpPr>
          <p:sp>
            <p:nvSpPr>
              <p:cNvPr id="9" name="WordArt 6" descr="Белый мрамор"/>
              <p:cNvSpPr>
                <a:spLocks noChangeArrowheads="1" noChangeShapeType="1" noTextEdit="1"/>
              </p:cNvSpPr>
              <p:nvPr/>
            </p:nvSpPr>
            <p:spPr bwMode="auto">
              <a:xfrm>
                <a:off x="3214678" y="3500438"/>
                <a:ext cx="962047" cy="1295406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scene3d>
                  <a:camera prst="legacyObliqueRight"/>
                  <a:lightRig rig="legacyHarsh3" dir="t"/>
                </a:scene3d>
                <a:sp3d extrusionH="100000" prstMaterial="legacyMatte">
                  <a:extrusionClr>
                    <a:srgbClr val="663300"/>
                  </a:extrusionClr>
                </a:sp3d>
              </a:bodyPr>
              <a:lstStyle/>
              <a:p>
                <a:pPr algn="ctr"/>
                <a:r>
                  <a:rPr lang="ru-RU" sz="3600" b="1" kern="10" dirty="0">
                    <a:ln w="9525">
                      <a:round/>
                      <a:headEnd/>
                      <a:tailEnd/>
                    </a:ln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atin typeface="Arial"/>
                    <a:cs typeface="Arial"/>
                  </a:rPr>
                  <a:t>и</a:t>
                </a:r>
              </a:p>
            </p:txBody>
          </p:sp>
          <p:sp>
            <p:nvSpPr>
              <p:cNvPr id="10" name="WordArt 8" descr="Белый мрамор"/>
              <p:cNvSpPr>
                <a:spLocks noChangeArrowheads="1" noChangeShapeType="1" noTextEdit="1"/>
              </p:cNvSpPr>
              <p:nvPr/>
            </p:nvSpPr>
            <p:spPr bwMode="auto">
              <a:xfrm>
                <a:off x="5929322" y="3357562"/>
                <a:ext cx="2438396" cy="159068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scene3d>
                  <a:camera prst="legacyObliqueRight"/>
                  <a:lightRig rig="legacyHarsh3" dir="t"/>
                </a:scene3d>
                <a:sp3d extrusionH="100000" prstMaterial="legacyMatte">
                  <a:extrusionClr>
                    <a:srgbClr val="663300"/>
                  </a:extrusionClr>
                </a:sp3d>
              </a:bodyPr>
              <a:lstStyle/>
              <a:p>
                <a:pPr algn="ctr"/>
                <a:r>
                  <a:rPr lang="ru-RU" sz="3600" b="1" kern="10" dirty="0" err="1">
                    <a:ln w="9525">
                      <a:round/>
                      <a:headEnd/>
                      <a:tailEnd/>
                    </a:ln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atin typeface="Arial"/>
                    <a:cs typeface="Arial"/>
                  </a:rPr>
                  <a:t>ки</a:t>
                </a:r>
                <a:endParaRPr lang="ru-RU" sz="3600" b="1" kern="10" dirty="0">
                  <a:ln w="9525">
                    <a:round/>
                    <a:headEnd/>
                    <a:tailEnd/>
                  </a:ln>
                  <a:blipFill dpi="0" rotWithShape="0">
                    <a:blip r:embed="rId2"/>
                    <a:srcRect/>
                    <a:tile tx="0" ty="0" sx="100000" sy="100000" flip="none" algn="tl"/>
                  </a:blipFill>
                  <a:latin typeface="Arial"/>
                  <a:cs typeface="Arial"/>
                </a:endParaRPr>
              </a:p>
            </p:txBody>
          </p:sp>
          <p:pic>
            <p:nvPicPr>
              <p:cNvPr id="11" name="Picture 9" descr="C:\Мои документы\Константинова С.Е\Ребусы\Груша1.gif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4500562" y="3214686"/>
                <a:ext cx="1171097" cy="183514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2" name="WordArt 7" descr="Белый мрамор"/>
              <p:cNvSpPr>
                <a:spLocks noChangeArrowheads="1" noChangeShapeType="1" noTextEdit="1"/>
              </p:cNvSpPr>
              <p:nvPr/>
            </p:nvSpPr>
            <p:spPr bwMode="auto">
              <a:xfrm>
                <a:off x="5500694" y="3286124"/>
                <a:ext cx="409575" cy="682625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  <a:scene3d>
                  <a:camera prst="legacyObliqueRight"/>
                  <a:lightRig rig="legacyHarsh3" dir="t"/>
                </a:scene3d>
                <a:sp3d extrusionH="100000" prstMaterial="legacyMatte">
                  <a:extrusionClr>
                    <a:srgbClr val="663300"/>
                  </a:extrusionClr>
                </a:sp3d>
              </a:bodyPr>
              <a:lstStyle/>
              <a:p>
                <a:pPr algn="ctr"/>
                <a:r>
                  <a:rPr lang="ru-RU" sz="3600" b="1" kern="10" dirty="0">
                    <a:ln w="9525">
                      <a:round/>
                      <a:headEnd/>
                      <a:tailEnd/>
                    </a:ln>
                    <a:blipFill dpi="0" rotWithShape="0">
                      <a:blip r:embed="rId2"/>
                      <a:srcRect/>
                      <a:tile tx="0" ty="0" sx="100000" sy="100000" flip="none" algn="tl"/>
                    </a:blipFill>
                    <a:latin typeface="Arial"/>
                    <a:cs typeface="Arial"/>
                  </a:rPr>
                  <a:t>,</a:t>
                </a:r>
              </a:p>
            </p:txBody>
          </p:sp>
        </p:grpSp>
      </p:grpSp>
      <p:sp>
        <p:nvSpPr>
          <p:cNvPr id="13" name="TextBox 12"/>
          <p:cNvSpPr txBox="1"/>
          <p:nvPr/>
        </p:nvSpPr>
        <p:spPr>
          <a:xfrm>
            <a:off x="3000364" y="5500702"/>
            <a:ext cx="346998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игрушки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928794" y="2000240"/>
            <a:ext cx="5446723" cy="3500462"/>
            <a:chOff x="214282" y="435895"/>
            <a:chExt cx="5446723" cy="3857652"/>
          </a:xfrm>
        </p:grpSpPr>
        <p:sp>
          <p:nvSpPr>
            <p:cNvPr id="16" name="AutoShape 7"/>
            <p:cNvSpPr>
              <a:spLocks noChangeArrowheads="1"/>
            </p:cNvSpPr>
            <p:nvPr/>
          </p:nvSpPr>
          <p:spPr bwMode="auto">
            <a:xfrm>
              <a:off x="214282" y="435895"/>
              <a:ext cx="5446723" cy="3857652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5400000" scaled="1"/>
            </a:gradFill>
            <a:ln w="254000">
              <a:pattFill prst="pct5">
                <a:fgClr>
                  <a:schemeClr val="bg1"/>
                </a:fgClr>
                <a:bgClr>
                  <a:srgbClr val="CC99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7" name="WordArt 4"/>
            <p:cNvSpPr>
              <a:spLocks noChangeArrowheads="1" noChangeShapeType="1" noTextEdit="1"/>
            </p:cNvSpPr>
            <p:nvPr/>
          </p:nvSpPr>
          <p:spPr bwMode="auto">
            <a:xfrm>
              <a:off x="928662" y="908261"/>
              <a:ext cx="1706563" cy="244316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7</a:t>
              </a:r>
            </a:p>
          </p:txBody>
        </p:sp>
        <p:sp>
          <p:nvSpPr>
            <p:cNvPr id="18" name="WordArt 5"/>
            <p:cNvSpPr>
              <a:spLocks noChangeArrowheads="1" noChangeShapeType="1" noTextEdit="1"/>
            </p:cNvSpPr>
            <p:nvPr/>
          </p:nvSpPr>
          <p:spPr bwMode="auto">
            <a:xfrm>
              <a:off x="3357554" y="1459354"/>
              <a:ext cx="1201738" cy="1665287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>
                  <a:ln w="9525">
                    <a:noFill/>
                    <a:round/>
                    <a:headEnd/>
                    <a:tailEnd/>
                  </a:ln>
                  <a:gradFill rotWithShape="1">
                    <a:gsLst>
                      <a:gs pos="0">
                        <a:srgbClr val="FFFF00"/>
                      </a:gs>
                      <a:gs pos="100000">
                        <a:srgbClr val="FF9933"/>
                      </a:gs>
                    </a:gsLst>
                    <a:path path="rect">
                      <a:fillToRect l="50000" t="50000" r="50000" b="50000"/>
                    </a:path>
                  </a:gradFill>
                  <a:effectLst>
                    <a:outerShdw dist="35921" dir="2700000" algn="ctr" rotWithShape="0">
                      <a:srgbClr val="C0C0C0"/>
                    </a:outerShdw>
                  </a:effectLst>
                  <a:latin typeface="Impact"/>
                </a:rPr>
                <a:t>я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500430" y="5429264"/>
            <a:ext cx="23260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семья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3" grpId="0"/>
      <p:bldP spid="13" grpId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857488" y="357166"/>
            <a:ext cx="310232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rgbClr val="6666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8 класс</a:t>
            </a:r>
            <a:endParaRPr lang="ru-RU" sz="6000" b="1" spc="300" dirty="0">
              <a:ln w="11430" cmpd="sng">
                <a:solidFill>
                  <a:srgbClr val="6666FF"/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0" name="Группа 9"/>
          <p:cNvGrpSpPr/>
          <p:nvPr/>
        </p:nvGrpSpPr>
        <p:grpSpPr>
          <a:xfrm>
            <a:off x="1571604" y="1357298"/>
            <a:ext cx="6088077" cy="3571900"/>
            <a:chOff x="2000232" y="1928802"/>
            <a:chExt cx="6588143" cy="4071966"/>
          </a:xfrm>
        </p:grpSpPr>
        <p:sp>
          <p:nvSpPr>
            <p:cNvPr id="11" name="AutoShape 7"/>
            <p:cNvSpPr>
              <a:spLocks noChangeArrowheads="1"/>
            </p:cNvSpPr>
            <p:nvPr/>
          </p:nvSpPr>
          <p:spPr bwMode="auto">
            <a:xfrm>
              <a:off x="2000232" y="1928802"/>
              <a:ext cx="6588143" cy="4071966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5400000" scaled="1"/>
            </a:gradFill>
            <a:ln w="254000">
              <a:pattFill prst="pct5">
                <a:fgClr>
                  <a:schemeClr val="bg1"/>
                </a:fgClr>
                <a:bgClr>
                  <a:srgbClr val="CC99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pic>
          <p:nvPicPr>
            <p:cNvPr id="12" name="Picture 11" descr="C:\Мои документы\Константинова С.Е\Ребусы\lгвозди1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464067" y="2743195"/>
              <a:ext cx="2307090" cy="22336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WordArt 3"/>
            <p:cNvSpPr>
              <a:spLocks noChangeArrowheads="1" noChangeShapeType="1" noTextEdit="1"/>
            </p:cNvSpPr>
            <p:nvPr/>
          </p:nvSpPr>
          <p:spPr bwMode="auto">
            <a:xfrm>
              <a:off x="5401688" y="2824635"/>
              <a:ext cx="2478087" cy="194787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3600" b="1" kern="10" dirty="0" err="1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ка</a:t>
              </a:r>
              <a:endPara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2643174" y="5143512"/>
            <a:ext cx="356892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гвоздика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714480" y="1357298"/>
            <a:ext cx="5730886" cy="3643338"/>
            <a:chOff x="2857488" y="2357430"/>
            <a:chExt cx="5730886" cy="4011620"/>
          </a:xfrm>
        </p:grpSpPr>
        <p:sp>
          <p:nvSpPr>
            <p:cNvPr id="16" name="AutoShape 7"/>
            <p:cNvSpPr>
              <a:spLocks noChangeArrowheads="1"/>
            </p:cNvSpPr>
            <p:nvPr/>
          </p:nvSpPr>
          <p:spPr bwMode="auto">
            <a:xfrm>
              <a:off x="2857488" y="2357430"/>
              <a:ext cx="5730886" cy="401162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5400000" scaled="1"/>
            </a:gradFill>
            <a:ln w="254000">
              <a:pattFill prst="pct5">
                <a:fgClr>
                  <a:schemeClr val="bg1"/>
                </a:fgClr>
                <a:bgClr>
                  <a:srgbClr val="CC99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pic>
          <p:nvPicPr>
            <p:cNvPr id="17" name="Picture 7" descr="C:\Мои документы\Константинова С.Е\Ребусы\домик1.gif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357554" y="3286124"/>
              <a:ext cx="2466340" cy="18113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8" name="Picture 3" descr="C:\Мои документы\Константинова С.Е\Ребусы\ель1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215074" y="2643182"/>
              <a:ext cx="1849591" cy="2816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9" name="TextBox 18"/>
          <p:cNvSpPr txBox="1"/>
          <p:nvPr/>
        </p:nvSpPr>
        <p:spPr>
          <a:xfrm>
            <a:off x="2928926" y="5286388"/>
            <a:ext cx="284218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модель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4" grpId="1"/>
      <p:bldP spid="1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2857488" y="285728"/>
            <a:ext cx="311033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rgbClr val="9999FF"/>
                  </a:solidFill>
                  <a:prstDash val="solid"/>
                  <a:miter lim="800000"/>
                </a:ln>
                <a:solidFill>
                  <a:srgbClr val="9900CC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9 класс</a:t>
            </a:r>
            <a:endParaRPr lang="ru-RU" sz="6000" b="1" spc="300" dirty="0">
              <a:ln w="11430" cmpd="sng">
                <a:solidFill>
                  <a:srgbClr val="9999FF"/>
                </a:solidFill>
                <a:prstDash val="solid"/>
                <a:miter lim="800000"/>
              </a:ln>
              <a:solidFill>
                <a:srgbClr val="9900CC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500166" y="1357298"/>
            <a:ext cx="5945201" cy="3571900"/>
            <a:chOff x="2714612" y="2357430"/>
            <a:chExt cx="5945201" cy="3571900"/>
          </a:xfrm>
        </p:grpSpPr>
        <p:sp>
          <p:nvSpPr>
            <p:cNvPr id="10" name="AutoShape 7"/>
            <p:cNvSpPr>
              <a:spLocks noChangeArrowheads="1"/>
            </p:cNvSpPr>
            <p:nvPr/>
          </p:nvSpPr>
          <p:spPr bwMode="auto">
            <a:xfrm>
              <a:off x="2714612" y="2357430"/>
              <a:ext cx="5945201" cy="3571900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5400000" scaled="1"/>
            </a:gradFill>
            <a:ln w="254000">
              <a:pattFill prst="pct5">
                <a:fgClr>
                  <a:schemeClr val="bg1"/>
                </a:fgClr>
                <a:bgClr>
                  <a:srgbClr val="CC99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pic>
          <p:nvPicPr>
            <p:cNvPr id="11" name="Picture 6" descr="C:\Мои документы\Константинова С.Е\Ребусы\Кот1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928926" y="3214686"/>
              <a:ext cx="1139848" cy="12239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" name="Picture 6" descr="C:\Мои документы\Константинова С.Е\Ребусы\Кот1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143372" y="3143248"/>
              <a:ext cx="1200161" cy="12872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6" descr="C:\Мои документы\Константинова С.Е\Ребусы\Кот1.gif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29256" y="3143248"/>
              <a:ext cx="1165224" cy="1250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WordArt 5"/>
            <p:cNvSpPr>
              <a:spLocks noChangeArrowheads="1" noChangeShapeType="1" noTextEdit="1"/>
            </p:cNvSpPr>
            <p:nvPr/>
          </p:nvSpPr>
          <p:spPr bwMode="auto">
            <a:xfrm>
              <a:off x="6858016" y="3286124"/>
              <a:ext cx="1433499" cy="1063634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sz="8000" b="1" kern="10" dirty="0">
                  <a:ln w="19050">
                    <a:solidFill>
                      <a:srgbClr val="99CCFF"/>
                    </a:solidFill>
                    <a:round/>
                    <a:headEnd/>
                    <a:tailEnd/>
                  </a:ln>
                  <a:solidFill>
                    <a:srgbClr val="0066CC"/>
                  </a:solidFill>
                  <a:effectLst>
                    <a:outerShdw dist="35921" dir="2700000" algn="ctr" rotWithShape="0">
                      <a:srgbClr val="990000"/>
                    </a:outerShdw>
                  </a:effectLst>
                  <a:latin typeface="Impact"/>
                </a:rPr>
                <a:t>Ж</a:t>
              </a: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285984" y="5214950"/>
            <a:ext cx="419967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трикотаж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1428728" y="1357298"/>
            <a:ext cx="6000792" cy="3714777"/>
            <a:chOff x="2143109" y="1714488"/>
            <a:chExt cx="6000792" cy="3714777"/>
          </a:xfrm>
        </p:grpSpPr>
        <p:sp>
          <p:nvSpPr>
            <p:cNvPr id="17" name="AutoShape 7"/>
            <p:cNvSpPr>
              <a:spLocks noChangeArrowheads="1"/>
            </p:cNvSpPr>
            <p:nvPr/>
          </p:nvSpPr>
          <p:spPr bwMode="auto">
            <a:xfrm>
              <a:off x="2143109" y="1714488"/>
              <a:ext cx="6000792" cy="371477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008000"/>
                </a:gs>
                <a:gs pos="100000">
                  <a:schemeClr val="folHlink"/>
                </a:gs>
              </a:gsLst>
              <a:lin ang="5400000" scaled="1"/>
            </a:gradFill>
            <a:ln w="254000">
              <a:pattFill prst="pct5">
                <a:fgClr>
                  <a:schemeClr val="bg1"/>
                </a:fgClr>
                <a:bgClr>
                  <a:srgbClr val="CC9900"/>
                </a:bgClr>
              </a:patt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grpSp>
          <p:nvGrpSpPr>
            <p:cNvPr id="18" name="Group 8"/>
            <p:cNvGrpSpPr>
              <a:grpSpLocks/>
            </p:cNvGrpSpPr>
            <p:nvPr/>
          </p:nvGrpSpPr>
          <p:grpSpPr bwMode="auto">
            <a:xfrm>
              <a:off x="2714612" y="1857363"/>
              <a:ext cx="5162563" cy="2698761"/>
              <a:chOff x="1171" y="2223"/>
              <a:chExt cx="4670" cy="3280"/>
            </a:xfrm>
          </p:grpSpPr>
          <p:pic>
            <p:nvPicPr>
              <p:cNvPr id="19" name="Picture 12" descr="AN02724_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1346" y="2943"/>
                <a:ext cx="1657" cy="2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0" name="WordArt 11"/>
              <p:cNvSpPr>
                <a:spLocks noChangeArrowheads="1" noChangeShapeType="1" noTextEdit="1"/>
              </p:cNvSpPr>
              <p:nvPr/>
            </p:nvSpPr>
            <p:spPr bwMode="auto">
              <a:xfrm>
                <a:off x="1171" y="2504"/>
                <a:ext cx="1435" cy="351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2700">
                      <a:solidFill>
                        <a:srgbClr val="EAEAEA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effectLst>
                      <a:outerShdw dist="35921" dir="2700000" sy="50000" kx="2115830" algn="bl" rotWithShape="0">
                        <a:srgbClr val="C0C0C0">
                          <a:alpha val="79999"/>
                        </a:srgbClr>
                      </a:outerShdw>
                    </a:effectLst>
                    <a:latin typeface="Arial Black"/>
                  </a:rPr>
                  <a:t>Т=П</a:t>
                </a:r>
              </a:p>
            </p:txBody>
          </p:sp>
          <p:pic>
            <p:nvPicPr>
              <p:cNvPr id="21" name="Picture 10" descr="BD18253_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146" y="2223"/>
                <a:ext cx="2695" cy="269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" name="WordArt 9"/>
              <p:cNvSpPr>
                <a:spLocks noChangeArrowheads="1" noChangeShapeType="1" noTextEdit="1"/>
              </p:cNvSpPr>
              <p:nvPr/>
            </p:nvSpPr>
            <p:spPr bwMode="auto">
              <a:xfrm>
                <a:off x="3866" y="5103"/>
                <a:ext cx="1260" cy="400"/>
              </a:xfrm>
              <a:prstGeom prst="rect">
                <a:avLst/>
              </a:prstGeom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ru-RU" sz="3600" b="1" kern="10">
                    <a:ln w="12700">
                      <a:solidFill>
                        <a:srgbClr val="EAEAEA"/>
                      </a:solidFill>
                      <a:round/>
                      <a:headEnd/>
                      <a:tailEnd/>
                    </a:ln>
                    <a:gradFill rotWithShape="1">
                      <a:gsLst>
                        <a:gs pos="0">
                          <a:srgbClr val="A603AB"/>
                        </a:gs>
                        <a:gs pos="12000">
                          <a:srgbClr val="E81766"/>
                        </a:gs>
                        <a:gs pos="27000">
                          <a:srgbClr val="EE3F17"/>
                        </a:gs>
                        <a:gs pos="48000">
                          <a:srgbClr val="FFFF00"/>
                        </a:gs>
                        <a:gs pos="64999">
                          <a:srgbClr val="1A8D48"/>
                        </a:gs>
                        <a:gs pos="78999">
                          <a:srgbClr val="0819FB"/>
                        </a:gs>
                        <a:gs pos="100000">
                          <a:srgbClr val="A603AB"/>
                        </a:gs>
                      </a:gsLst>
                      <a:lin ang="0" scaled="1"/>
                    </a:gradFill>
                    <a:effectLst>
                      <a:outerShdw dist="35921" dir="2700000" sy="50000" kx="2115830" algn="bl" rotWithShape="0">
                        <a:srgbClr val="C0C0C0">
                          <a:alpha val="79999"/>
                        </a:srgbClr>
                      </a:outerShdw>
                    </a:effectLst>
                    <a:latin typeface="Arial Black"/>
                  </a:rPr>
                  <a:t>Е=И</a:t>
                </a:r>
              </a:p>
            </p:txBody>
          </p:sp>
        </p:grpSp>
      </p:grpSp>
      <p:sp>
        <p:nvSpPr>
          <p:cNvPr id="23" name="TextBox 22"/>
          <p:cNvSpPr txBox="1"/>
          <p:nvPr/>
        </p:nvSpPr>
        <p:spPr>
          <a:xfrm>
            <a:off x="2428860" y="5286388"/>
            <a:ext cx="368004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копилка</a:t>
            </a:r>
            <a:endParaRPr lang="ru-RU" sz="6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5" grpId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415880"/>
          </a:xfrm>
        </p:spPr>
        <p:txBody>
          <a:bodyPr/>
          <a:lstStyle/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ВЕЛИКИЙ, МОГУЧИЙ, ПРАВДИВЫЙ, СВОБОДНЫЙ,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НАРОДНОЙ ЖИВИТЕЛЬНОЙ СИЛЫ РОДНИК!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ТЕБЕ ПОСВЯЩАЕМ ИГРУ МЫ СЕГОДНЯ,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 </a:t>
            </a:r>
          </a:p>
          <a:p>
            <a:pPr>
              <a:buNone/>
            </a:pPr>
            <a:r>
              <a:rPr lang="ru-RU" b="1" i="1" dirty="0" smtClean="0">
                <a:solidFill>
                  <a:srgbClr val="3333CC"/>
                </a:solidFill>
              </a:rPr>
              <a:t>НАШ ГОРДЫЙ, НАШ РУССКИЙ, РОДНОЙ НАШ ЯЗЫК!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714488"/>
            <a:ext cx="8286808" cy="4924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TextBox 11"/>
          <p:cNvSpPr txBox="1"/>
          <p:nvPr/>
        </p:nvSpPr>
        <p:spPr>
          <a:xfrm>
            <a:off x="285720" y="142852"/>
            <a:ext cx="8572560" cy="1107996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rgbClr val="9900FF"/>
                  </a:solidFill>
                  <a:prstDash val="solid"/>
                </a:ln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</a:rPr>
              <a:t>Спасибо за игру!</a:t>
            </a:r>
            <a:endParaRPr lang="ru-RU" sz="6600" b="1" dirty="0">
              <a:ln w="10541" cmpd="sng">
                <a:solidFill>
                  <a:srgbClr val="9900FF"/>
                </a:solidFill>
                <a:prstDash val="solid"/>
              </a:ln>
              <a:gradFill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5400000" scaled="0"/>
              </a:gra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86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4612" y="142852"/>
            <a:ext cx="35651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Источники:</a:t>
            </a: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1184774"/>
            <a:ext cx="9144000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Волина В.В. Весёлая грамматика. – М.: Знание, 1995.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Волина В.В. Тысяча игр с буквами и словами на уроках и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  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дома. – М.: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АСТ-Пресс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, 1996.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Ушаков Н. Н и др. Внеурочная работа по русскому языку. 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- М.: Просвещение, 1985.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indent="450850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Картинки. [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Электронный ресурс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]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URL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  <a:r>
              <a:rPr lang="en-US" sz="2400" u="sng" dirty="0" smtClean="0">
                <a:hlinkClick r:id="rId2"/>
              </a:rPr>
              <a:t>http</a:t>
            </a:r>
            <a:r>
              <a:rPr lang="ru-RU" sz="2400" u="sng" dirty="0" smtClean="0">
                <a:hlinkClick r:id="rId2"/>
              </a:rPr>
              <a:t>://</a:t>
            </a:r>
            <a:r>
              <a:rPr lang="en-US" sz="2400" u="sng" dirty="0" smtClean="0">
                <a:hlinkClick r:id="rId2"/>
              </a:rPr>
              <a:t>pang</a:t>
            </a:r>
            <a:r>
              <a:rPr lang="ru-RU" sz="2400" u="sng" dirty="0" smtClean="0">
                <a:hlinkClick r:id="rId2"/>
              </a:rPr>
              <a:t>2</a:t>
            </a:r>
            <a:r>
              <a:rPr lang="en-US" sz="2400" u="sng" dirty="0" err="1" smtClean="0">
                <a:hlinkClick r:id="rId2"/>
              </a:rPr>
              <a:t>ru</a:t>
            </a:r>
            <a:r>
              <a:rPr lang="ru-RU" sz="2400" u="sng" dirty="0" smtClean="0">
                <a:hlinkClick r:id="rId2"/>
              </a:rPr>
              <a:t>.</a:t>
            </a:r>
            <a:r>
              <a:rPr lang="en-US" sz="2400" u="sng" dirty="0" err="1" smtClean="0">
                <a:hlinkClick r:id="rId2"/>
              </a:rPr>
              <a:t>umi</a:t>
            </a:r>
            <a:r>
              <a:rPr lang="ru-RU" sz="2400" u="sng" dirty="0" smtClean="0">
                <a:hlinkClick r:id="rId2"/>
              </a:rPr>
              <a:t>.</a:t>
            </a:r>
            <a:r>
              <a:rPr lang="en-US" sz="2400" u="sng" dirty="0" err="1" smtClean="0">
                <a:hlinkClick r:id="rId2"/>
              </a:rPr>
              <a:t>ru</a:t>
            </a:r>
            <a:r>
              <a:rPr lang="ru-RU" sz="2400" u="sng" dirty="0" smtClean="0">
                <a:hlinkClick r:id="rId2"/>
              </a:rPr>
              <a:t>/</a:t>
            </a:r>
            <a:r>
              <a:rPr lang="en-US" sz="2400" u="sng" dirty="0" err="1" smtClean="0">
                <a:hlinkClick r:id="rId2"/>
              </a:rPr>
              <a:t>konkursy</a:t>
            </a:r>
            <a:r>
              <a:rPr lang="ru-RU" sz="2400" u="sng" dirty="0" smtClean="0">
                <a:hlinkClick r:id="rId2"/>
              </a:rPr>
              <a:t>/</a:t>
            </a:r>
            <a:r>
              <a:rPr lang="en-US" sz="2400" u="sng" dirty="0" err="1" smtClean="0">
                <a:hlinkClick r:id="rId2"/>
              </a:rPr>
              <a:t>dlya</a:t>
            </a:r>
            <a:r>
              <a:rPr lang="ru-RU" sz="2400" u="sng" dirty="0" smtClean="0">
                <a:hlinkClick r:id="rId2"/>
              </a:rPr>
              <a:t>_</a:t>
            </a:r>
            <a:r>
              <a:rPr lang="en-US" sz="2400" u="sng" dirty="0" err="1" smtClean="0">
                <a:hlinkClick r:id="rId2"/>
              </a:rPr>
              <a:t>uchitelej</a:t>
            </a:r>
            <a:r>
              <a:rPr lang="ru-RU" sz="2400" u="sng" dirty="0" smtClean="0">
                <a:hlinkClick r:id="rId2"/>
              </a:rPr>
              <a:t>/</a:t>
            </a:r>
            <a:r>
              <a:rPr lang="en-US" sz="2400" u="sng" dirty="0" err="1" smtClean="0">
                <a:hlinkClick r:id="rId2"/>
              </a:rPr>
              <a:t>viktorina</a:t>
            </a:r>
            <a:r>
              <a:rPr lang="ru-RU" sz="2400" u="sng" dirty="0" smtClean="0">
                <a:hlinkClick r:id="rId2"/>
              </a:rPr>
              <a:t>_</a:t>
            </a:r>
            <a:r>
              <a:rPr lang="en-US" sz="2400" u="sng" dirty="0" err="1" smtClean="0">
                <a:hlinkClick r:id="rId2"/>
              </a:rPr>
              <a:t>znatoki</a:t>
            </a:r>
            <a:r>
              <a:rPr lang="ru-RU" sz="2400" u="sng" dirty="0" smtClean="0">
                <a:hlinkClick r:id="rId2"/>
              </a:rPr>
              <a:t>_</a:t>
            </a:r>
            <a:r>
              <a:rPr lang="en-US" sz="2400" u="sng" dirty="0" err="1" smtClean="0">
                <a:hlinkClick r:id="rId2"/>
              </a:rPr>
              <a:t>russkogo</a:t>
            </a:r>
            <a:r>
              <a:rPr lang="ru-RU" sz="2400" u="sng" dirty="0" smtClean="0">
                <a:hlinkClick r:id="rId2"/>
              </a:rPr>
              <a:t>_</a:t>
            </a:r>
            <a:r>
              <a:rPr lang="en-US" sz="2400" u="sng" dirty="0" err="1" smtClean="0">
                <a:hlinkClick r:id="rId2"/>
              </a:rPr>
              <a:t>yazyka</a:t>
            </a:r>
            <a:r>
              <a:rPr lang="ru-RU" sz="2400" u="sng" dirty="0" smtClean="0">
                <a:hlinkClick r:id="rId2"/>
              </a:rPr>
              <a:t>/</a:t>
            </a:r>
            <a:r>
              <a:rPr lang="en-US" sz="2400" dirty="0" smtClean="0"/>
              <a:t>  </a:t>
            </a:r>
            <a:r>
              <a:rPr lang="ru-RU" sz="2400" dirty="0" smtClean="0"/>
              <a:t>.</a:t>
            </a: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Ребусы. [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Электронный ресурс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]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URL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http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://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ped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-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kopilka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.</a:t>
            </a:r>
            <a:r>
              <a:rPr kumimoji="0" lang="en-US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ru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hlinkClick r:id="rId3"/>
              </a:rPr>
              <a:t>/</a:t>
            </a:r>
            <a:r>
              <a:rPr kumimoji="0" lang="ru-RU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1604" y="1571612"/>
            <a:ext cx="5786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 useBgFill="1">
        <p:nvSpPr>
          <p:cNvPr id="3" name="Прямоугольник 2"/>
          <p:cNvSpPr/>
          <p:nvPr/>
        </p:nvSpPr>
        <p:spPr>
          <a:xfrm>
            <a:off x="285720" y="428604"/>
            <a:ext cx="8358246" cy="1323439"/>
          </a:xfrm>
          <a:prstGeom prst="rect">
            <a:avLst/>
          </a:prstGeom>
          <a:effectLst/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 lIns="91440" tIns="45720" rIns="91440" bIns="45720">
            <a:prstTxWarp prst="textWave2">
              <a:avLst/>
            </a:prstTxWarp>
            <a:spAutoFit/>
            <a:scene3d>
              <a:camera prst="perspectiveRelaxedModerately"/>
              <a:lightRig rig="brightRoom" dir="t"/>
            </a:scene3d>
            <a:sp3d extrusionH="57150"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1400000" scaled="0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Викторина по русскому языку</a:t>
            </a:r>
          </a:p>
          <a:p>
            <a:pPr algn="ctr"/>
            <a:r>
              <a:rPr lang="ru-RU" sz="4000" b="1" cap="all" dirty="0" smtClean="0">
                <a:ln/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1400000" scaled="0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Для 7 - 9 классов </a:t>
            </a:r>
            <a:endParaRPr lang="ru-RU" sz="4000" b="1" cap="all" spc="0" dirty="0">
              <a:ln/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11400000" scaled="0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2285992"/>
            <a:ext cx="8429652" cy="1754326"/>
          </a:xfrm>
          <a:prstGeom prst="rect">
            <a:avLst/>
          </a:prstGeom>
          <a:noFill/>
        </p:spPr>
        <p:txBody>
          <a:bodyPr wrap="square" rtlCol="0">
            <a:prstTxWarp prst="textTriangleInverted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dirty="0" smtClean="0">
                <a:ln/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35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«Лингвистический </a:t>
            </a:r>
          </a:p>
          <a:p>
            <a:pPr algn="ctr"/>
            <a:r>
              <a:rPr lang="ru-RU" sz="5400" b="1" cap="all" dirty="0" smtClean="0">
                <a:ln/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35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Monotype Corsiva" pitchFamily="66" charset="0"/>
              </a:rPr>
              <a:t>марафон»</a:t>
            </a:r>
            <a:endParaRPr lang="ru-RU" sz="5400" b="1" cap="all" dirty="0">
              <a:ln/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13500000" scaled="1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Monotype Corsiva" pitchFamily="66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266827">
            <a:off x="6402877" y="3906156"/>
            <a:ext cx="2277226" cy="2260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728" y="428604"/>
            <a:ext cx="6786610" cy="769441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400" b="1" cap="all" dirty="0" smtClean="0">
                <a:ln/>
                <a:gradFill flip="none"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lin ang="13500000" scaled="1"/>
                  <a:tileRect/>
                </a:gra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Содержание:</a:t>
            </a:r>
            <a:endParaRPr lang="ru-RU" sz="4400" b="1" cap="all" dirty="0">
              <a:ln/>
              <a:gradFill flip="none"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lin ang="13500000" scaled="1"/>
                <a:tileRect/>
              </a:gra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571612"/>
            <a:ext cx="800105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3333CC"/>
                </a:solidFill>
              </a:rPr>
              <a:t>Морфологический бой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err="1" smtClean="0">
                <a:solidFill>
                  <a:srgbClr val="3333CC"/>
                </a:solidFill>
              </a:rPr>
              <a:t>Составлялки</a:t>
            </a:r>
            <a:endParaRPr lang="ru-RU" sz="3600" b="1" dirty="0" smtClean="0">
              <a:solidFill>
                <a:srgbClr val="3333CC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3333CC"/>
                </a:solidFill>
              </a:rPr>
              <a:t>Грамматическая арифметика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3333CC"/>
                </a:solidFill>
              </a:rPr>
              <a:t>Найди и докажи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3333CC"/>
                </a:solidFill>
              </a:rPr>
              <a:t>Кроссворд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3333CC"/>
                </a:solidFill>
              </a:rPr>
              <a:t>Где приставка? Где предлог?</a:t>
            </a:r>
          </a:p>
          <a:p>
            <a:pPr>
              <a:buFont typeface="Wingdings" pitchFamily="2" charset="2"/>
              <a:buChar char="Ø"/>
            </a:pPr>
            <a:r>
              <a:rPr lang="ru-RU" sz="3600" b="1" dirty="0" smtClean="0">
                <a:solidFill>
                  <a:srgbClr val="3333CC"/>
                </a:solidFill>
              </a:rPr>
              <a:t>Ребусы</a:t>
            </a:r>
          </a:p>
          <a:p>
            <a:endParaRPr lang="ru-RU" sz="3600" b="1" dirty="0" smtClean="0">
              <a:solidFill>
                <a:srgbClr val="3333CC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sz="3600" b="1" dirty="0" smtClean="0">
              <a:solidFill>
                <a:srgbClr val="9900CC"/>
              </a:solidFill>
            </a:endParaRP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endParaRPr lang="ru-RU" dirty="0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357166"/>
            <a:ext cx="8286808" cy="769441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 anchor="ctr">
            <a:prstTxWarp prst="textWave4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4400" b="1" dirty="0" smtClean="0">
                <a:ln w="11430"/>
                <a:solidFill>
                  <a:srgbClr val="66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Морфологический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бой»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285720" y="1643050"/>
            <a:ext cx="857256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Arial" pitchFamily="34" charset="0"/>
                <a:ea typeface="Times New Roman" pitchFamily="18" charset="0"/>
              </a:rPr>
              <a:t>Наступил тёплый апрель. Выдался ясный день. С крыш падает шумная капель. На клёне надулись почки. Пушистые сугробы снега почернели. Весело бежит звонкий ручей. Никита смастерил кораблик и пустил его на воду. Быстро поплыл маленький кораблик.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71472" y="285728"/>
            <a:ext cx="2887650" cy="7632859"/>
          </a:xfrm>
          <a:prstGeom prst="rect">
            <a:avLst/>
          </a:prstGeom>
          <a:noFill/>
        </p:spPr>
        <p:txBody>
          <a:bodyPr wrap="none" rtlCol="0" anchor="ctr" anchorCtr="1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Имена</a:t>
            </a:r>
          </a:p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существительные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Апрель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День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(С) крыш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Капель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(На) клёне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Почки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Сугробы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Снега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Ручей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Никита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Кораблик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(На) воду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Кораблик</a:t>
            </a:r>
          </a:p>
          <a:p>
            <a:pPr algn="ctr"/>
            <a:endParaRPr lang="ru-RU" sz="3000" dirty="0" smtClean="0">
              <a:solidFill>
                <a:srgbClr val="9900FF"/>
              </a:solidFill>
            </a:endParaRPr>
          </a:p>
          <a:p>
            <a:pPr algn="ctr"/>
            <a:endParaRPr lang="ru-RU" sz="2400" dirty="0" smtClean="0">
              <a:solidFill>
                <a:srgbClr val="9900FF"/>
              </a:solidFill>
            </a:endParaRPr>
          </a:p>
          <a:p>
            <a:pPr algn="ctr"/>
            <a:endParaRPr lang="ru-RU" sz="2400" dirty="0">
              <a:solidFill>
                <a:srgbClr val="33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3306" y="285728"/>
            <a:ext cx="2701382" cy="42165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Имена</a:t>
            </a:r>
          </a:p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прилагательные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Тёплый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Ясный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Шумная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Пушистые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Звонкий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Маленький</a:t>
            </a:r>
          </a:p>
          <a:p>
            <a:pPr algn="ctr"/>
            <a:endParaRPr lang="ru-RU" sz="2800" b="1" dirty="0" smtClean="0">
              <a:solidFill>
                <a:srgbClr val="9900FF"/>
              </a:solidFill>
            </a:endParaRPr>
          </a:p>
          <a:p>
            <a:pPr algn="ctr"/>
            <a:endParaRPr lang="ru-RU" sz="2400" dirty="0">
              <a:solidFill>
                <a:srgbClr val="33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72264" y="500042"/>
            <a:ext cx="2286016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3333CC"/>
                </a:solidFill>
              </a:rPr>
              <a:t>Глаголы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Наступил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Выдался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Падает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Надулись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Почернели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Бежит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Смастерил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Пустил</a:t>
            </a:r>
          </a:p>
          <a:p>
            <a:pPr algn="ctr"/>
            <a:r>
              <a:rPr lang="ru-RU" sz="2800" b="1" dirty="0" smtClean="0">
                <a:solidFill>
                  <a:srgbClr val="CC0099"/>
                </a:solidFill>
              </a:rPr>
              <a:t>Поплыл</a:t>
            </a:r>
          </a:p>
          <a:p>
            <a:pPr algn="ctr"/>
            <a:endParaRPr lang="ru-RU" sz="2800" b="1" dirty="0" smtClean="0">
              <a:solidFill>
                <a:srgbClr val="3333CC"/>
              </a:solidFill>
            </a:endParaRPr>
          </a:p>
          <a:p>
            <a:pPr algn="ctr"/>
            <a:endParaRPr lang="ru-RU" sz="24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xit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1"/>
      <p:bldP spid="5" grpId="2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85786" y="142852"/>
            <a:ext cx="7589982" cy="1754326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 rtlCol="0">
            <a:prstTxWarp prst="textCan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 flip="none"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162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«Грамматическая арифметика»</a:t>
            </a:r>
            <a:endParaRPr lang="ru-RU" sz="5400" b="1" dirty="0">
              <a:ln w="11430"/>
              <a:gradFill flip="none"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162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20" y="2000240"/>
            <a:ext cx="75724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1. Кабан – ан + лук = 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2857496"/>
            <a:ext cx="3857652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85720" y="2714620"/>
            <a:ext cx="78581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2. Ком – м +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н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фе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+ та  =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0496" y="3643314"/>
            <a:ext cx="3643338" cy="2500330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</p:pic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285720" y="3500438"/>
            <a:ext cx="757242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3. Кот + ёлка –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ка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=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</a:endParaRPr>
          </a:p>
        </p:txBody>
      </p:sp>
      <p:pic>
        <p:nvPicPr>
          <p:cNvPr id="10" name="Рисунок 9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214818"/>
            <a:ext cx="3357586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85720" y="4214818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4. Сок –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ок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+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ам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+ о + лёт =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60" y="2357430"/>
            <a:ext cx="2928926" cy="200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285720" y="5000636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5. Об + лас – с + ко =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</a:endParaRPr>
          </a:p>
        </p:txBody>
      </p:sp>
      <p:pic>
        <p:nvPicPr>
          <p:cNvPr id="14" name="Рисунок 13"/>
          <p:cNvPicPr/>
          <p:nvPr/>
        </p:nvPicPr>
        <p:blipFill>
          <a:blip r:embed="rId6" cstate="print"/>
          <a:srcRect b="2323"/>
          <a:stretch>
            <a:fillRect/>
          </a:stretch>
        </p:blipFill>
        <p:spPr bwMode="auto">
          <a:xfrm>
            <a:off x="5786446" y="2428868"/>
            <a:ext cx="321471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85720" y="5786454"/>
            <a:ext cx="850112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6. Ба + рок –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ок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 + а +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бан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9900CC"/>
                </a:solidFill>
                <a:effectLst/>
                <a:latin typeface="Arial" pitchFamily="34" charset="0"/>
                <a:ea typeface="Times New Roman" pitchFamily="18" charset="0"/>
              </a:rPr>
              <a:t> =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rgbClr val="9900CC"/>
              </a:solidFill>
              <a:effectLst/>
              <a:latin typeface="Arial" pitchFamily="34" charset="0"/>
            </a:endParaRPr>
          </a:p>
        </p:txBody>
      </p:sp>
      <p:pic>
        <p:nvPicPr>
          <p:cNvPr id="16" name="Рисунок 15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9322" y="3714752"/>
            <a:ext cx="2928958" cy="2214578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3" dur="500"/>
                                        <p:tgtEl>
                                          <p:spTgt spid="194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1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5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8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8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9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0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1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9" dur="10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" grpId="0"/>
      <p:bldP spid="19457" grpId="1"/>
      <p:bldP spid="19458" grpId="0"/>
      <p:bldP spid="19458" grpId="1"/>
      <p:bldP spid="19459" grpId="0"/>
      <p:bldP spid="19459" grpId="1"/>
      <p:bldP spid="19460" grpId="0"/>
      <p:bldP spid="19460" grpId="1"/>
      <p:bldP spid="19461" grpId="0"/>
      <p:bldP spid="19461" grpId="1"/>
      <p:bldP spid="1946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8596" y="214290"/>
            <a:ext cx="8286808" cy="1015663"/>
          </a:xfrm>
          <a:prstGeom prst="rect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 wrap="square" rtlCol="0">
            <a:prstTxWarp prst="textWave4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00" b="1" dirty="0" smtClean="0">
                <a:ln w="11430"/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500" b="1" dirty="0" err="1" smtClean="0">
                <a:ln w="11430"/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Составлялки</a:t>
            </a:r>
            <a:r>
              <a:rPr lang="ru-RU" sz="500" b="1" dirty="0" smtClean="0">
                <a:ln w="11430"/>
                <a:gradFill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5400000" scaled="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500" b="1" dirty="0">
              <a:ln w="11430"/>
              <a:gradFill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5400000" scaled="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571868" y="1214422"/>
            <a:ext cx="1915524" cy="70788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6666FF"/>
                </a:solidFill>
              </a:rPr>
              <a:t>7 класс</a:t>
            </a:r>
            <a:endParaRPr lang="ru-RU" sz="4000" b="1" dirty="0">
              <a:solidFill>
                <a:srgbClr val="6666FF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1928802"/>
            <a:ext cx="69083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Корень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СНЕЖИНКА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28662" y="2500306"/>
            <a:ext cx="74538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Приставка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ПОДЪЕХАЛ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00166" y="3143248"/>
            <a:ext cx="63769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Суффикс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ЛЕСНИК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71604" y="3857628"/>
            <a:ext cx="62375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Окончание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СТОЛ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214546" y="5214950"/>
            <a:ext cx="45716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 flip="none"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18900000" scaled="1"/>
                  <a:tileRect/>
                </a:gra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</a:rPr>
              <a:t>Подснежник</a:t>
            </a:r>
            <a:endParaRPr lang="ru-RU" sz="5400" b="1" dirty="0">
              <a:ln w="11430"/>
              <a:gradFill flip="none"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18900000" scaled="1"/>
                <a:tileRect/>
              </a:gradFill>
              <a:effectLst>
                <a:innerShdw blurRad="63500" dist="50800" dir="10800000">
                  <a:prstClr val="black">
                    <a:alpha val="50000"/>
                  </a:prstClr>
                </a:inn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214546" y="5214950"/>
            <a:ext cx="1429554" cy="286546"/>
            <a:chOff x="2214546" y="5214950"/>
            <a:chExt cx="1429554" cy="286546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2214546" y="5214950"/>
              <a:ext cx="1404000" cy="0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3500430" y="5357826"/>
              <a:ext cx="285752" cy="158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Арка 19"/>
          <p:cNvSpPr/>
          <p:nvPr/>
        </p:nvSpPr>
        <p:spPr>
          <a:xfrm>
            <a:off x="3786182" y="5072074"/>
            <a:ext cx="1500198" cy="428628"/>
          </a:xfrm>
          <a:prstGeom prst="blockArc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>
            <a:bevelT w="0"/>
            <a:extrusionClr>
              <a:schemeClr val="accent1">
                <a:lumMod val="7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25" name="Группа 24"/>
          <p:cNvGrpSpPr/>
          <p:nvPr/>
        </p:nvGrpSpPr>
        <p:grpSpPr>
          <a:xfrm>
            <a:off x="5429256" y="4929198"/>
            <a:ext cx="1214446" cy="571504"/>
            <a:chOff x="5429256" y="4929198"/>
            <a:chExt cx="1214446" cy="571504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 rot="10800000" flipV="1">
              <a:off x="5429256" y="4929198"/>
              <a:ext cx="642942" cy="57150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16200000" flipH="1">
              <a:off x="6072198" y="4929198"/>
              <a:ext cx="571504" cy="57150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Прямоугольник 26"/>
          <p:cNvSpPr/>
          <p:nvPr/>
        </p:nvSpPr>
        <p:spPr>
          <a:xfrm>
            <a:off x="6929454" y="5357826"/>
            <a:ext cx="628648" cy="642942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5" grpId="0"/>
      <p:bldP spid="6" grpId="0"/>
      <p:bldP spid="7" grpId="0"/>
      <p:bldP spid="8" grpId="0"/>
      <p:bldP spid="17" grpId="0"/>
      <p:bldP spid="20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500430" y="500042"/>
            <a:ext cx="1947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3333CC"/>
                </a:solidFill>
              </a:rPr>
              <a:t>8 класс</a:t>
            </a:r>
            <a:endParaRPr lang="ru-RU" sz="4000" b="1" dirty="0">
              <a:solidFill>
                <a:srgbClr val="3333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42976" y="1285860"/>
            <a:ext cx="63675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Корень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ГОРОДОК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57224" y="2000240"/>
            <a:ext cx="70823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Приставка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ЗАПИСАЛ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2976" y="2786058"/>
            <a:ext cx="64990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Суффикс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ЗИМНЯЯ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57224" y="3500438"/>
            <a:ext cx="74199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99"/>
                </a:solidFill>
              </a:rPr>
              <a:t>Окончание – в слове </a:t>
            </a:r>
            <a:r>
              <a:rPr lang="ru-RU" sz="3600" b="1" dirty="0" smtClean="0">
                <a:solidFill>
                  <a:srgbClr val="3333CC"/>
                </a:solidFill>
              </a:rPr>
              <a:t>БЫСТРЫЙ</a:t>
            </a:r>
            <a:endParaRPr lang="ru-RU" sz="3600" b="1" dirty="0">
              <a:solidFill>
                <a:srgbClr val="3333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4643446"/>
            <a:ext cx="4396140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5400" b="1" dirty="0" smtClean="0">
                <a:ln w="11430"/>
                <a:gradFill flip="none" rotWithShape="1">
                  <a:gsLst>
                    <a:gs pos="0">
                      <a:srgbClr val="3399FF"/>
                    </a:gs>
                    <a:gs pos="16000">
                      <a:srgbClr val="00CCCC"/>
                    </a:gs>
                    <a:gs pos="47000">
                      <a:srgbClr val="9999FF"/>
                    </a:gs>
                    <a:gs pos="60001">
                      <a:srgbClr val="2E6792"/>
                    </a:gs>
                    <a:gs pos="71001">
                      <a:srgbClr val="3333CC"/>
                    </a:gs>
                    <a:gs pos="81000">
                      <a:srgbClr val="1170FF"/>
                    </a:gs>
                    <a:gs pos="100000">
                      <a:srgbClr val="006699"/>
                    </a:gs>
                  </a:gsLst>
                  <a:lin ang="16200000" scaled="1"/>
                  <a:tileRect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Загородный</a:t>
            </a:r>
            <a:endParaRPr lang="ru-RU" sz="5400" b="1" dirty="0">
              <a:ln w="11430"/>
              <a:gradFill flip="none" rotWithShape="1">
                <a:gsLst>
                  <a:gs pos="0">
                    <a:srgbClr val="3399FF"/>
                  </a:gs>
                  <a:gs pos="16000">
                    <a:srgbClr val="00CCCC"/>
                  </a:gs>
                  <a:gs pos="47000">
                    <a:srgbClr val="9999FF"/>
                  </a:gs>
                  <a:gs pos="60001">
                    <a:srgbClr val="2E6792"/>
                  </a:gs>
                  <a:gs pos="71001">
                    <a:srgbClr val="3333CC"/>
                  </a:gs>
                  <a:gs pos="81000">
                    <a:srgbClr val="1170FF"/>
                  </a:gs>
                  <a:gs pos="100000">
                    <a:srgbClr val="006699"/>
                  </a:gs>
                </a:gsLst>
                <a:lin ang="16200000" scaled="1"/>
                <a:tileRect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18" name="Группа 17"/>
          <p:cNvGrpSpPr/>
          <p:nvPr/>
        </p:nvGrpSpPr>
        <p:grpSpPr>
          <a:xfrm>
            <a:off x="2357422" y="4714884"/>
            <a:ext cx="786612" cy="215108"/>
            <a:chOff x="2357422" y="4714884"/>
            <a:chExt cx="786612" cy="215108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>
              <a:off x="2357422" y="4714884"/>
              <a:ext cx="785818" cy="158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>
              <a:off x="3036083" y="4822041"/>
              <a:ext cx="214314" cy="1588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Арка 18"/>
          <p:cNvSpPr/>
          <p:nvPr/>
        </p:nvSpPr>
        <p:spPr>
          <a:xfrm>
            <a:off x="3286116" y="4643446"/>
            <a:ext cx="1785950" cy="428628"/>
          </a:xfrm>
          <a:prstGeom prst="blockArc">
            <a:avLst/>
          </a:prstGeom>
          <a:solidFill>
            <a:schemeClr val="accent1">
              <a:lumMod val="75000"/>
            </a:schemeClr>
          </a:solidFill>
          <a:ln w="9525" cap="rnd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3333CC"/>
              </a:solidFill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5143504" y="4643446"/>
            <a:ext cx="357190" cy="285752"/>
            <a:chOff x="5143504" y="4643446"/>
            <a:chExt cx="357190" cy="285752"/>
          </a:xfrm>
        </p:grpSpPr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5107785" y="4679165"/>
              <a:ext cx="285752" cy="214314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16200000" flipH="1">
              <a:off x="5286380" y="4714884"/>
              <a:ext cx="285752" cy="142876"/>
            </a:xfrm>
            <a:prstGeom prst="line">
              <a:avLst/>
            </a:prstGeom>
            <a:ln w="571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Прямоугольник 26"/>
          <p:cNvSpPr/>
          <p:nvPr/>
        </p:nvSpPr>
        <p:spPr>
          <a:xfrm>
            <a:off x="5572132" y="4786322"/>
            <a:ext cx="1000132" cy="714380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9" grpId="0" animBg="1"/>
      <p:bldP spid="2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632</TotalTime>
  <Words>665</Words>
  <Application>Microsoft Office PowerPoint</Application>
  <PresentationFormat>Экран (4:3)</PresentationFormat>
  <Paragraphs>216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31" baseType="lpstr">
      <vt:lpstr>Arial</vt:lpstr>
      <vt:lpstr>Arial Black</vt:lpstr>
      <vt:lpstr>Calibri</vt:lpstr>
      <vt:lpstr>Constantia</vt:lpstr>
      <vt:lpstr>Impact</vt:lpstr>
      <vt:lpstr>Monotype Corsiva</vt:lpstr>
      <vt:lpstr>Times New Roman</vt:lpstr>
      <vt:lpstr>Wingdings</vt:lpstr>
      <vt:lpstr>Wingdings 2</vt:lpstr>
      <vt:lpstr>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One</cp:lastModifiedBy>
  <cp:revision>74</cp:revision>
  <dcterms:modified xsi:type="dcterms:W3CDTF">2022-03-09T14:54:22Z</dcterms:modified>
</cp:coreProperties>
</file>