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7"/>
  </p:notesMasterIdLst>
  <p:handoutMasterIdLst>
    <p:handoutMasterId r:id="rId18"/>
  </p:handoutMasterIdLst>
  <p:sldIdLst>
    <p:sldId id="1611" r:id="rId2"/>
    <p:sldId id="1612" r:id="rId3"/>
    <p:sldId id="1613" r:id="rId4"/>
    <p:sldId id="1617" r:id="rId5"/>
    <p:sldId id="1614" r:id="rId6"/>
    <p:sldId id="1619" r:id="rId7"/>
    <p:sldId id="1625" r:id="rId8"/>
    <p:sldId id="1626" r:id="rId9"/>
    <p:sldId id="1623" r:id="rId10"/>
    <p:sldId id="1624" r:id="rId11"/>
    <p:sldId id="1622" r:id="rId12"/>
    <p:sldId id="1618" r:id="rId13"/>
    <p:sldId id="1621" r:id="rId14"/>
    <p:sldId id="1620" r:id="rId15"/>
    <p:sldId id="1616" r:id="rId16"/>
  </p:sldIdLst>
  <p:sldSz cx="9906000" cy="712946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47">
          <p15:clr>
            <a:srgbClr val="A4A3A4"/>
          </p15:clr>
        </p15:guide>
        <p15:guide id="2" pos="31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C6"/>
    <a:srgbClr val="E2E2E2"/>
    <a:srgbClr val="EAEAEA"/>
    <a:srgbClr val="F0F0F0"/>
    <a:srgbClr val="FFFFFF"/>
    <a:srgbClr val="4382FF"/>
    <a:srgbClr val="009A46"/>
    <a:srgbClr val="81C0FF"/>
    <a:srgbClr val="47A3FF"/>
    <a:srgbClr val="00D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5475" autoAdjust="0"/>
  </p:normalViewPr>
  <p:slideViewPr>
    <p:cSldViewPr>
      <p:cViewPr varScale="1">
        <p:scale>
          <a:sx n="95" d="100"/>
          <a:sy n="95" d="100"/>
        </p:scale>
        <p:origin x="612" y="90"/>
      </p:cViewPr>
      <p:guideLst>
        <p:guide orient="horz" pos="2247"/>
        <p:guide pos="31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755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325" y="0"/>
            <a:ext cx="2944754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AFFAE46-80C6-421F-AA56-2BD279DB7E3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467"/>
            <a:ext cx="2944755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325" y="9430467"/>
            <a:ext cx="294475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462C9F9-08BB-4FAC-B8BA-B8C40C694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68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755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25" y="0"/>
            <a:ext cx="2944754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7FDB5B9-0E97-4840-A472-EDD7B4B64D8D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12800" y="744538"/>
            <a:ext cx="51736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8" y="4716027"/>
            <a:ext cx="5437821" cy="4467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467"/>
            <a:ext cx="2944755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25" y="9430467"/>
            <a:ext cx="294475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B4D5C4-35BB-4285-8337-86295E836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4250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5" algn="l" defTabSz="9142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3" algn="l" defTabSz="9142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9" algn="l" defTabSz="9142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6" algn="l" defTabSz="9142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658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982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556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344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976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672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98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381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041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791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267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958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328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401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B4D5C4-35BB-4285-8337-86295E836509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60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214755"/>
            <a:ext cx="8420100" cy="152821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040029"/>
            <a:ext cx="6934200" cy="18219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6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3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6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3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0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6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2162C-39B6-49F3-9FED-55610D7CDD39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DE26-2DB1-4F78-94DC-4BF2A3B11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8C98B-0012-4DF3-BA1F-CC6D5307F333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9C271-13BB-4CBA-A1C1-DB28138CE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62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85510"/>
            <a:ext cx="2228850" cy="60831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85510"/>
            <a:ext cx="6521450" cy="60831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A971-17B1-4536-A0FB-C219FD21042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A0E41-AA38-49D8-B2B3-AD7BF6894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3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8DCE4-C68F-4DD4-8AC0-D430AC7FE069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FB39E-2B0C-4053-B619-B3B254DA2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8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581340"/>
            <a:ext cx="8420100" cy="141599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3021771"/>
            <a:ext cx="8420100" cy="1559570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668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7337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60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46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334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201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068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9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1E9C3-CC99-4DF9-AEDA-02F1FD5AC20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5DE3F-8C8B-4FA0-ADB4-3B78A5877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1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63542"/>
            <a:ext cx="4375150" cy="470511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63542"/>
            <a:ext cx="4375150" cy="470511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AC80F-4505-42E9-B8A5-2069208F97A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A3D49-71CA-4595-B712-26A9EA940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9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95878"/>
            <a:ext cx="4376870" cy="66508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6689" indent="0">
              <a:buNone/>
              <a:defRPr sz="2100" b="1"/>
            </a:lvl2pPr>
            <a:lvl3pPr marL="973379" indent="0">
              <a:buNone/>
              <a:defRPr sz="1900" b="1"/>
            </a:lvl3pPr>
            <a:lvl4pPr marL="1460068" indent="0">
              <a:buNone/>
              <a:defRPr sz="1700" b="1"/>
            </a:lvl4pPr>
            <a:lvl5pPr marL="1946758" indent="0">
              <a:buNone/>
              <a:defRPr sz="1700" b="1"/>
            </a:lvl5pPr>
            <a:lvl6pPr marL="2433447" indent="0">
              <a:buNone/>
              <a:defRPr sz="1700" b="1"/>
            </a:lvl6pPr>
            <a:lvl7pPr marL="2920136" indent="0">
              <a:buNone/>
              <a:defRPr sz="1700" b="1"/>
            </a:lvl7pPr>
            <a:lvl8pPr marL="3406826" indent="0">
              <a:buNone/>
              <a:defRPr sz="1700" b="1"/>
            </a:lvl8pPr>
            <a:lvl9pPr marL="389351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260964"/>
            <a:ext cx="4376870" cy="4107693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95878"/>
            <a:ext cx="4378590" cy="66508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86689" indent="0">
              <a:buNone/>
              <a:defRPr sz="2100" b="1"/>
            </a:lvl2pPr>
            <a:lvl3pPr marL="973379" indent="0">
              <a:buNone/>
              <a:defRPr sz="1900" b="1"/>
            </a:lvl3pPr>
            <a:lvl4pPr marL="1460068" indent="0">
              <a:buNone/>
              <a:defRPr sz="1700" b="1"/>
            </a:lvl4pPr>
            <a:lvl5pPr marL="1946758" indent="0">
              <a:buNone/>
              <a:defRPr sz="1700" b="1"/>
            </a:lvl5pPr>
            <a:lvl6pPr marL="2433447" indent="0">
              <a:buNone/>
              <a:defRPr sz="1700" b="1"/>
            </a:lvl6pPr>
            <a:lvl7pPr marL="2920136" indent="0">
              <a:buNone/>
              <a:defRPr sz="1700" b="1"/>
            </a:lvl7pPr>
            <a:lvl8pPr marL="3406826" indent="0">
              <a:buNone/>
              <a:defRPr sz="1700" b="1"/>
            </a:lvl8pPr>
            <a:lvl9pPr marL="389351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260964"/>
            <a:ext cx="4378590" cy="4107693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016BA-FECB-4669-A78E-B6A6120BF414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74CD4-57C9-492B-8B06-634FC33F7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40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21C4A-9D81-4730-9CC8-3556C4E65CB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28D66-171E-458B-8C4C-A1DEB797F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19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34065-67A4-423B-9F49-48C52119B00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AE379-4243-41E1-8550-EA79BA8D4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8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83858"/>
            <a:ext cx="3259006" cy="120804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83859"/>
            <a:ext cx="5537729" cy="6084799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91907"/>
            <a:ext cx="3259006" cy="4876751"/>
          </a:xfrm>
        </p:spPr>
        <p:txBody>
          <a:bodyPr/>
          <a:lstStyle>
            <a:lvl1pPr marL="0" indent="0">
              <a:buNone/>
              <a:defRPr sz="1500"/>
            </a:lvl1pPr>
            <a:lvl2pPr marL="486689" indent="0">
              <a:buNone/>
              <a:defRPr sz="1300"/>
            </a:lvl2pPr>
            <a:lvl3pPr marL="973379" indent="0">
              <a:buNone/>
              <a:defRPr sz="1100"/>
            </a:lvl3pPr>
            <a:lvl4pPr marL="1460068" indent="0">
              <a:buNone/>
              <a:defRPr sz="1000"/>
            </a:lvl4pPr>
            <a:lvl5pPr marL="1946758" indent="0">
              <a:buNone/>
              <a:defRPr sz="1000"/>
            </a:lvl5pPr>
            <a:lvl6pPr marL="2433447" indent="0">
              <a:buNone/>
              <a:defRPr sz="1000"/>
            </a:lvl6pPr>
            <a:lvl7pPr marL="2920136" indent="0">
              <a:buNone/>
              <a:defRPr sz="1000"/>
            </a:lvl7pPr>
            <a:lvl8pPr marL="3406826" indent="0">
              <a:buNone/>
              <a:defRPr sz="1000"/>
            </a:lvl8pPr>
            <a:lvl9pPr marL="38935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CE90C-8EFF-463D-A6D8-76A6B0CA7199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2C95D-DC86-49FC-A9A0-B02D5F87C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99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990624"/>
            <a:ext cx="5943600" cy="58917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37031"/>
            <a:ext cx="5943600" cy="4277678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86689" indent="0">
              <a:buNone/>
              <a:defRPr sz="3000"/>
            </a:lvl2pPr>
            <a:lvl3pPr marL="973379" indent="0">
              <a:buNone/>
              <a:defRPr sz="2600"/>
            </a:lvl3pPr>
            <a:lvl4pPr marL="1460068" indent="0">
              <a:buNone/>
              <a:defRPr sz="2100"/>
            </a:lvl4pPr>
            <a:lvl5pPr marL="1946758" indent="0">
              <a:buNone/>
              <a:defRPr sz="2100"/>
            </a:lvl5pPr>
            <a:lvl6pPr marL="2433447" indent="0">
              <a:buNone/>
              <a:defRPr sz="2100"/>
            </a:lvl6pPr>
            <a:lvl7pPr marL="2920136" indent="0">
              <a:buNone/>
              <a:defRPr sz="2100"/>
            </a:lvl7pPr>
            <a:lvl8pPr marL="3406826" indent="0">
              <a:buNone/>
              <a:defRPr sz="2100"/>
            </a:lvl8pPr>
            <a:lvl9pPr marL="3893515" indent="0">
              <a:buNone/>
              <a:defRPr sz="21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579796"/>
            <a:ext cx="5943600" cy="836721"/>
          </a:xfrm>
        </p:spPr>
        <p:txBody>
          <a:bodyPr/>
          <a:lstStyle>
            <a:lvl1pPr marL="0" indent="0">
              <a:buNone/>
              <a:defRPr sz="1500"/>
            </a:lvl1pPr>
            <a:lvl2pPr marL="486689" indent="0">
              <a:buNone/>
              <a:defRPr sz="1300"/>
            </a:lvl2pPr>
            <a:lvl3pPr marL="973379" indent="0">
              <a:buNone/>
              <a:defRPr sz="1100"/>
            </a:lvl3pPr>
            <a:lvl4pPr marL="1460068" indent="0">
              <a:buNone/>
              <a:defRPr sz="1000"/>
            </a:lvl4pPr>
            <a:lvl5pPr marL="1946758" indent="0">
              <a:buNone/>
              <a:defRPr sz="1000"/>
            </a:lvl5pPr>
            <a:lvl6pPr marL="2433447" indent="0">
              <a:buNone/>
              <a:defRPr sz="1000"/>
            </a:lvl6pPr>
            <a:lvl7pPr marL="2920136" indent="0">
              <a:buNone/>
              <a:defRPr sz="1000"/>
            </a:lvl7pPr>
            <a:lvl8pPr marL="3406826" indent="0">
              <a:buNone/>
              <a:defRPr sz="1000"/>
            </a:lvl8pPr>
            <a:lvl9pPr marL="38935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03728-20DE-43A8-8C94-FC2444020A88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5437-0B84-46EF-93E2-59BB07BB9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80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3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85509"/>
            <a:ext cx="8915400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338" tIns="48669" rIns="97338" bIns="48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63542"/>
            <a:ext cx="8915400" cy="4705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338" tIns="48669" rIns="97338" bIns="48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607956"/>
            <a:ext cx="2311400" cy="379578"/>
          </a:xfrm>
          <a:prstGeom prst="rect">
            <a:avLst/>
          </a:prstGeom>
        </p:spPr>
        <p:txBody>
          <a:bodyPr vert="horz" wrap="square" lIns="97338" tIns="48669" rIns="97338" bIns="48669" numCol="1" anchor="ctr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A889C82-4E00-49F8-B67C-CD61B7EA9138}" type="datetimeFigureOut">
              <a:rPr lang="ru-RU">
                <a:cs typeface="+mn-cs"/>
              </a:rPr>
              <a:pPr>
                <a:defRPr/>
              </a:pPr>
              <a:t>21.03.2022</a:t>
            </a:fld>
            <a:endParaRPr lang="ru-RU"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607956"/>
            <a:ext cx="3136900" cy="379578"/>
          </a:xfrm>
          <a:prstGeom prst="rect">
            <a:avLst/>
          </a:prstGeom>
        </p:spPr>
        <p:txBody>
          <a:bodyPr vert="horz" wrap="square" lIns="97338" tIns="48669" rIns="97338" bIns="48669" numCol="1" anchor="ctr" anchorCtr="0" compatLnSpc="1">
            <a:prstTxWarp prst="textNoShape">
              <a:avLst/>
            </a:prstTxWarp>
          </a:bodyPr>
          <a:lstStyle>
            <a:lvl1pPr algn="ctr">
              <a:defRPr sz="13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607956"/>
            <a:ext cx="2311400" cy="379578"/>
          </a:xfrm>
          <a:prstGeom prst="rect">
            <a:avLst/>
          </a:prstGeom>
        </p:spPr>
        <p:txBody>
          <a:bodyPr vert="horz" wrap="square" lIns="97338" tIns="48669" rIns="97338" bIns="48669" numCol="1" anchor="ctr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5D5297-7962-4B72-9415-5DA9A25041E0}" type="slidenum">
              <a:rPr lang="ru-RU">
                <a:cs typeface="+mn-cs"/>
              </a:rPr>
              <a:pPr>
                <a:defRPr/>
              </a:pPr>
              <a:t>‹#›</a:t>
            </a:fld>
            <a:endParaRPr lang="ru-RU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9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5pPr>
      <a:lvl6pPr marL="486689" algn="ctr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73379" algn="ctr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60068" algn="ctr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46758" algn="ctr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3328" indent="-36332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9181" indent="-3024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15034" indent="-241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01724" indent="-241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88413" indent="-241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6792" indent="-243345" algn="l" defTabSz="97337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63481" indent="-243345" algn="l" defTabSz="97337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171" indent="-243345" algn="l" defTabSz="97337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36860" indent="-243345" algn="l" defTabSz="97337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6689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73379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60068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6758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33447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20136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06826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93515" algn="l" defTabSz="97337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0"/>
            <a:ext cx="9429475" cy="1476500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-32792" y="6242775"/>
            <a:ext cx="9906000" cy="451396"/>
          </a:xfrm>
          <a:prstGeom prst="rect">
            <a:avLst/>
          </a:prstGeom>
          <a:noFill/>
        </p:spPr>
        <p:txBody>
          <a:bodyPr wrap="square" lIns="91429" tIns="45715" rIns="91429" bIns="4571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0063C6"/>
                </a:solidFill>
              </a:rPr>
              <a:t>МАГАДАН – </a:t>
            </a:r>
            <a:r>
              <a:rPr lang="ru-RU" dirty="0" smtClean="0">
                <a:solidFill>
                  <a:srgbClr val="0063C6"/>
                </a:solidFill>
              </a:rPr>
              <a:t>2022</a:t>
            </a:r>
            <a:endParaRPr lang="ru-RU" kern="0" spc="-20" dirty="0">
              <a:ln w="900" cmpd="sng">
                <a:solidFill>
                  <a:srgbClr val="FFFFFF">
                    <a:satMod val="190000"/>
                    <a:alpha val="55000"/>
                  </a:srgbClr>
                </a:solidFill>
                <a:prstDash val="solid"/>
              </a:ln>
              <a:solidFill>
                <a:srgbClr val="0063C6"/>
              </a:solidFill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20" y="1476499"/>
            <a:ext cx="8871339" cy="417646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42754" y="1908547"/>
            <a:ext cx="8062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srgbClr val="0063C6"/>
                </a:solidFill>
              </a:rPr>
              <a:t>Организация работы </a:t>
            </a:r>
            <a:endParaRPr lang="ru-RU" sz="3200" dirty="0" smtClean="0">
              <a:solidFill>
                <a:srgbClr val="0063C6"/>
              </a:solidFill>
            </a:endParaRPr>
          </a:p>
          <a:p>
            <a:pPr lvl="0" algn="ctr"/>
            <a:r>
              <a:rPr lang="ru-RU" sz="3200" dirty="0" smtClean="0">
                <a:solidFill>
                  <a:srgbClr val="0063C6"/>
                </a:solidFill>
              </a:rPr>
              <a:t>по </a:t>
            </a:r>
            <a:r>
              <a:rPr lang="ru-RU" sz="3200" dirty="0">
                <a:solidFill>
                  <a:srgbClr val="0063C6"/>
                </a:solidFill>
              </a:rPr>
              <a:t>профилактике </a:t>
            </a:r>
            <a:r>
              <a:rPr lang="ru-RU" sz="3200" dirty="0" smtClean="0">
                <a:solidFill>
                  <a:srgbClr val="0063C6"/>
                </a:solidFill>
              </a:rPr>
              <a:t>детского </a:t>
            </a:r>
          </a:p>
          <a:p>
            <a:pPr lvl="0" algn="ctr"/>
            <a:r>
              <a:rPr lang="ru-RU" sz="3200" dirty="0" smtClean="0">
                <a:solidFill>
                  <a:srgbClr val="0063C6"/>
                </a:solidFill>
              </a:rPr>
              <a:t>дорожно-транспортного </a:t>
            </a:r>
            <a:r>
              <a:rPr lang="ru-RU" sz="3200" dirty="0">
                <a:solidFill>
                  <a:srgbClr val="0063C6"/>
                </a:solidFill>
              </a:rPr>
              <a:t>травматизма</a:t>
            </a:r>
          </a:p>
          <a:p>
            <a:pPr lvl="0" algn="ctr"/>
            <a:r>
              <a:rPr lang="ru-RU" sz="3200" dirty="0">
                <a:solidFill>
                  <a:srgbClr val="0063C6"/>
                </a:solidFill>
              </a:rPr>
              <a:t> </a:t>
            </a:r>
            <a:r>
              <a:rPr lang="ru-RU" sz="3200" dirty="0" smtClean="0">
                <a:solidFill>
                  <a:srgbClr val="0063C6"/>
                </a:solidFill>
              </a:rPr>
              <a:t>педагогами Детско-юношеского центра </a:t>
            </a:r>
            <a:r>
              <a:rPr lang="ru-RU" sz="3200" dirty="0">
                <a:solidFill>
                  <a:srgbClr val="0063C6"/>
                </a:solidFill>
              </a:rPr>
              <a:t>безопасности </a:t>
            </a:r>
            <a:r>
              <a:rPr lang="ru-RU" sz="3200" dirty="0" smtClean="0">
                <a:solidFill>
                  <a:srgbClr val="0063C6"/>
                </a:solidFill>
              </a:rPr>
              <a:t>дорожного движения </a:t>
            </a:r>
          </a:p>
          <a:p>
            <a:pPr lvl="0" algn="ctr"/>
            <a:r>
              <a:rPr lang="ru-RU" sz="3200" dirty="0" smtClean="0">
                <a:solidFill>
                  <a:srgbClr val="0063C6"/>
                </a:solidFill>
              </a:rPr>
              <a:t>МОГАУ ДО «ДЮЦ </a:t>
            </a:r>
            <a:r>
              <a:rPr lang="ru-RU" sz="3200" smtClean="0">
                <a:solidFill>
                  <a:srgbClr val="0063C6"/>
                </a:solidFill>
              </a:rPr>
              <a:t>«Юность»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349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00">
        <p:wipe/>
      </p:transition>
    </mc:Choice>
    <mc:Fallback xmlns="">
      <p:transition advClick="0" advTm="11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79684"/>
            <a:ext cx="9429475" cy="1584176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10/15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2" y="2957793"/>
            <a:ext cx="4672689" cy="3504517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676" y="2957793"/>
            <a:ext cx="4672690" cy="3504517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402" y="1113975"/>
            <a:ext cx="5812028" cy="14599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09577" y="1230681"/>
            <a:ext cx="49637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е</a:t>
            </a:r>
            <a:r>
              <a:rPr lang="ru-RU" dirty="0" smtClean="0">
                <a:solidFill>
                  <a:srgbClr val="0063C6"/>
                </a:solidFill>
              </a:rPr>
              <a:t>жегодное участие </a:t>
            </a:r>
          </a:p>
          <a:p>
            <a:r>
              <a:rPr lang="ru-RU" dirty="0" smtClean="0">
                <a:solidFill>
                  <a:srgbClr val="0063C6"/>
                </a:solidFill>
              </a:rPr>
              <a:t>во </a:t>
            </a:r>
            <a:r>
              <a:rPr lang="ru-RU" dirty="0">
                <a:solidFill>
                  <a:srgbClr val="0063C6"/>
                </a:solidFill>
              </a:rPr>
              <a:t>Всероссийском </a:t>
            </a:r>
            <a:r>
              <a:rPr lang="ru-RU" dirty="0" smtClean="0">
                <a:solidFill>
                  <a:srgbClr val="0063C6"/>
                </a:solidFill>
              </a:rPr>
              <a:t>конкурсе </a:t>
            </a:r>
          </a:p>
          <a:p>
            <a:r>
              <a:rPr lang="ru-RU" dirty="0" smtClean="0">
                <a:solidFill>
                  <a:srgbClr val="0063C6"/>
                </a:solidFill>
              </a:rPr>
              <a:t>юных инспекторов движения</a:t>
            </a:r>
          </a:p>
          <a:p>
            <a:r>
              <a:rPr lang="ru-RU" dirty="0" smtClean="0">
                <a:solidFill>
                  <a:srgbClr val="0063C6"/>
                </a:solidFill>
              </a:rPr>
              <a:t>«Безопасное колесо»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12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44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11/15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2" y="3014449"/>
            <a:ext cx="4659900" cy="337400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58" y="3014449"/>
            <a:ext cx="4667637" cy="337400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92" y="1127577"/>
            <a:ext cx="9484436" cy="14316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4142" y="1326025"/>
            <a:ext cx="9289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эффективная инновационная форма </a:t>
            </a:r>
            <a:r>
              <a:rPr lang="ru-RU" dirty="0">
                <a:solidFill>
                  <a:srgbClr val="0063C6"/>
                </a:solidFill>
              </a:rPr>
              <a:t>совместной работы Министерства образования и Управления Государственной инспекции безопасности дорожного движения Магаданской области </a:t>
            </a:r>
            <a:r>
              <a:rPr lang="ru-RU" dirty="0" smtClean="0">
                <a:solidFill>
                  <a:srgbClr val="0063C6"/>
                </a:solidFill>
              </a:rPr>
              <a:t>- ежегодная региональная акция «Безопасное </a:t>
            </a:r>
            <a:r>
              <a:rPr lang="ru-RU" dirty="0">
                <a:solidFill>
                  <a:srgbClr val="0063C6"/>
                </a:solidFill>
              </a:rPr>
              <a:t>лето»</a:t>
            </a:r>
          </a:p>
        </p:txBody>
      </p:sp>
    </p:spTree>
    <p:extLst>
      <p:ext uri="{BB962C8B-B14F-4D97-AF65-F5344CB8AC3E}">
        <p14:creationId xmlns:p14="http://schemas.microsoft.com/office/powerpoint/2010/main" val="35836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252363"/>
            <a:ext cx="9429475" cy="1074799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12/15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95" y="2608491"/>
            <a:ext cx="2997670" cy="3921519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207" y="2616340"/>
            <a:ext cx="5783615" cy="391367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92" y="828427"/>
            <a:ext cx="9336730" cy="173080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88504" y="828427"/>
            <a:ext cx="90900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акция «Безопасное лето» направлена на предупреждение </a:t>
            </a:r>
            <a:r>
              <a:rPr lang="ru-RU" dirty="0">
                <a:solidFill>
                  <a:srgbClr val="0063C6"/>
                </a:solidFill>
              </a:rPr>
              <a:t>и </a:t>
            </a:r>
            <a:r>
              <a:rPr lang="ru-RU" dirty="0" smtClean="0">
                <a:solidFill>
                  <a:srgbClr val="0063C6"/>
                </a:solidFill>
              </a:rPr>
              <a:t>профилактику </a:t>
            </a:r>
            <a:r>
              <a:rPr lang="ru-RU" dirty="0">
                <a:solidFill>
                  <a:srgbClr val="0063C6"/>
                </a:solidFill>
              </a:rPr>
              <a:t>детского дорожно-транспортного травматизма в дни школьных (летних) </a:t>
            </a:r>
            <a:r>
              <a:rPr lang="ru-RU" dirty="0" smtClean="0">
                <a:solidFill>
                  <a:srgbClr val="0063C6"/>
                </a:solidFill>
              </a:rPr>
              <a:t>каникул и </a:t>
            </a:r>
            <a:r>
              <a:rPr lang="ru-RU" dirty="0">
                <a:solidFill>
                  <a:srgbClr val="0063C6"/>
                </a:solidFill>
              </a:rPr>
              <a:t>проводится с детьми, организованными на летний отдых в дошкольных учреждениях, летних загородных оздоровительных центрах, учреждениях дополнительного образования, лагерях с дневным пребыванием детей (пришкольные площадки), а также с неорганизованными </a:t>
            </a:r>
            <a:r>
              <a:rPr lang="ru-RU" dirty="0" smtClean="0">
                <a:solidFill>
                  <a:srgbClr val="0063C6"/>
                </a:solidFill>
              </a:rPr>
              <a:t>детьми </a:t>
            </a:r>
            <a:endParaRPr lang="ru-RU" dirty="0">
              <a:solidFill>
                <a:srgbClr val="0063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96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13/15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3" y="2816837"/>
            <a:ext cx="4731908" cy="363674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181" y="2816837"/>
            <a:ext cx="4499343" cy="3645924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92" y="1021006"/>
            <a:ext cx="9454432" cy="15382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43483" y="1051453"/>
            <a:ext cx="91350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эффективная форма </a:t>
            </a:r>
            <a:r>
              <a:rPr lang="ru-RU" dirty="0">
                <a:solidFill>
                  <a:srgbClr val="0063C6"/>
                </a:solidFill>
              </a:rPr>
              <a:t>пропаганды безопасности дорожного </a:t>
            </a:r>
            <a:r>
              <a:rPr lang="ru-RU" dirty="0" smtClean="0">
                <a:solidFill>
                  <a:srgbClr val="0063C6"/>
                </a:solidFill>
              </a:rPr>
              <a:t>движения - проведение </a:t>
            </a:r>
            <a:r>
              <a:rPr lang="ru-RU" dirty="0">
                <a:solidFill>
                  <a:srgbClr val="0063C6"/>
                </a:solidFill>
              </a:rPr>
              <a:t>в рамках межведомственного взаимодействия ДЮЦ БДД </a:t>
            </a:r>
            <a:r>
              <a:rPr lang="ru-RU" dirty="0" smtClean="0">
                <a:solidFill>
                  <a:srgbClr val="0063C6"/>
                </a:solidFill>
              </a:rPr>
              <a:t>МОГАУДО                           «</a:t>
            </a:r>
            <a:r>
              <a:rPr lang="ru-RU" dirty="0">
                <a:solidFill>
                  <a:srgbClr val="0063C6"/>
                </a:solidFill>
              </a:rPr>
              <a:t>Детско-юношеский центр «Юность» и Магаданского областного театра кукол </a:t>
            </a:r>
            <a:r>
              <a:rPr lang="ru-RU" dirty="0" smtClean="0">
                <a:solidFill>
                  <a:srgbClr val="0063C6"/>
                </a:solidFill>
              </a:rPr>
              <a:t>ежегодной </a:t>
            </a:r>
            <a:r>
              <a:rPr lang="ru-RU" dirty="0">
                <a:solidFill>
                  <a:srgbClr val="0063C6"/>
                </a:solidFill>
              </a:rPr>
              <a:t>акции «Безопасность детей на дорогах</a:t>
            </a:r>
            <a:r>
              <a:rPr lang="ru-RU" dirty="0" smtClean="0">
                <a:solidFill>
                  <a:srgbClr val="0063C6"/>
                </a:solidFill>
              </a:rPr>
              <a:t>», которая проводится для юных зрителей театра</a:t>
            </a:r>
            <a:endParaRPr lang="ru-RU" dirty="0">
              <a:solidFill>
                <a:srgbClr val="0063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7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14/15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99" y="3004814"/>
            <a:ext cx="4752674" cy="345794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017" y="3004814"/>
            <a:ext cx="4608512" cy="3457947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235" y="1165443"/>
            <a:ext cx="9429475" cy="1677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20551" y="1269380"/>
            <a:ext cx="83529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АКТИВНАЯ АГИТАЦИОННО-ПРОПАГАНДИСТСКАЯ ДЕЯТЕЛЬНОСТЬ, НАПРАВЛЕННАЯ НА ПРОФИЛАКТИКУ ДЕТСКОГО ДОРОЖНО-ТРАНСПОРТНОГО ТРАВМАТИЗИА, ПОЗВОЛЯЕТ ПОВЫСИТЬ У ДЕТЕЙ МОТИВАЦИЮ ДЛЯ ОБУЧЕНИЯ, ВОСПИТАТЬ ЗАКОНОПОСЛУШНОГО УЧАСТНИКА ДОРОЖНОГО ДВИЖЕНИЯ </a:t>
            </a:r>
            <a:endParaRPr lang="ru-RU" dirty="0">
              <a:solidFill>
                <a:srgbClr val="0063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9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15/15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67" y="1188467"/>
            <a:ext cx="9208504" cy="373538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48544" y="1188467"/>
            <a:ext cx="83529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63C6"/>
                </a:solidFill>
              </a:rPr>
              <a:t>      </a:t>
            </a:r>
          </a:p>
          <a:p>
            <a:pPr algn="ctr"/>
            <a:r>
              <a:rPr lang="ru-RU" sz="4000" dirty="0" smtClean="0">
                <a:solidFill>
                  <a:srgbClr val="0063C6"/>
                </a:solidFill>
              </a:rPr>
              <a:t>СПАСИБО ЗА ВНИМАНИЕ!</a:t>
            </a:r>
          </a:p>
          <a:p>
            <a:pPr algn="ctr"/>
            <a:endParaRPr lang="ru-RU" sz="3200" dirty="0" smtClean="0">
              <a:solidFill>
                <a:srgbClr val="0063C6"/>
              </a:solidFill>
            </a:endParaRPr>
          </a:p>
          <a:p>
            <a:pPr lvl="0"/>
            <a:r>
              <a:rPr lang="ru-RU" sz="3200" dirty="0" smtClean="0">
                <a:solidFill>
                  <a:srgbClr val="0063C6"/>
                </a:solidFill>
              </a:rPr>
              <a:t>ПРОТОДЬЯКОНОВ </a:t>
            </a:r>
            <a:endParaRPr lang="ru-RU" sz="3200" dirty="0">
              <a:solidFill>
                <a:srgbClr val="0063C6"/>
              </a:solidFill>
            </a:endParaRPr>
          </a:p>
          <a:p>
            <a:pPr lvl="0"/>
            <a:r>
              <a:rPr lang="ru-RU" sz="3200" dirty="0">
                <a:solidFill>
                  <a:srgbClr val="0063C6"/>
                </a:solidFill>
              </a:rPr>
              <a:t>ЯН АЛЬБЕРТОВИЧ</a:t>
            </a:r>
          </a:p>
          <a:p>
            <a:r>
              <a:rPr lang="ru-RU" sz="2800" dirty="0">
                <a:solidFill>
                  <a:srgbClr val="0063C6"/>
                </a:solidFill>
              </a:rPr>
              <a:t>а</a:t>
            </a:r>
            <a:r>
              <a:rPr lang="ru-RU" sz="2800" dirty="0" smtClean="0">
                <a:solidFill>
                  <a:srgbClr val="0063C6"/>
                </a:solidFill>
              </a:rPr>
              <a:t>дрес электронной почты: </a:t>
            </a:r>
            <a:r>
              <a:rPr lang="en-US" sz="2800" dirty="0" smtClean="0">
                <a:solidFill>
                  <a:srgbClr val="0063C6"/>
                </a:solidFill>
              </a:rPr>
              <a:t>  black_crab@mail.ru</a:t>
            </a:r>
            <a:r>
              <a:rPr lang="ru-RU" sz="2800" dirty="0" smtClean="0">
                <a:solidFill>
                  <a:srgbClr val="0063C6"/>
                </a:solidFill>
              </a:rPr>
              <a:t> </a:t>
            </a:r>
            <a:endParaRPr lang="ru-RU" sz="2800" dirty="0">
              <a:solidFill>
                <a:srgbClr val="0063C6"/>
              </a:solidFill>
            </a:endParaRPr>
          </a:p>
          <a:p>
            <a:r>
              <a:rPr lang="ru-RU" sz="2200" dirty="0" smtClean="0">
                <a:solidFill>
                  <a:srgbClr val="0063C6"/>
                </a:solidFill>
              </a:rPr>
              <a:t> </a:t>
            </a:r>
          </a:p>
          <a:p>
            <a:pPr algn="ctr"/>
            <a:endParaRPr lang="ru-RU" sz="2000" dirty="0" smtClean="0">
              <a:solidFill>
                <a:srgbClr val="0063C6"/>
              </a:solidFill>
            </a:endParaRPr>
          </a:p>
          <a:p>
            <a:pPr algn="ctr"/>
            <a:endParaRPr lang="ru-RU" sz="2000" dirty="0">
              <a:solidFill>
                <a:srgbClr val="0063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6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0"/>
            <a:ext cx="9429475" cy="1450866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2</a:t>
            </a:r>
            <a:r>
              <a:rPr lang="ru-RU" dirty="0" smtClean="0">
                <a:solidFill>
                  <a:srgbClr val="0063C6"/>
                </a:solidFill>
              </a:rPr>
              <a:t>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488" y="1188467"/>
            <a:ext cx="4884346" cy="45702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80992" y="1240225"/>
            <a:ext cx="477484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63C6"/>
                </a:solidFill>
              </a:rPr>
              <a:t>ПРОТОДЬЯКОНОВ </a:t>
            </a:r>
          </a:p>
          <a:p>
            <a:pPr lvl="0"/>
            <a:r>
              <a:rPr lang="ru-RU" sz="2800" dirty="0">
                <a:solidFill>
                  <a:srgbClr val="0063C6"/>
                </a:solidFill>
              </a:rPr>
              <a:t>ЯН АЛЬБЕРТОВИЧ</a:t>
            </a: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педагог дополнительного образования</a:t>
            </a:r>
          </a:p>
          <a:p>
            <a:pPr lvl="0"/>
            <a:r>
              <a:rPr lang="ru-RU" sz="2200" dirty="0">
                <a:solidFill>
                  <a:srgbClr val="0063C6"/>
                </a:solidFill>
              </a:rPr>
              <a:t> </a:t>
            </a:r>
          </a:p>
          <a:p>
            <a:pPr lvl="0"/>
            <a:r>
              <a:rPr lang="ru-RU" sz="2200" dirty="0">
                <a:solidFill>
                  <a:srgbClr val="0063C6"/>
                </a:solidFill>
              </a:rPr>
              <a:t>Магаданское областное государственное автономное учреждение дополнительного образования «Детско-юношеский центр «Юность» </a:t>
            </a:r>
          </a:p>
          <a:p>
            <a:pPr lvl="0"/>
            <a:r>
              <a:rPr lang="ru-RU" sz="2200" dirty="0">
                <a:solidFill>
                  <a:srgbClr val="0063C6"/>
                </a:solidFill>
              </a:rPr>
              <a:t>(МОГАУ ДО «Детско-юношеский центр «Юность»)</a:t>
            </a:r>
          </a:p>
          <a:p>
            <a:pPr lvl="0" algn="ctr"/>
            <a:endParaRPr lang="ru-RU" sz="2000" dirty="0">
              <a:solidFill>
                <a:srgbClr val="0063C6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44" y="1188467"/>
            <a:ext cx="3609476" cy="45806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282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>
        <p:wipe/>
      </p:transition>
    </mc:Choice>
    <mc:Fallback xmlns="">
      <p:transition advClick="0" advTm="1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752050"/>
            <a:ext cx="9357467" cy="2200784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18094" y="1260475"/>
            <a:ext cx="944909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Tx/>
              <a:buChar char="-"/>
            </a:pPr>
            <a:endParaRPr lang="ru-RU" sz="2200" dirty="0" smtClean="0">
              <a:solidFill>
                <a:srgbClr val="0063C6"/>
              </a:solidFill>
            </a:endParaRPr>
          </a:p>
          <a:p>
            <a:pPr marL="342900" lvl="0" indent="-342900">
              <a:buFontTx/>
              <a:buChar char="-"/>
            </a:pPr>
            <a:endParaRPr lang="ru-RU" sz="2200" dirty="0">
              <a:solidFill>
                <a:srgbClr val="0063C6"/>
              </a:solidFill>
            </a:endParaRPr>
          </a:p>
          <a:p>
            <a:pPr lvl="0"/>
            <a:r>
              <a:rPr lang="ru-RU" sz="2200" dirty="0">
                <a:solidFill>
                  <a:srgbClr val="0063C6"/>
                </a:solidFill>
              </a:rPr>
              <a:t> </a:t>
            </a:r>
          </a:p>
          <a:p>
            <a:pPr algn="ctr"/>
            <a:endParaRPr lang="ru-RU" sz="4000" dirty="0">
              <a:solidFill>
                <a:srgbClr val="0063C6"/>
              </a:solidFill>
            </a:endParaRPr>
          </a:p>
          <a:p>
            <a:pPr algn="ctr"/>
            <a:endParaRPr lang="ru-RU" sz="4000" dirty="0" smtClean="0">
              <a:solidFill>
                <a:srgbClr val="0063C6"/>
              </a:solidFill>
            </a:endParaRPr>
          </a:p>
          <a:p>
            <a:pPr algn="ctr"/>
            <a:endParaRPr lang="ru-RU" sz="4000" dirty="0">
              <a:solidFill>
                <a:srgbClr val="0063C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3</a:t>
            </a:r>
            <a:r>
              <a:rPr lang="ru-RU" dirty="0" smtClean="0">
                <a:solidFill>
                  <a:srgbClr val="0063C6"/>
                </a:solidFill>
              </a:rPr>
              <a:t>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40" y="1044451"/>
            <a:ext cx="9330052" cy="54322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0512" y="252363"/>
            <a:ext cx="9202975" cy="6012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0063C6"/>
                </a:solidFill>
                <a:ea typeface="+mj-ea"/>
              </a:rPr>
              <a:t>III </a:t>
            </a:r>
            <a:r>
              <a:rPr lang="ru-RU" dirty="0">
                <a:solidFill>
                  <a:srgbClr val="0063C6"/>
                </a:solidFill>
                <a:ea typeface="+mj-ea"/>
              </a:rPr>
              <a:t>ВСЕРОССИЙСКИЙ ПЕДАГОГИЧЕСКИЙ КОНКУРС</a:t>
            </a:r>
            <a:br>
              <a:rPr lang="ru-RU" dirty="0">
                <a:solidFill>
                  <a:srgbClr val="0063C6"/>
                </a:solidFill>
                <a:ea typeface="+mj-ea"/>
              </a:rPr>
            </a:br>
            <a:r>
              <a:rPr lang="ru-RU" dirty="0">
                <a:solidFill>
                  <a:srgbClr val="0063C6"/>
                </a:solidFill>
                <a:ea typeface="+mj-ea"/>
              </a:rPr>
              <a:t>«МОЯ ЛУЧШАЯ ПРЕЗЕНТАЦИЯ»</a:t>
            </a:r>
            <a:r>
              <a:rPr lang="ru-RU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</a:rPr>
              <a:t/>
            </a:r>
            <a:br>
              <a:rPr lang="ru-RU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</a:rPr>
            </a:br>
            <a:endParaRPr lang="ru-RU" sz="4000" dirty="0" smtClean="0">
              <a:solidFill>
                <a:srgbClr val="0063C6"/>
              </a:solidFill>
            </a:endParaRPr>
          </a:p>
          <a:p>
            <a:pPr lvl="0" algn="ctr"/>
            <a:r>
              <a:rPr lang="ru-RU" sz="4000" dirty="0" smtClean="0">
                <a:solidFill>
                  <a:srgbClr val="0063C6"/>
                </a:solidFill>
              </a:rPr>
              <a:t>ПЛАН ВЫСТУПЛЕНИЯ</a:t>
            </a:r>
            <a:endParaRPr lang="ru-RU" sz="4000" dirty="0">
              <a:solidFill>
                <a:srgbClr val="0063C6"/>
              </a:solidFill>
            </a:endParaRP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цели и задачи деятельности Детско-юношеского центра безопасности дорожного движения;</a:t>
            </a: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организация работы в рамках межведомственного взаимодействия;</a:t>
            </a: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участие в проведении совещаний по подготовке к летней оздоровительной кампании;</a:t>
            </a: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совместная акция Министерства образования и Управления Государственной инспекции безопасности дорожного движения Магаданской области «Безопасное лето»;</a:t>
            </a:r>
          </a:p>
          <a:p>
            <a:pPr marL="342900" lvl="0" indent="-342900">
              <a:buFontTx/>
              <a:buChar char="-"/>
            </a:pPr>
            <a:r>
              <a:rPr lang="ru-RU" sz="2200" dirty="0">
                <a:solidFill>
                  <a:srgbClr val="0063C6"/>
                </a:solidFill>
              </a:rPr>
              <a:t>выступления агитбригады юных инспекторов движения ДЮЦ </a:t>
            </a:r>
            <a:r>
              <a:rPr lang="ru-RU" sz="2200" dirty="0" smtClean="0">
                <a:solidFill>
                  <a:srgbClr val="0063C6"/>
                </a:solidFill>
              </a:rPr>
              <a:t>БДД </a:t>
            </a:r>
            <a:r>
              <a:rPr lang="ru-RU" sz="2200" dirty="0">
                <a:solidFill>
                  <a:srgbClr val="0063C6"/>
                </a:solidFill>
              </a:rPr>
              <a:t>в Магаданском областном театре кукол;</a:t>
            </a:r>
          </a:p>
          <a:p>
            <a:pPr lvl="0"/>
            <a:r>
              <a:rPr lang="ru-RU" sz="2200" dirty="0">
                <a:solidFill>
                  <a:srgbClr val="0063C6"/>
                </a:solidFill>
              </a:rPr>
              <a:t>-   вывод.   </a:t>
            </a:r>
          </a:p>
        </p:txBody>
      </p:sp>
    </p:spTree>
    <p:extLst>
      <p:ext uri="{BB962C8B-B14F-4D97-AF65-F5344CB8AC3E}">
        <p14:creationId xmlns:p14="http://schemas.microsoft.com/office/powerpoint/2010/main" val="299500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>
        <p:wipe/>
      </p:transition>
    </mc:Choice>
    <mc:Fallback xmlns="">
      <p:transition advClick="0" advTm="1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4/15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3" y="4024465"/>
            <a:ext cx="4160912" cy="2782921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34" y="925012"/>
            <a:ext cx="4160912" cy="2927751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4583942" y="904342"/>
            <a:ext cx="5071891" cy="2927753"/>
            <a:chOff x="-456124" y="948382"/>
            <a:chExt cx="8773797" cy="138804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-298879" y="948382"/>
              <a:ext cx="8616552" cy="1388045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 flipV="1">
              <a:off x="-1074120" y="1566378"/>
              <a:ext cx="1388046" cy="152053"/>
            </a:xfrm>
            <a:prstGeom prst="rect">
              <a:avLst/>
            </a:prstGeom>
            <a:solidFill>
              <a:srgbClr val="438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9" tIns="45715" rIns="91429" bIns="45715"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78333" y="1792372"/>
              <a:ext cx="4813814" cy="175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4671841" y="4032173"/>
            <a:ext cx="4983993" cy="234087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63C6"/>
                </a:solidFill>
                <a:latin typeface="Arial" charset="0"/>
                <a:cs typeface="Arial" charset="0"/>
              </a:rPr>
              <a:t>Применяются различные формы </a:t>
            </a:r>
            <a:r>
              <a:rPr lang="ru-RU" dirty="0">
                <a:solidFill>
                  <a:srgbClr val="0063C6"/>
                </a:solidFill>
                <a:latin typeface="Arial" charset="0"/>
                <a:cs typeface="Arial" charset="0"/>
              </a:rPr>
              <a:t>и </a:t>
            </a:r>
            <a:r>
              <a:rPr lang="ru-RU" dirty="0" smtClean="0">
                <a:solidFill>
                  <a:srgbClr val="0063C6"/>
                </a:solidFill>
                <a:latin typeface="Arial" charset="0"/>
                <a:cs typeface="Arial" charset="0"/>
              </a:rPr>
              <a:t>методы </a:t>
            </a:r>
            <a:r>
              <a:rPr lang="ru-RU" dirty="0">
                <a:solidFill>
                  <a:srgbClr val="0063C6"/>
                </a:solidFill>
                <a:latin typeface="Arial" charset="0"/>
                <a:cs typeface="Arial" charset="0"/>
              </a:rPr>
              <a:t>работы с учетом возрастных особенностей </a:t>
            </a:r>
            <a:r>
              <a:rPr lang="ru-RU" dirty="0" smtClean="0">
                <a:solidFill>
                  <a:srgbClr val="0063C6"/>
                </a:solidFill>
                <a:latin typeface="Arial" charset="0"/>
                <a:cs typeface="Arial" charset="0"/>
              </a:rPr>
              <a:t>детей:</a:t>
            </a:r>
          </a:p>
          <a:p>
            <a:r>
              <a:rPr lang="ru-RU" dirty="0" smtClean="0">
                <a:solidFill>
                  <a:srgbClr val="0063C6"/>
                </a:solidFill>
                <a:latin typeface="Arial" charset="0"/>
                <a:cs typeface="Arial" charset="0"/>
              </a:rPr>
              <a:t>изготовление из световозвращающих материалов ёлочных украшений в виде дорожных знаков и светофоров в рамках подготовки к проведению акции «Ёлка дорожной безопасности»</a:t>
            </a:r>
            <a:endParaRPr lang="ru-RU" dirty="0">
              <a:solidFill>
                <a:srgbClr val="0063C6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6200000" flipV="1">
            <a:off x="3448326" y="5149528"/>
            <a:ext cx="2362226" cy="84804"/>
          </a:xfrm>
          <a:prstGeom prst="rect">
            <a:avLst/>
          </a:prstGeom>
          <a:solidFill>
            <a:srgbClr val="438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1044451"/>
            <a:ext cx="46085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Главной целью </a:t>
            </a:r>
            <a:r>
              <a:rPr lang="ru-RU" dirty="0">
                <a:solidFill>
                  <a:srgbClr val="0063C6"/>
                </a:solidFill>
              </a:rPr>
              <a:t>деятельности Детско-юношеского центра безопасности </a:t>
            </a:r>
            <a:r>
              <a:rPr lang="ru-RU" dirty="0" smtClean="0">
                <a:solidFill>
                  <a:srgbClr val="0063C6"/>
                </a:solidFill>
              </a:rPr>
              <a:t>дорожного МОГАУДО «ДЮЦ «Юность» является </a:t>
            </a:r>
            <a:r>
              <a:rPr lang="ru-RU" dirty="0">
                <a:solidFill>
                  <a:srgbClr val="0063C6"/>
                </a:solidFill>
              </a:rPr>
              <a:t>профилактика детского дорожно-транспортного травматизма, системное обучение детей Правилам дорожного движения и безопасному ориентированию в дорожно-транспортной </a:t>
            </a:r>
            <a:r>
              <a:rPr lang="ru-RU" dirty="0" smtClean="0">
                <a:solidFill>
                  <a:srgbClr val="0063C6"/>
                </a:solidFill>
              </a:rPr>
              <a:t>среде</a:t>
            </a:r>
            <a:endParaRPr lang="ru-RU" dirty="0">
              <a:solidFill>
                <a:srgbClr val="0063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0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324371"/>
            <a:ext cx="9429475" cy="1247763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rgbClr val="0063C6"/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5/15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2" y="3075958"/>
            <a:ext cx="4320928" cy="324069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76" y="3075958"/>
            <a:ext cx="4964290" cy="324069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92" y="1083877"/>
            <a:ext cx="9434742" cy="16052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0511" y="1332483"/>
            <a:ext cx="901804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63C6"/>
                </a:solidFill>
              </a:rPr>
              <a:t>у</a:t>
            </a:r>
            <a:r>
              <a:rPr lang="ru-RU" sz="2200" dirty="0" smtClean="0">
                <a:solidFill>
                  <a:srgbClr val="0063C6"/>
                </a:solidFill>
              </a:rPr>
              <a:t>частие в проведении занятий представителей </a:t>
            </a:r>
            <a:r>
              <a:rPr lang="ru-RU" sz="2200" dirty="0">
                <a:solidFill>
                  <a:srgbClr val="0063C6"/>
                </a:solidFill>
              </a:rPr>
              <a:t>Управления Государственной инспекции безопасности дорожного движения Магаданской </a:t>
            </a:r>
            <a:r>
              <a:rPr lang="ru-RU" sz="2200" dirty="0" smtClean="0">
                <a:solidFill>
                  <a:srgbClr val="0063C6"/>
                </a:solidFill>
              </a:rPr>
              <a:t>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41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108347"/>
            <a:ext cx="9429475" cy="1463787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6</a:t>
            </a:r>
            <a:r>
              <a:rPr lang="ru-RU" dirty="0" smtClean="0">
                <a:solidFill>
                  <a:srgbClr val="0063C6"/>
                </a:solidFill>
              </a:rPr>
              <a:t>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78" y="2736439"/>
            <a:ext cx="4647768" cy="3633897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007" y="2736439"/>
            <a:ext cx="4676297" cy="3650742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205378" y="1025120"/>
            <a:ext cx="4623621" cy="1466261"/>
            <a:chOff x="-456124" y="948382"/>
            <a:chExt cx="8773797" cy="138804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-298879" y="948382"/>
              <a:ext cx="8616552" cy="1388045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 rot="16200000" flipV="1">
              <a:off x="-1074120" y="1566378"/>
              <a:ext cx="1388046" cy="152053"/>
            </a:xfrm>
            <a:prstGeom prst="rect">
              <a:avLst/>
            </a:prstGeom>
            <a:solidFill>
              <a:srgbClr val="438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9" tIns="45715" rIns="91429" bIns="45715"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78333" y="1792372"/>
              <a:ext cx="4813814" cy="175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104" y="1016340"/>
            <a:ext cx="4630827" cy="1469263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5232580" y="1250986"/>
            <a:ext cx="4592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о</a:t>
            </a:r>
            <a:r>
              <a:rPr lang="ru-RU" dirty="0" smtClean="0">
                <a:solidFill>
                  <a:srgbClr val="0063C6"/>
                </a:solidFill>
              </a:rPr>
              <a:t>рганизация профилактических акций «Формула дорожной безопасности» и «Формула жизни»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8224" y="1123324"/>
            <a:ext cx="43807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п</a:t>
            </a:r>
            <a:r>
              <a:rPr lang="ru-RU" dirty="0" smtClean="0">
                <a:solidFill>
                  <a:srgbClr val="0063C6"/>
                </a:solidFill>
              </a:rPr>
              <a:t>роведение занятий по изучению основ безопасности дорожного движения в дошкольных образовательных учреждениях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2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7/15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53" y="2772643"/>
            <a:ext cx="4604939" cy="3664513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11" y="2772643"/>
            <a:ext cx="4510141" cy="369011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053" y="1265584"/>
            <a:ext cx="4594553" cy="12299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4433" y="1276763"/>
            <a:ext cx="4510141" cy="122725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4727" y="1295212"/>
            <a:ext cx="45812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63C6"/>
                </a:solidFill>
              </a:rPr>
              <a:t>обучение юными инспекторами движения младших школьников правилам пользования средствами защиты при управлении велосипедом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60752" y="1280941"/>
            <a:ext cx="43775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т</a:t>
            </a:r>
            <a:r>
              <a:rPr lang="ru-RU" dirty="0" smtClean="0">
                <a:solidFill>
                  <a:srgbClr val="0063C6"/>
                </a:solidFill>
              </a:rPr>
              <a:t>ворческие выступления </a:t>
            </a:r>
          </a:p>
          <a:p>
            <a:r>
              <a:rPr lang="ru-RU" dirty="0" smtClean="0">
                <a:solidFill>
                  <a:srgbClr val="0063C6"/>
                </a:solidFill>
              </a:rPr>
              <a:t>отряда ЮИД ДЮЦ БДД </a:t>
            </a:r>
          </a:p>
          <a:p>
            <a:r>
              <a:rPr lang="ru-RU" dirty="0" smtClean="0">
                <a:solidFill>
                  <a:srgbClr val="0063C6"/>
                </a:solidFill>
              </a:rPr>
              <a:t>в общеобразовательных учреждениях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95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22327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63C6"/>
                </a:solidFill>
              </a:rPr>
              <a:t>8</a:t>
            </a:r>
            <a:r>
              <a:rPr lang="ru-RU" dirty="0" smtClean="0">
                <a:solidFill>
                  <a:srgbClr val="0063C6"/>
                </a:solidFill>
              </a:rPr>
              <a:t>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8" y="2966357"/>
            <a:ext cx="4372282" cy="3473119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32" y="2976707"/>
            <a:ext cx="4904439" cy="3473119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78" y="1291431"/>
            <a:ext cx="9435156" cy="11781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2519" y="1404491"/>
            <a:ext cx="8946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участие в совместных с УГИБДД и МЧС России по Магаданской области </a:t>
            </a:r>
            <a:r>
              <a:rPr lang="ru-RU" dirty="0">
                <a:solidFill>
                  <a:srgbClr val="0063C6"/>
                </a:solidFill>
              </a:rPr>
              <a:t>профилактических </a:t>
            </a:r>
            <a:r>
              <a:rPr lang="ru-RU" dirty="0" smtClean="0">
                <a:solidFill>
                  <a:srgbClr val="0063C6"/>
                </a:solidFill>
              </a:rPr>
              <a:t>акциях и мероприятиях </a:t>
            </a:r>
            <a:r>
              <a:rPr lang="ru-RU" dirty="0">
                <a:solidFill>
                  <a:srgbClr val="0063C6"/>
                </a:solidFill>
              </a:rPr>
              <a:t>«Дальний Восток без ДТП», «Переходи на зелёный», «Осторожно - пешеход</a:t>
            </a:r>
            <a:r>
              <a:rPr lang="ru-RU" dirty="0" smtClean="0">
                <a:solidFill>
                  <a:srgbClr val="0063C6"/>
                </a:solidFill>
              </a:rPr>
              <a:t>», «Пристегни ребёнка»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0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76053" y="-1"/>
            <a:ext cx="9429475" cy="1572135"/>
          </a:xfrm>
        </p:spPr>
        <p:txBody>
          <a:bodyPr/>
          <a:lstStyle/>
          <a:p>
            <a:pPr defTabSz="971577" eaLnBrk="1" hangingPunct="1"/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III ВСЕРОССИЙСКИЙ ПЕДАГОГИЧЕСКИЙ КОНКУРС</a:t>
            </a:r>
            <a:b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</a:br>
            <a:r>
              <a:rPr lang="ru-RU" sz="1800" dirty="0">
                <a:solidFill>
                  <a:srgbClr val="0063C6"/>
                </a:solidFill>
                <a:latin typeface="Arial" charset="0"/>
                <a:cs typeface="Arial" charset="0"/>
              </a:rPr>
              <a:t>«МОЯ ЛУЧШАЯ ПРЕЗЕНТАЦИЯ»</a:t>
            </a:r>
            <a: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rPr>
            </a:b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</a:b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1092" y="1629245"/>
            <a:ext cx="9357467" cy="1446713"/>
            <a:chOff x="276053" y="3141514"/>
            <a:chExt cx="10025418" cy="11011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76053" y="3141514"/>
              <a:ext cx="6089748" cy="707876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000" b="1" i="0" u="none" strike="noStrike" kern="0" cap="none" spc="0" normalizeH="0" baseline="0" noProof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3C6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612167" y="3763343"/>
              <a:ext cx="7689304" cy="343589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2800" kern="0" spc="-2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9730" y="3725846"/>
              <a:ext cx="2338164" cy="516863"/>
            </a:xfrm>
            <a:prstGeom prst="rect">
              <a:avLst/>
            </a:prstGeom>
            <a:noFill/>
          </p:spPr>
          <p:txBody>
            <a:bodyPr wrap="square" lIns="91429" tIns="45715" rIns="91429" bIns="45715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4000" b="1" kern="0" dirty="0">
                <a:ln w="900" cmpd="sng">
                  <a:solidFill>
                    <a:srgbClr val="FFFFFF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8DC6FF">
                    <a:lumMod val="50000"/>
                  </a:srgbClr>
                </a:solidFill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016449" y="646276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9/15</a:t>
            </a:r>
            <a:endParaRPr lang="ru-RU" dirty="0">
              <a:solidFill>
                <a:srgbClr val="0063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5" y="3054763"/>
            <a:ext cx="4731907" cy="340799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931" y="3054763"/>
            <a:ext cx="4577597" cy="3398814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92" y="1096032"/>
            <a:ext cx="9484436" cy="167661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60512" y="1347126"/>
            <a:ext cx="90180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63C6"/>
                </a:solidFill>
              </a:rPr>
              <a:t>участие 200 юных магаданцев во Всероссийском мероприятии «Сохраните </a:t>
            </a:r>
            <a:r>
              <a:rPr lang="ru-RU" dirty="0">
                <a:solidFill>
                  <a:srgbClr val="0063C6"/>
                </a:solidFill>
              </a:rPr>
              <a:t>детские жизни</a:t>
            </a:r>
            <a:r>
              <a:rPr lang="ru-RU" dirty="0" smtClean="0">
                <a:solidFill>
                  <a:srgbClr val="0063C6"/>
                </a:solidFill>
              </a:rPr>
              <a:t>», которое зарегистрировано в Книге рекордов России в 2019 году, как хэштег, составленный из наибольшего количества 6114 детей, каждый символ которого создан в одном из регионов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78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27979</TotalTime>
  <Words>516</Words>
  <Application>Microsoft Office PowerPoint</Application>
  <PresentationFormat>Произвольный</PresentationFormat>
  <Paragraphs>96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III ВСЕРОССИЙСКИЙ ПЕДАГОГИЧЕСКИЙ КОНКУРС «МОЯ ЛУЧШАЯ ПРЕЗЕНТАЦИЯ» </vt:lpstr>
      <vt:lpstr>III ВСЕРОССИЙСКИЙ ПЕДАГОГИЧЕСКИЙ КОНКУРС «МОЯ ЛУЧШАЯ ПРЕЗЕНТАЦИЯ» </vt:lpstr>
      <vt:lpstr>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  <vt:lpstr>III ВСЕРОССИЙСКИЙ ПЕДАГОГИЧЕСКИЙ КОНКУРС «МОЯ ЛУЧШАЯ ПРЕЗЕНТАЦИЯ»  </vt:lpstr>
    </vt:vector>
  </TitlesOfParts>
  <Company>Shtab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Shtab5</dc:creator>
  <cp:lastModifiedBy>unost-gibdd</cp:lastModifiedBy>
  <cp:revision>3825</cp:revision>
  <cp:lastPrinted>2014-10-05T15:10:45Z</cp:lastPrinted>
  <dcterms:created xsi:type="dcterms:W3CDTF">2006-06-05T07:50:02Z</dcterms:created>
  <dcterms:modified xsi:type="dcterms:W3CDTF">2022-03-21T03:23:25Z</dcterms:modified>
</cp:coreProperties>
</file>