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4" autoAdjust="0"/>
    <p:restoredTop sz="94671" autoAdjust="0"/>
  </p:normalViewPr>
  <p:slideViewPr>
    <p:cSldViewPr>
      <p:cViewPr>
        <p:scale>
          <a:sx n="46" d="100"/>
          <a:sy n="46" d="100"/>
        </p:scale>
        <p:origin x="-2046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2DF6A-6ED2-4EAB-9908-703B29BB8C61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B511A-3CA0-40EE-887C-FBEAAB194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31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12" Type="http://schemas.openxmlformats.org/officeDocument/2006/relationships/image" Target="../media/image11.jpeg"/><Relationship Id="rId2" Type="http://schemas.openxmlformats.org/officeDocument/2006/relationships/image" Target="../media/image4.jpeg"/><Relationship Id="rId16" Type="http://schemas.microsoft.com/office/2007/relationships/hdphoto" Target="../media/hdphoto6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3.png"/><Relationship Id="rId10" Type="http://schemas.openxmlformats.org/officeDocument/2006/relationships/image" Target="../media/image9.jpeg"/><Relationship Id="rId4" Type="http://schemas.microsoft.com/office/2007/relationships/hdphoto" Target="../media/hdphoto2.wdp"/><Relationship Id="rId9" Type="http://schemas.microsoft.com/office/2007/relationships/hdphoto" Target="../media/hdphoto4.wdp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Планета Земля в космосе супер фон - YouTub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78863B"/>
              </a:clrFrom>
              <a:clrTo>
                <a:srgbClr val="78863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5" y="-8772"/>
            <a:ext cx="9144000" cy="68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956" y="1844824"/>
            <a:ext cx="8968043" cy="1440160"/>
          </a:xfrm>
          <a:prstGeom prst="rect">
            <a:avLst/>
          </a:prstGeom>
          <a:noFill/>
        </p:spPr>
        <p:txBody>
          <a:bodyPr wrap="square" rtlCol="0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05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Спасём </a:t>
            </a:r>
            <a:endParaRPr lang="ru-RU" sz="12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5958" y="3861048"/>
            <a:ext cx="8877600" cy="1656184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планету</a:t>
            </a:r>
            <a:endParaRPr lang="ru-RU" sz="40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315381"/>
            <a:ext cx="5544616" cy="58477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Игра по станциям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16bc5707448a13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43958" y="62241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5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766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3316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«Загадки о природе»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23369"/>
            <a:ext cx="3384376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Разноцветные ворота</a:t>
            </a:r>
            <a:br>
              <a:rPr lang="ru-RU" sz="2000" dirty="0"/>
            </a:br>
            <a:r>
              <a:rPr lang="ru-RU" sz="2000" dirty="0"/>
              <a:t>На лугу построил кто-то.</a:t>
            </a:r>
            <a:br>
              <a:rPr lang="ru-RU" sz="2000" dirty="0"/>
            </a:br>
            <a:r>
              <a:rPr lang="ru-RU" sz="2000" dirty="0"/>
              <a:t>Постарался мастер тот,</a:t>
            </a:r>
            <a:br>
              <a:rPr lang="ru-RU" sz="2000" dirty="0"/>
            </a:br>
            <a:r>
              <a:rPr lang="ru-RU" sz="2000" dirty="0"/>
              <a:t>Взял он красок для ворот</a:t>
            </a:r>
            <a:br>
              <a:rPr lang="ru-RU" sz="2000" dirty="0"/>
            </a:br>
            <a:r>
              <a:rPr lang="ru-RU" sz="2000" dirty="0"/>
              <a:t>Не одну, не две, не три -</a:t>
            </a:r>
            <a:br>
              <a:rPr lang="ru-RU" sz="2000" dirty="0"/>
            </a:br>
            <a:r>
              <a:rPr lang="ru-RU" sz="2000" dirty="0"/>
              <a:t>Целых семь, ты посмотри.</a:t>
            </a:r>
            <a:br>
              <a:rPr lang="ru-RU" sz="2000" dirty="0"/>
            </a:br>
            <a:r>
              <a:rPr lang="ru-RU" sz="2000" dirty="0"/>
              <a:t>Как ворота эти звать?</a:t>
            </a:r>
            <a:br>
              <a:rPr lang="ru-RU" sz="2000" dirty="0"/>
            </a:br>
            <a:r>
              <a:rPr lang="ru-RU" sz="2000" dirty="0"/>
              <a:t>Можешь их нарисовать?  </a:t>
            </a:r>
            <a:r>
              <a:rPr lang="ru-RU" dirty="0"/>
              <a:t>     </a:t>
            </a:r>
          </a:p>
        </p:txBody>
      </p:sp>
      <p:pic>
        <p:nvPicPr>
          <p:cNvPr id="2050" name="Picture 2" descr="Радуга PNG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3312368" cy="193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9789" y="4437112"/>
            <a:ext cx="338437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Русская красавица</a:t>
            </a:r>
            <a:br>
              <a:rPr lang="ru-RU" sz="2000" dirty="0"/>
            </a:br>
            <a:r>
              <a:rPr lang="ru-RU" sz="2000" dirty="0"/>
              <a:t>Стоит на поляне</a:t>
            </a:r>
            <a:br>
              <a:rPr lang="ru-RU" sz="2000" dirty="0"/>
            </a:br>
            <a:r>
              <a:rPr lang="ru-RU" sz="2000" dirty="0"/>
              <a:t>В зеленой кофточке,</a:t>
            </a:r>
            <a:br>
              <a:rPr lang="ru-RU" sz="2000" dirty="0"/>
            </a:br>
            <a:r>
              <a:rPr lang="ru-RU" sz="2000" dirty="0"/>
              <a:t>В белом сарафане</a:t>
            </a:r>
            <a:r>
              <a:rPr lang="ru-RU" sz="2000" i="1" dirty="0"/>
              <a:t>.</a:t>
            </a:r>
            <a:endParaRPr lang="ru-RU" sz="2000" dirty="0"/>
          </a:p>
        </p:txBody>
      </p:sp>
      <p:pic>
        <p:nvPicPr>
          <p:cNvPr id="2058" name="Picture 10" descr="Береза Хвойные деревья Кустарник, дерево, лист Овощной, детский, листовой  png | PNGW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9" t="2766" r="27145" b="13199"/>
          <a:stretch/>
        </p:blipFill>
        <p:spPr bwMode="auto">
          <a:xfrm>
            <a:off x="5010231" y="3642372"/>
            <a:ext cx="2291890" cy="264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11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3024336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Как по небу с севера</a:t>
            </a:r>
            <a:br>
              <a:rPr lang="ru-RU" sz="2000" dirty="0"/>
            </a:br>
            <a:r>
              <a:rPr lang="ru-RU" sz="2000" dirty="0"/>
              <a:t>Плыла лебедь серая,</a:t>
            </a:r>
            <a:br>
              <a:rPr lang="ru-RU" sz="2000" dirty="0"/>
            </a:br>
            <a:r>
              <a:rPr lang="ru-RU" sz="2000" dirty="0"/>
              <a:t>Плыла лебедь сытая,</a:t>
            </a:r>
            <a:br>
              <a:rPr lang="ru-RU" sz="2000" dirty="0"/>
            </a:br>
            <a:r>
              <a:rPr lang="ru-RU" sz="2000" dirty="0"/>
              <a:t>Вниз кидала-сыпала</a:t>
            </a:r>
            <a:br>
              <a:rPr lang="ru-RU" sz="2000" dirty="0"/>
            </a:br>
            <a:r>
              <a:rPr lang="ru-RU" sz="2000" dirty="0"/>
              <a:t>На поля-</a:t>
            </a:r>
            <a:r>
              <a:rPr lang="ru-RU" sz="2000" dirty="0" err="1"/>
              <a:t>озерушки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Белый пух да перышки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3315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«Загадки о природе»</a:t>
            </a:r>
            <a:endParaRPr lang="ru-RU" sz="3600" dirty="0"/>
          </a:p>
        </p:txBody>
      </p:sp>
      <p:pic>
        <p:nvPicPr>
          <p:cNvPr id="4100" name="Picture 4" descr="Голубые тучи, туча, творческий подход, стерео PNG и PSD-файл пнг для  бесплатной загрузк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9860" r="18453" b="41457"/>
          <a:stretch/>
        </p:blipFill>
        <p:spPr bwMode="auto">
          <a:xfrm>
            <a:off x="4540665" y="1196752"/>
            <a:ext cx="3385480" cy="219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8217" y="4005064"/>
            <a:ext cx="403244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С ветки на ветку,</a:t>
            </a:r>
            <a:br>
              <a:rPr lang="ru-RU" sz="2000" dirty="0"/>
            </a:br>
            <a:r>
              <a:rPr lang="ru-RU" sz="2000" dirty="0"/>
              <a:t>Быстрый, как мяч,</a:t>
            </a:r>
            <a:br>
              <a:rPr lang="ru-RU" sz="2000" dirty="0"/>
            </a:br>
            <a:r>
              <a:rPr lang="ru-RU" sz="2000" dirty="0"/>
              <a:t>Скачет по лесу рыжий циркач.</a:t>
            </a:r>
            <a:br>
              <a:rPr lang="ru-RU" sz="2000" dirty="0"/>
            </a:br>
            <a:r>
              <a:rPr lang="ru-RU" sz="2000" dirty="0"/>
              <a:t>Вот на лету он шишку сорвал,</a:t>
            </a:r>
            <a:br>
              <a:rPr lang="ru-RU" sz="2000" dirty="0"/>
            </a:br>
            <a:r>
              <a:rPr lang="ru-RU" sz="2000" dirty="0"/>
              <a:t>Прыгнул на ствол</a:t>
            </a:r>
            <a:br>
              <a:rPr lang="ru-RU" sz="2000" dirty="0"/>
            </a:br>
            <a:r>
              <a:rPr lang="ru-RU" sz="2000" dirty="0"/>
              <a:t>И в дупло убежал.</a:t>
            </a:r>
          </a:p>
        </p:txBody>
      </p:sp>
      <p:pic>
        <p:nvPicPr>
          <p:cNvPr id="4102" name="Picture 6" descr="Фото белка в png без фо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791" y="2924944"/>
            <a:ext cx="4049209" cy="326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85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3315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«Загадки о природе»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0778" y="1424404"/>
            <a:ext cx="2885078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Осень в сад</a:t>
            </a:r>
            <a:br>
              <a:rPr lang="ru-RU" sz="2000" dirty="0"/>
            </a:br>
            <a:r>
              <a:rPr lang="ru-RU" sz="2000" dirty="0"/>
              <a:t>К нам пришла,</a:t>
            </a:r>
            <a:br>
              <a:rPr lang="ru-RU" sz="2000" dirty="0"/>
            </a:br>
            <a:r>
              <a:rPr lang="ru-RU" sz="2000" dirty="0"/>
              <a:t>Красный факел</a:t>
            </a:r>
            <a:br>
              <a:rPr lang="ru-RU" sz="2000" dirty="0"/>
            </a:br>
            <a:r>
              <a:rPr lang="ru-RU" sz="2000" dirty="0"/>
              <a:t>Зажгла.</a:t>
            </a:r>
            <a:br>
              <a:rPr lang="ru-RU" sz="2000" dirty="0"/>
            </a:br>
            <a:r>
              <a:rPr lang="ru-RU" sz="2000" dirty="0"/>
              <a:t>Здесь дрозды,</a:t>
            </a:r>
            <a:br>
              <a:rPr lang="ru-RU" sz="2000" dirty="0"/>
            </a:br>
            <a:r>
              <a:rPr lang="ru-RU" sz="2000" dirty="0"/>
              <a:t>Скворцы снуют</a:t>
            </a:r>
            <a:br>
              <a:rPr lang="ru-RU" sz="2000" dirty="0"/>
            </a:br>
            <a:r>
              <a:rPr lang="ru-RU" sz="2000" dirty="0"/>
              <a:t>И, галдя, его клюют</a:t>
            </a:r>
          </a:p>
        </p:txBody>
      </p:sp>
      <p:pic>
        <p:nvPicPr>
          <p:cNvPr id="5122" name="Picture 2" descr="ᐈ Рябина фотография, иллюстрации рябины | скачать на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2046">
            <a:off x="3935731" y="1069684"/>
            <a:ext cx="3986808" cy="299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0155" y="4221088"/>
            <a:ext cx="3059717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Шириною широко,</a:t>
            </a:r>
            <a:br>
              <a:rPr lang="ru-RU" sz="2000" dirty="0"/>
            </a:br>
            <a:r>
              <a:rPr lang="ru-RU" sz="2000" dirty="0"/>
              <a:t>Глубиною глубоко,</a:t>
            </a:r>
            <a:br>
              <a:rPr lang="ru-RU" sz="2000" dirty="0"/>
            </a:br>
            <a:r>
              <a:rPr lang="ru-RU" sz="2000" dirty="0"/>
              <a:t>День и ночь</a:t>
            </a:r>
            <a:br>
              <a:rPr lang="ru-RU" sz="2000" dirty="0"/>
            </a:br>
            <a:r>
              <a:rPr lang="ru-RU" sz="2000" dirty="0"/>
              <a:t>О берег бьется.</a:t>
            </a:r>
            <a:br>
              <a:rPr lang="ru-RU" sz="2000" dirty="0"/>
            </a:br>
            <a:r>
              <a:rPr lang="ru-RU" sz="2000" dirty="0"/>
              <a:t>Из него вода не пьется,</a:t>
            </a:r>
            <a:br>
              <a:rPr lang="ru-RU" sz="2000" dirty="0"/>
            </a:br>
            <a:r>
              <a:rPr lang="ru-RU" sz="2000" dirty="0"/>
              <a:t>Потому что не вкусна –</a:t>
            </a:r>
            <a:br>
              <a:rPr lang="ru-RU" sz="2000" dirty="0"/>
            </a:br>
            <a:r>
              <a:rPr lang="ru-RU" sz="2000" dirty="0"/>
              <a:t>И горька, и солона</a:t>
            </a:r>
          </a:p>
        </p:txBody>
      </p:sp>
      <p:sp>
        <p:nvSpPr>
          <p:cNvPr id="5" name="AutoShape 4" descr="Фон Море и небо - 29 фото для презентаций и картинок на рабочий сто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Фон Море и небо - 29 фото для презентаций и картинок на рабочий сто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Фон Море и небо - 29 фото для презентаций и картинок на рабочий стол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525" y="4221088"/>
            <a:ext cx="384161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43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8944" y="1412776"/>
            <a:ext cx="3294112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Выше леса, выше гор</a:t>
            </a:r>
            <a:br>
              <a:rPr lang="ru-RU" sz="2000" dirty="0"/>
            </a:br>
            <a:r>
              <a:rPr lang="ru-RU" sz="2000" dirty="0"/>
              <a:t>Расстилается ковер.</a:t>
            </a:r>
            <a:br>
              <a:rPr lang="ru-RU" sz="2000" dirty="0"/>
            </a:br>
            <a:r>
              <a:rPr lang="ru-RU" sz="2000" dirty="0"/>
              <a:t>Он всегда, всегда раскинут</a:t>
            </a:r>
            <a:br>
              <a:rPr lang="ru-RU" sz="2000" dirty="0"/>
            </a:br>
            <a:r>
              <a:rPr lang="ru-RU" sz="2000" dirty="0"/>
              <a:t>Над тобой и надо мной,</a:t>
            </a:r>
            <a:br>
              <a:rPr lang="ru-RU" sz="2000" dirty="0"/>
            </a:br>
            <a:r>
              <a:rPr lang="ru-RU" sz="2000" dirty="0"/>
              <a:t>То он серый, то он синий,</a:t>
            </a:r>
            <a:br>
              <a:rPr lang="ru-RU" sz="2000" dirty="0"/>
            </a:br>
            <a:r>
              <a:rPr lang="ru-RU" sz="2000" dirty="0"/>
              <a:t>То он ярко-голубой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3315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«Загадки о природе»</a:t>
            </a:r>
            <a:endParaRPr lang="ru-RU" sz="3600" dirty="0"/>
          </a:p>
        </p:txBody>
      </p:sp>
      <p:pic>
        <p:nvPicPr>
          <p:cNvPr id="6146" name="Picture 2" descr="Скачать текстуру в высоком разрешении: облака, текстура, фон, clouds  texture background, небо, скачать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527" y="1459135"/>
            <a:ext cx="3329995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8944" y="4437112"/>
            <a:ext cx="3294112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/>
              <a:t>Молоко над речкой плыло,</a:t>
            </a:r>
            <a:br>
              <a:rPr lang="ru-RU" sz="2000" dirty="0"/>
            </a:br>
            <a:r>
              <a:rPr lang="ru-RU" sz="2000" dirty="0"/>
              <a:t>Ничего не видно было.</a:t>
            </a:r>
            <a:br>
              <a:rPr lang="ru-RU" sz="2000" dirty="0"/>
            </a:br>
            <a:r>
              <a:rPr lang="ru-RU" sz="2000" dirty="0"/>
              <a:t>Растворилось молоко –</a:t>
            </a:r>
            <a:br>
              <a:rPr lang="ru-RU" sz="2000" dirty="0"/>
            </a:br>
            <a:r>
              <a:rPr lang="ru-RU" sz="2000" dirty="0"/>
              <a:t>Стало видно далеко</a:t>
            </a:r>
          </a:p>
        </p:txBody>
      </p:sp>
      <p:pic>
        <p:nvPicPr>
          <p:cNvPr id="6148" name="Picture 4" descr="Исследование: туман и низкая облачность обостряют сердечную недостаточность  - Парламентская газ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708" y="4085360"/>
            <a:ext cx="3264814" cy="1675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34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6"/>
            <a:ext cx="9001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Поездка в </a:t>
            </a:r>
            <a:r>
              <a:rPr lang="ru-RU" sz="2400" b="1" i="1" dirty="0" smtClean="0"/>
              <a:t>лес</a:t>
            </a:r>
          </a:p>
          <a:p>
            <a:pPr algn="ctr"/>
            <a:endParaRPr lang="ru-RU" dirty="0"/>
          </a:p>
          <a:p>
            <a:r>
              <a:rPr lang="ru-RU" dirty="0"/>
              <a:t>	Целую неделю только и было разговоров, что о будущей поездке в лес.</a:t>
            </a:r>
          </a:p>
          <a:p>
            <a:r>
              <a:rPr lang="ru-RU" dirty="0"/>
              <a:t>В последний момент заболела учительница Анна Васильевна. </a:t>
            </a:r>
            <a:r>
              <a:rPr lang="ru-RU" dirty="0" smtClean="0"/>
              <a:t>Но дети всё же решили сами поехать на прогулку. Дорога была знакома, взяли компас, не </a:t>
            </a:r>
          </a:p>
          <a:p>
            <a:r>
              <a:rPr lang="ru-RU" dirty="0" smtClean="0"/>
              <a:t>забыли и про магнитофон. А вот что было дальше, мы узнаем из рассказа </a:t>
            </a:r>
          </a:p>
          <a:p>
            <a:r>
              <a:rPr lang="ru-RU" dirty="0" smtClean="0"/>
              <a:t>одного из учеников.</a:t>
            </a:r>
          </a:p>
          <a:p>
            <a:r>
              <a:rPr lang="ru-RU" dirty="0" smtClean="0"/>
              <a:t>	«Весёлой музыкой мы оповестили лес – прибыли! Дни стояли жаркие, </a:t>
            </a:r>
          </a:p>
          <a:p>
            <a:r>
              <a:rPr lang="ru-RU" dirty="0" smtClean="0"/>
              <a:t>сухие, но в лесу жара не так ощущалась. Знакомая дорога привела нас к </a:t>
            </a:r>
          </a:p>
          <a:p>
            <a:r>
              <a:rPr lang="ru-RU" dirty="0" smtClean="0"/>
              <a:t>берёзовой роще. По дороге нам часто попадались грибы – белые, </a:t>
            </a:r>
          </a:p>
          <a:p>
            <a:r>
              <a:rPr lang="ru-RU" dirty="0" smtClean="0"/>
              <a:t>подберёзовики, подосиновики. Вот это урожай! Кто срезал упругие ножки </a:t>
            </a:r>
          </a:p>
          <a:p>
            <a:r>
              <a:rPr lang="ru-RU" dirty="0" smtClean="0"/>
              <a:t>грибов, кто выкручивал их, а кто и вырывал. Все грибы, которые мы не </a:t>
            </a:r>
          </a:p>
          <a:p>
            <a:r>
              <a:rPr lang="ru-RU" dirty="0" smtClean="0"/>
              <a:t>знали, мы сбивали палками. </a:t>
            </a:r>
          </a:p>
          <a:p>
            <a:r>
              <a:rPr lang="ru-RU" dirty="0" smtClean="0"/>
              <a:t>	Привал. Быстро наломали веток и разожгли костёр. Заварили в котелке </a:t>
            </a:r>
          </a:p>
          <a:p>
            <a:r>
              <a:rPr lang="ru-RU" dirty="0" smtClean="0"/>
              <a:t>чай, перекусили и пошли дальше. Перед уходом из рощи Саша выбрасывал </a:t>
            </a:r>
          </a:p>
          <a:p>
            <a:r>
              <a:rPr lang="ru-RU" dirty="0" smtClean="0"/>
              <a:t>банки и полиэтиленовые мешки, сказав: «Микробы всё равно их разрушат».</a:t>
            </a:r>
          </a:p>
          <a:p>
            <a:r>
              <a:rPr lang="ru-RU" dirty="0" smtClean="0"/>
              <a:t>Угли костра подмигивали нам на прощанье. </a:t>
            </a:r>
          </a:p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3315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«Найдите ошибку»</a:t>
            </a:r>
            <a:endParaRPr lang="ru-RU" sz="3600" dirty="0"/>
          </a:p>
        </p:txBody>
      </p:sp>
      <p:sp>
        <p:nvSpPr>
          <p:cNvPr id="5" name="Умножение 4"/>
          <p:cNvSpPr/>
          <p:nvPr/>
        </p:nvSpPr>
        <p:spPr>
          <a:xfrm>
            <a:off x="1002740" y="2060848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/>
          <p:cNvSpPr/>
          <p:nvPr/>
        </p:nvSpPr>
        <p:spPr>
          <a:xfrm>
            <a:off x="1979712" y="2420888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2195736" y="2895985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1662916" y="3996517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3887924" y="4005064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1511660" y="4221088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/>
          <p:cNvSpPr/>
          <p:nvPr/>
        </p:nvSpPr>
        <p:spPr>
          <a:xfrm>
            <a:off x="3050104" y="4581128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множение 11"/>
          <p:cNvSpPr/>
          <p:nvPr/>
        </p:nvSpPr>
        <p:spPr>
          <a:xfrm>
            <a:off x="5256076" y="4505345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множение 12"/>
          <p:cNvSpPr/>
          <p:nvPr/>
        </p:nvSpPr>
        <p:spPr>
          <a:xfrm>
            <a:off x="749896" y="5085184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143508" y="5391853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81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288" y="1490008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dirty="0"/>
              <a:t>кустах мы нашли гнездо какой-то птицы. Подержав в руках тёплые </a:t>
            </a:r>
          </a:p>
          <a:p>
            <a:r>
              <a:rPr lang="ru-RU" dirty="0"/>
              <a:t>голубоватые яйца, положили их на место в гнездо. Солнце всё выше </a:t>
            </a:r>
          </a:p>
          <a:p>
            <a:r>
              <a:rPr lang="ru-RU" dirty="0"/>
              <a:t>поднималось над горизонтом. Становилось всё жарче. На лесной опушке мы </a:t>
            </a:r>
          </a:p>
          <a:p>
            <a:r>
              <a:rPr lang="ru-RU" dirty="0"/>
              <a:t>нашли маленького ёжика. Решив, что мать его бросила, взяли его с собой – в </a:t>
            </a:r>
          </a:p>
          <a:p>
            <a:r>
              <a:rPr lang="ru-RU" dirty="0"/>
              <a:t>школе пригодится.</a:t>
            </a:r>
          </a:p>
          <a:p>
            <a:r>
              <a:rPr lang="ru-RU" dirty="0"/>
              <a:t>	В лесу мы встретили много муравейников. Саша решил показать нам,</a:t>
            </a:r>
          </a:p>
          <a:p>
            <a:r>
              <a:rPr lang="ru-RU" dirty="0"/>
              <a:t>как добывают муравьиную кислоту. Он настругал палочек и начал протыкать </a:t>
            </a:r>
          </a:p>
          <a:p>
            <a:r>
              <a:rPr lang="ru-RU" dirty="0"/>
              <a:t>ими муравейник. Через несколько минут мы уже с удовольствием </a:t>
            </a:r>
          </a:p>
          <a:p>
            <a:r>
              <a:rPr lang="ru-RU" dirty="0"/>
              <a:t>обсасывали муравьиные палочки. </a:t>
            </a:r>
          </a:p>
          <a:p>
            <a:r>
              <a:rPr lang="ru-RU" dirty="0"/>
              <a:t>	Постепенно начали набегать тучи, стало темнее, засверкали молнии, </a:t>
            </a:r>
          </a:p>
          <a:p>
            <a:r>
              <a:rPr lang="ru-RU" dirty="0"/>
              <a:t>загремел гром. Пошёл довольно сильный дождь. Но нам было уже не </a:t>
            </a:r>
          </a:p>
          <a:p>
            <a:r>
              <a:rPr lang="ru-RU" dirty="0"/>
              <a:t>страшно – мы успели добежать до одиноко стоящего дерева и спрятаться под </a:t>
            </a:r>
          </a:p>
          <a:p>
            <a:r>
              <a:rPr lang="ru-RU" dirty="0"/>
              <a:t>ним.</a:t>
            </a:r>
            <a:br>
              <a:rPr lang="ru-RU" dirty="0"/>
            </a:br>
            <a:r>
              <a:rPr lang="ru-RU" dirty="0" smtClean="0"/>
              <a:t>	Оживлённые </a:t>
            </a:r>
            <a:r>
              <a:rPr lang="ru-RU" dirty="0"/>
              <a:t>мы шли к станции, перепрыгивая лужи, с охапками </a:t>
            </a:r>
          </a:p>
          <a:p>
            <a:r>
              <a:rPr lang="ru-RU" dirty="0"/>
              <a:t>полевых цветов. А через час поезд уже подъезжал к городу».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3315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«Найдите ошибку»</a:t>
            </a:r>
            <a:endParaRPr lang="ru-RU" sz="3600" dirty="0"/>
          </a:p>
        </p:txBody>
      </p:sp>
      <p:sp>
        <p:nvSpPr>
          <p:cNvPr id="4" name="Умножение 3"/>
          <p:cNvSpPr/>
          <p:nvPr/>
        </p:nvSpPr>
        <p:spPr>
          <a:xfrm>
            <a:off x="5940152" y="1340768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/>
          <p:cNvSpPr/>
          <p:nvPr/>
        </p:nvSpPr>
        <p:spPr>
          <a:xfrm>
            <a:off x="6300192" y="2132856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/>
          <p:cNvSpPr/>
          <p:nvPr/>
        </p:nvSpPr>
        <p:spPr>
          <a:xfrm>
            <a:off x="4960186" y="2996952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7308304" y="2996952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множение 7"/>
          <p:cNvSpPr/>
          <p:nvPr/>
        </p:nvSpPr>
        <p:spPr>
          <a:xfrm>
            <a:off x="611560" y="3501008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множение 8"/>
          <p:cNvSpPr/>
          <p:nvPr/>
        </p:nvSpPr>
        <p:spPr>
          <a:xfrm>
            <a:off x="6751621" y="4365104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539552" y="5157192"/>
            <a:ext cx="1368152" cy="720080"/>
          </a:xfrm>
          <a:prstGeom prst="mathMultiply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0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thumbs.dreamstime.com/z/%D0%B7%D0%B5%D0%BC-%D1%8F-%D0%BF-%D0%B0%D0%BD%D0%B5%D1%82%D1%8B-%D0%B8-%D1%8F%D1%80%D0%BA%D0%B8%D0%B5-%D0%BA%D1%80%D0%B0%D1%81%D0%B8%D0%B2%D1%8B%D0%B5-%D1%86%D0%B2%D0%B5%D1%82%D0%BA%D0%B8-%D0%BD%D0%B0-%D0%B1%D0%B5-%D0%BE%D0%B9-%D0%BF%D1%80%D0%B5-%D0%BF%D0%BE%D1%81%D1%8B-%D0%BA%D0%B5-4342348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100000" l="0" r="100000">
                        <a14:foregroundMark x1="27594" y1="21846" x2="19885" y2="19846"/>
                        <a14:foregroundMark x1="20389" y1="21538" x2="23847" y2="27538"/>
                        <a14:foregroundMark x1="20677" y1="19000" x2="16931" y2="21538"/>
                        <a14:foregroundMark x1="18228" y1="23000" x2="18228" y2="29000"/>
                        <a14:foregroundMark x1="18516" y1="35231" x2="39121" y2="21538"/>
                        <a14:foregroundMark x1="31916" y1="25538" x2="50865" y2="26077"/>
                        <a14:foregroundMark x1="33790" y1="30077" x2="40202" y2="27538"/>
                        <a14:foregroundMark x1="26009" y1="19846" x2="23055" y2="17846"/>
                        <a14:foregroundMark x1="55692" y1="19000" x2="64193" y2="14154"/>
                        <a14:foregroundMark x1="61311" y1="15000" x2="76225" y2="30077"/>
                        <a14:foregroundMark x1="58357" y1="22077" x2="68228" y2="21000"/>
                        <a14:foregroundMark x1="69308" y1="17538" x2="75144" y2="23000"/>
                        <a14:foregroundMark x1="62896" y1="24077" x2="71182" y2="25538"/>
                        <a14:foregroundMark x1="66354" y1="17538" x2="71974" y2="15846"/>
                        <a14:foregroundMark x1="71182" y1="34385" x2="77882" y2="35846"/>
                        <a14:foregroundMark x1="77882" y1="48077" x2="84006" y2="49538"/>
                        <a14:foregroundMark x1="9942" y1="51769" x2="17219" y2="51538"/>
                        <a14:foregroundMark x1="9150" y1="51231" x2="14553" y2="48077"/>
                        <a14:foregroundMark x1="18804" y1="41538" x2="24135" y2="39769"/>
                        <a14:foregroundMark x1="57277" y1="15538" x2="60231" y2="1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119"/>
          <a:stretch/>
        </p:blipFill>
        <p:spPr bwMode="auto">
          <a:xfrm>
            <a:off x="539552" y="20247"/>
            <a:ext cx="7758996" cy="733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13311"/>
            <a:ext cx="8568952" cy="92391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11421"/>
              </a:avLst>
            </a:prstTxWarp>
            <a:spAutoFit/>
          </a:bodyPr>
          <a:lstStyle/>
          <a:p>
            <a:r>
              <a:rPr lang="ru-RU" sz="48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Давайте вместе Землю украшать</a:t>
            </a:r>
            <a:r>
              <a:rPr lang="ru-RU" sz="7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24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516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3315"/>
            <a:ext cx="705678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 smtClean="0"/>
              <a:t>Добрые дела «</a:t>
            </a:r>
            <a:r>
              <a:rPr lang="en-US" sz="3600" b="1" i="1" dirty="0" err="1" smtClean="0"/>
              <a:t>GreenTeam</a:t>
            </a:r>
            <a:r>
              <a:rPr lang="ru-RU" sz="3600" b="1" i="1" dirty="0" smtClean="0"/>
              <a:t>»</a:t>
            </a:r>
            <a:endParaRPr lang="ru-RU" sz="3600" dirty="0"/>
          </a:p>
        </p:txBody>
      </p:sp>
      <p:pic>
        <p:nvPicPr>
          <p:cNvPr id="1026" name="Picture 2" descr="https://sun9-5.userapi.com/impf/RQGd74ZK0GMqOfA8UbzYFn1kRxgHuVJ9jyjokw/C3FgGyI9JwE.jpg?size=1280x960&amp;quality=96&amp;sign=d56a79d7064a6a33bae480608076a083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72" y="1700808"/>
            <a:ext cx="2848781" cy="2136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43.userapi.com/impf/c636423/v636423459/6b0d2/9GQGR2SDvfw.jpg?size=1280x720&amp;quality=96&amp;sign=fd7793aa013639c9bca1c586eaa59dd2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07" y="4029516"/>
            <a:ext cx="3851038" cy="2166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32.userapi.com/impf/c850736/v850736559/15a547/dcLEXoU9zow.jpg?size=960x720&amp;quality=96&amp;sign=20edf1722f346c6d422e3e952e4f8e60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865744"/>
            <a:ext cx="3328837" cy="2496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14.userapi.com/impf/c853428/v853428685/23d663/P2NhF4rlRFg.jpg?size=810x1080&amp;quality=96&amp;sign=ac6bac1692db529199d1fb3b6c3c3d9b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340768"/>
            <a:ext cx="2331977" cy="3109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un9-60.userapi.com/impf/KbH7DCBO2LXlalUjbgQ2cqIQPfLCy1J0fBG_Dw/b-ddh5yS3eQ.jpg?size=810x1080&amp;quality=96&amp;sign=d5369d5cea6222d09270f1bba34496b8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723" y="3837395"/>
            <a:ext cx="1932962" cy="257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Экология Значок Дизайн Векторная Иллюстрация 10 Графики EPS Клипарт  Изображени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728" y="4797152"/>
            <a:ext cx="1905000" cy="1905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838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Picture 17" descr="Какой мусор в какой контейнер выбрасывать? Цвета контейнеров для отход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" t="17654" r="2130" b="7523"/>
          <a:stretch/>
        </p:blipFill>
        <p:spPr bwMode="auto">
          <a:xfrm>
            <a:off x="1020314" y="3407695"/>
            <a:ext cx="7373792" cy="345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\AppData\Local\Microsoft\Windows\Temporary Internet Files\Content.IE5\FBOH6YHK\tin-box-container-metal-storage-can-package-metallic-empty-thumbnail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33" b="73778" l="27219" r="71598">
                        <a14:backgroundMark x1="46450" y1="12444" x2="57692" y2="12000"/>
                        <a14:backgroundMark x1="52663" y1="12000" x2="52959" y2="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63" t="2247" r="22192" b="17493"/>
          <a:stretch/>
        </p:blipFill>
        <p:spPr bwMode="auto">
          <a:xfrm>
            <a:off x="355470" y="360289"/>
            <a:ext cx="1329688" cy="126988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AppData\Local\Microsoft\Windows\Temporary Internet Files\Content.IE5\W9W9KT9N\220px-RM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66" y="745454"/>
            <a:ext cx="1683353" cy="123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admin\AppData\Local\Microsoft\Windows\Temporary Internet Files\Content.IE5\FBOH6YHK\250px-Soviet_jars[1]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91" b="89305" l="664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772" t="8759" r="-2339" b="14434"/>
          <a:stretch/>
        </p:blipFill>
        <p:spPr bwMode="auto">
          <a:xfrm>
            <a:off x="4968107" y="807289"/>
            <a:ext cx="936285" cy="151237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Дизайн формы бутылки для минеральной воды «Ода»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250" b="95500" l="7708" r="92708">
                        <a14:backgroundMark x1="18750" y1="58000" x2="18750" y2="58000"/>
                        <a14:backgroundMark x1="21042" y1="63250" x2="22917" y2="74000"/>
                        <a14:backgroundMark x1="21042" y1="51250" x2="17083" y2="73000"/>
                        <a14:backgroundMark x1="18333" y1="63500" x2="27083" y2="67250"/>
                        <a14:backgroundMark x1="19375" y1="36250" x2="19375" y2="41500"/>
                        <a14:backgroundMark x1="19375" y1="44000" x2="16042" y2="49000"/>
                        <a14:backgroundMark x1="15625" y1="50500" x2="17500" y2="58500"/>
                        <a14:backgroundMark x1="17500" y1="60250" x2="14375" y2="71250"/>
                        <a14:backgroundMark x1="14792" y1="70500" x2="17083" y2="85000"/>
                        <a14:backgroundMark x1="18333" y1="86750" x2="30417" y2="86000"/>
                        <a14:backgroundMark x1="30417" y1="84000" x2="28125" y2="53750"/>
                        <a14:backgroundMark x1="27708" y1="53500" x2="29375" y2="47250"/>
                        <a14:backgroundMark x1="29375" y1="46750" x2="25625" y2="41500"/>
                        <a14:backgroundMark x1="25417" y1="41500" x2="25000" y2="36250"/>
                        <a14:backgroundMark x1="25000" y1="36000" x2="18125" y2="36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286" t="5473" r="8377" b="5807"/>
          <a:stretch/>
        </p:blipFill>
        <p:spPr bwMode="auto">
          <a:xfrm>
            <a:off x="1525301" y="1535291"/>
            <a:ext cx="1174158" cy="15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Дневник 1-11 класс 40 л., на скобе, ПИФАГОР, обложка картон – купить по  недорогой цене в интернет-магазине «Офисная планета» с доставкой по РФ, а  также характеристики товара, отзывы, акции, скидки.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9" t="7792" r="14746" b="8906"/>
          <a:stretch/>
        </p:blipFill>
        <p:spPr bwMode="auto">
          <a:xfrm>
            <a:off x="163045" y="1776416"/>
            <a:ext cx="1239293" cy="140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Кофточка детская Crockid 6553288 роз.нарисованные,буквы купить оптом в  HappyWear.ru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1" b="36341"/>
          <a:stretch/>
        </p:blipFill>
        <p:spPr bwMode="auto">
          <a:xfrm>
            <a:off x="5904392" y="2169914"/>
            <a:ext cx="1309291" cy="100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Pepsi 0,33л банка - Pepsi напиток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9" t="17508" r="33820" b="13289"/>
          <a:stretch/>
        </p:blipFill>
        <p:spPr bwMode="auto">
          <a:xfrm>
            <a:off x="4255171" y="1963836"/>
            <a:ext cx="693170" cy="141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Пластиковые игрушки «Транспорт» от производителя Компания «Сима-ленд».  Каталог 2021. Цена 280р. Купить оптом от 10000. г.Екатеринбург.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6500" l="0" r="937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72" t="13203" r="17379" b="6706"/>
          <a:stretch/>
        </p:blipFill>
        <p:spPr bwMode="auto">
          <a:xfrm rot="1130922">
            <a:off x="6568527" y="812429"/>
            <a:ext cx="1281243" cy="115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Кружка ST ярко красная - купить по низкой цене в интернет-магазине MODI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22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6" t="8611" r="9575" b="10881"/>
          <a:stretch/>
        </p:blipFill>
        <p:spPr bwMode="auto">
          <a:xfrm rot="562418">
            <a:off x="7920325" y="1983103"/>
            <a:ext cx="947560" cy="94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1161" y="-9918"/>
            <a:ext cx="648072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Станция « Чистый город»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6737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0.5217 0.52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76" y="2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0.69549 0.774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74" y="38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44444E-6 L -0.01441 0.52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2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L 0.25555 0.447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8" y="2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34341 0.257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70" y="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18107 0.6298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63" y="3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12934 0.4671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8" y="2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7037E-6 L -0.57969 0.4233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3" y="21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L -0.51232 0.2995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25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908720"/>
            <a:ext cx="842493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 городе (крупном промышленном центре) удалили все зелёные насаждения. К чему это может привести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lvl="0"/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Потерпело аварию судно, которое везло нефть. Она вылилась в море, растеклась по его поверхности, покрыла берега. Какие экологические последствия может повлечь за собой эта авария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lvl="0"/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Гнус (мелкие комары и мошки) в некоторых районах сильно досаждают человеку. Что произойдёт с природной средой, если полностью уничтожить этих насекомых с помощью ядохимикатов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</a:p>
          <a:p>
            <a:pPr lvl="0"/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 водоём (не большой по размерам) с окружающих его полей с дождями и талым снегом смываются удобрения, ядохимикаты. Как вы думаете, что может произойти из-за этого?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9692" y="116632"/>
            <a:ext cx="576064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Станция «Эко-шарик»</a:t>
            </a:r>
            <a:endParaRPr lang="ru-RU" sz="3600" dirty="0"/>
          </a:p>
        </p:txBody>
      </p:sp>
      <p:pic>
        <p:nvPicPr>
          <p:cNvPr id="4" name="84ba4b3272d2c7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62098" y="62024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9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15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410" y="8531"/>
            <a:ext cx="872807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/>
              <a:t>Станция «Охранные знаки природы» </a:t>
            </a:r>
            <a:endParaRPr lang="ru-RU" sz="3600" dirty="0"/>
          </a:p>
        </p:txBody>
      </p:sp>
      <p:pic>
        <p:nvPicPr>
          <p:cNvPr id="2050" name="Picture 2" descr="Как нарисовать знак не ломать деревья?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8" t="8639" r="16679" b="9162"/>
          <a:stretch/>
        </p:blipFill>
        <p:spPr bwMode="auto">
          <a:xfrm>
            <a:off x="37776" y="831484"/>
            <a:ext cx="2031326" cy="179917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2416" y="1315572"/>
            <a:ext cx="449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Не  ломайте  ветки  </a:t>
            </a:r>
            <a:r>
              <a:rPr lang="ru-RU" sz="2400" b="1" dirty="0" smtClean="0">
                <a:solidFill>
                  <a:srgbClr val="C00000"/>
                </a:solidFill>
              </a:rPr>
              <a:t>деревьев и </a:t>
            </a:r>
            <a:r>
              <a:rPr lang="ru-RU" sz="2400" b="1" dirty="0">
                <a:solidFill>
                  <a:srgbClr val="C00000"/>
                </a:solidFill>
              </a:rPr>
              <a:t> </a:t>
            </a:r>
            <a:r>
              <a:rPr lang="ru-RU" sz="2400" b="1" dirty="0" smtClean="0">
                <a:solidFill>
                  <a:srgbClr val="C00000"/>
                </a:solidFill>
              </a:rPr>
              <a:t>кустарников</a:t>
            </a:r>
            <a:r>
              <a:rPr lang="ru-RU" sz="2400" b="1" dirty="0">
                <a:solidFill>
                  <a:srgbClr val="C00000"/>
                </a:solidFill>
              </a:rPr>
              <a:t>!  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59735" y="2490208"/>
            <a:ext cx="5249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>
                <a:solidFill>
                  <a:srgbClr val="C00000"/>
                </a:solidFill>
              </a:rPr>
              <a:t>Не  рвите  цветы  в лесу и на лугу!     </a:t>
            </a:r>
          </a:p>
        </p:txBody>
      </p:sp>
      <p:pic>
        <p:nvPicPr>
          <p:cNvPr id="2052" name="Picture 4" descr="ВПР по биологии 2019 — 5 класс — вариант 1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9" t="3898" r="4355" b="4466"/>
          <a:stretch/>
        </p:blipFill>
        <p:spPr bwMode="auto">
          <a:xfrm>
            <a:off x="6801867" y="1731072"/>
            <a:ext cx="2349270" cy="23492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Запрещающий знак светлых спичек в лесе Иллюстрация вектора - иллюстрации  насчитывающей : 10497340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" t="3146" r="3256" b="10828"/>
          <a:stretch/>
        </p:blipFill>
        <p:spPr bwMode="auto">
          <a:xfrm>
            <a:off x="35686" y="3308925"/>
            <a:ext cx="2033416" cy="20165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05980" y="37170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Не  разводите  костёр  в  лесу, если  в  этом  нет  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>
                <a:solidFill>
                  <a:srgbClr val="C00000"/>
                </a:solidFill>
              </a:rPr>
              <a:t>необходимости</a:t>
            </a:r>
            <a:r>
              <a:rPr lang="ru-RU" sz="2400" b="1" dirty="0">
                <a:solidFill>
                  <a:srgbClr val="C00000"/>
                </a:solidFill>
              </a:rPr>
              <a:t>!  </a:t>
            </a:r>
          </a:p>
        </p:txBody>
      </p:sp>
      <p:pic>
        <p:nvPicPr>
          <p:cNvPr id="2054" name="Picture 6" descr="Окружающий мир 2 класс | Будь природе другом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b="4738"/>
          <a:stretch/>
        </p:blipFill>
        <p:spPr bwMode="auto">
          <a:xfrm>
            <a:off x="6809004" y="4437112"/>
            <a:ext cx="2342133" cy="219896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69102" y="5305759"/>
            <a:ext cx="51074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Не  разоряйте  птичьи  гнёзда!  </a:t>
            </a:r>
          </a:p>
        </p:txBody>
      </p:sp>
    </p:spTree>
    <p:extLst>
      <p:ext uri="{BB962C8B-B14F-4D97-AF65-F5344CB8AC3E}">
        <p14:creationId xmlns:p14="http://schemas.microsoft.com/office/powerpoint/2010/main" val="39159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461" y="0"/>
            <a:ext cx="872807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/>
              <a:t>Станция «Охранные знаки природы» </a:t>
            </a:r>
            <a:endParaRPr lang="ru-RU" sz="3600" dirty="0"/>
          </a:p>
        </p:txBody>
      </p:sp>
      <p:pic>
        <p:nvPicPr>
          <p:cNvPr id="3078" name="Picture 6" descr="Конспект занятия для средней группы «Берегите лес – лес наше богатство» ⋆  Планета Детств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4"/>
          <a:stretch/>
        </p:blipFill>
        <p:spPr bwMode="auto">
          <a:xfrm>
            <a:off x="0" y="821902"/>
            <a:ext cx="2411760" cy="227636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40538" y="1729250"/>
            <a:ext cx="4790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Не  разоряйте  муравейники! 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55140" y="3291709"/>
            <a:ext cx="35813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C00000"/>
                </a:solidFill>
              </a:rPr>
              <a:t>Не  шумите  в  лесу! </a:t>
            </a:r>
          </a:p>
        </p:txBody>
      </p:sp>
      <p:pic>
        <p:nvPicPr>
          <p:cNvPr id="3080" name="Picture 8" descr="ᐈ Знак тишина в лесу фото, фотографии иконка не шуметь | скачать на  Depositphotos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481" y="2276872"/>
            <a:ext cx="2491341" cy="249134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Видеоурок по экологии «Правила поведения в природе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" y="3842111"/>
            <a:ext cx="2705542" cy="271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83268" y="4970326"/>
            <a:ext cx="5351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Не  оставляйте  после  себя  </a:t>
            </a:r>
            <a:r>
              <a:rPr lang="ru-RU" sz="2400" b="1" dirty="0" smtClean="0">
                <a:solidFill>
                  <a:srgbClr val="C00000"/>
                </a:solidFill>
              </a:rPr>
              <a:t>мусор!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5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6335"/>
            <a:ext cx="64087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"Лесная почта"</a:t>
            </a:r>
            <a:endParaRPr lang="ru-RU" sz="3600" dirty="0"/>
          </a:p>
        </p:txBody>
      </p:sp>
      <p:pic>
        <p:nvPicPr>
          <p:cNvPr id="4098" name="Picture 2" descr="Лесная почта: sky_lantern — LiveJour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8" y="4644275"/>
            <a:ext cx="2133986" cy="22137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2073005" y="980728"/>
            <a:ext cx="6963491" cy="3816424"/>
          </a:xfrm>
          <a:prstGeom prst="wedgeRectCallout">
            <a:avLst>
              <a:gd name="adj1" fmla="val -47892"/>
              <a:gd name="adj2" fmla="val 7157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88704" y="1016014"/>
            <a:ext cx="71246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/>
              <a:t>На день рождения Кате подарили щенка. Наконец- то сбылась ее мечта. Она так долго просила родителей купить ей щенка. И вот теперь у нее появился новый друг. Катя каждую минуту играла с ним, кормила, гуляла. А потом ей подарили говорящую куклу, о щенке Катя вспоминала все реже, а когда он заболел, сказала маме: "Больной собаке не место в доме, пусть живет на улице</a:t>
            </a:r>
            <a:r>
              <a:rPr lang="ru-RU" b="1" i="1" dirty="0" smtClean="0"/>
              <a:t>".</a:t>
            </a:r>
          </a:p>
          <a:p>
            <a:endParaRPr lang="ru-RU" b="1" i="1" dirty="0"/>
          </a:p>
          <a:p>
            <a:r>
              <a:rPr lang="ru-RU" b="1" i="1" dirty="0"/>
              <a:t>Правильно ли поступила девочка?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78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6335"/>
            <a:ext cx="64087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"Лесная почта"</a:t>
            </a:r>
            <a:endParaRPr lang="ru-RU" sz="3600" dirty="0"/>
          </a:p>
        </p:txBody>
      </p:sp>
      <p:pic>
        <p:nvPicPr>
          <p:cNvPr id="4098" name="Picture 2" descr="Лесная почта: sky_lantern — LiveJour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8" y="4604065"/>
            <a:ext cx="2133986" cy="22137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2073005" y="980728"/>
            <a:ext cx="6963491" cy="3816424"/>
          </a:xfrm>
          <a:prstGeom prst="wedgeRectCallout">
            <a:avLst>
              <a:gd name="adj1" fmla="val -47096"/>
              <a:gd name="adj2" fmla="val 70849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88704" y="1016014"/>
            <a:ext cx="712460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/>
              <a:t>Олег стоял у цветочной клумбы и бил прутиком по головкам цветов.</a:t>
            </a:r>
          </a:p>
          <a:p>
            <a:pPr>
              <a:lnSpc>
                <a:spcPct val="150000"/>
              </a:lnSpc>
            </a:pPr>
            <a:r>
              <a:rPr lang="ru-RU" b="1" i="1" dirty="0"/>
              <a:t>- Что ты делаешь?- спросила бабушка. Пчел прогоняю, они жалят цветы.</a:t>
            </a:r>
          </a:p>
          <a:p>
            <a:pPr>
              <a:lnSpc>
                <a:spcPct val="150000"/>
              </a:lnSpc>
            </a:pPr>
            <a:r>
              <a:rPr lang="ru-RU" b="1" i="1" dirty="0"/>
              <a:t>Бабушка улыбнулась и, позвав к себе внука, что-то рассказала ему. После этого Олег выбросил прутик, удивленно пожав плечами.</a:t>
            </a:r>
          </a:p>
          <a:p>
            <a:pPr>
              <a:lnSpc>
                <a:spcPct val="150000"/>
              </a:lnSpc>
            </a:pPr>
            <a:r>
              <a:rPr lang="ru-RU" b="1" i="1" dirty="0"/>
              <a:t>- А я и не знал об этом.</a:t>
            </a:r>
          </a:p>
          <a:p>
            <a:pPr>
              <a:lnSpc>
                <a:spcPct val="150000"/>
              </a:lnSpc>
            </a:pPr>
            <a:r>
              <a:rPr lang="ru-RU" b="1" i="1" dirty="0"/>
              <a:t>Что могла сказать бабушка внуку?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3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6335"/>
            <a:ext cx="640871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"Лесная почта"</a:t>
            </a:r>
            <a:endParaRPr lang="ru-RU" sz="3600" dirty="0"/>
          </a:p>
        </p:txBody>
      </p:sp>
      <p:pic>
        <p:nvPicPr>
          <p:cNvPr id="4098" name="Picture 2" descr="Лесная почта: sky_lantern — LiveJour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8" y="4311619"/>
            <a:ext cx="2133986" cy="22137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ая выноска 6"/>
          <p:cNvSpPr/>
          <p:nvPr/>
        </p:nvSpPr>
        <p:spPr>
          <a:xfrm>
            <a:off x="2073005" y="980728"/>
            <a:ext cx="6963491" cy="2482110"/>
          </a:xfrm>
          <a:prstGeom prst="wedgeRectCallout">
            <a:avLst>
              <a:gd name="adj1" fmla="val -49882"/>
              <a:gd name="adj2" fmla="val 111933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088704" y="1016014"/>
            <a:ext cx="7124600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/>
              <a:t>Сережа, гуляя с папой в лесу, развели костер и пекли картошку. Потом папа залил костер из ручья, чтобы не было пожара, а банки и пакеты закопал.</a:t>
            </a:r>
          </a:p>
          <a:p>
            <a:pPr>
              <a:lnSpc>
                <a:spcPct val="150000"/>
              </a:lnSpc>
            </a:pPr>
            <a:r>
              <a:rPr lang="ru-RU" b="1" i="1" dirty="0"/>
              <a:t>Как убедить папу Сережи в том, что в лесу разжигать костер нельзя?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56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512" y="908720"/>
            <a:ext cx="2160240" cy="5616624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86335"/>
            <a:ext cx="880495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/>
              <a:t>Станция </a:t>
            </a:r>
            <a:r>
              <a:rPr lang="ru-RU" sz="3600" b="1" i="1" dirty="0" smtClean="0"/>
              <a:t>«Экологический светофор"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870092" y="3107337"/>
            <a:ext cx="599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– </a:t>
            </a:r>
            <a:r>
              <a:rPr lang="ru-RU" sz="2400" i="1" dirty="0"/>
              <a:t>будь осторожен! Постарайся не нанести вреда природе своими действиями! Соблюдай меру и правила</a:t>
            </a:r>
            <a:r>
              <a:rPr lang="ru-RU" sz="2400" i="1" dirty="0" smtClean="0"/>
              <a:t>!</a:t>
            </a:r>
          </a:p>
        </p:txBody>
      </p:sp>
      <p:sp>
        <p:nvSpPr>
          <p:cNvPr id="5" name="Овал 4"/>
          <p:cNvSpPr/>
          <p:nvPr/>
        </p:nvSpPr>
        <p:spPr>
          <a:xfrm>
            <a:off x="395536" y="2915413"/>
            <a:ext cx="1728192" cy="158417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5536" y="1046700"/>
            <a:ext cx="1728192" cy="15841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5536" y="4746055"/>
            <a:ext cx="1728192" cy="158417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70093" y="1423289"/>
            <a:ext cx="60751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 – стой! Твои действия приносят вред окружающей среде.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70092" y="4937978"/>
            <a:ext cx="62976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– ты настоящий друг и защитник природы! Твои действия полезны для неё! Продолжай помогать природе!</a:t>
            </a:r>
          </a:p>
        </p:txBody>
      </p:sp>
    </p:spTree>
    <p:extLst>
      <p:ext uri="{BB962C8B-B14F-4D97-AF65-F5344CB8AC3E}">
        <p14:creationId xmlns:p14="http://schemas.microsoft.com/office/powerpoint/2010/main" val="330233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rgbClr val="B7E2A9"/>
      </a:lt1>
      <a:dk2>
        <a:srgbClr val="54A838"/>
      </a:dk2>
      <a:lt2>
        <a:srgbClr val="DBF5F9"/>
      </a:lt2>
      <a:accent1>
        <a:srgbClr val="0B9B74"/>
      </a:accent1>
      <a:accent2>
        <a:srgbClr val="2A541B"/>
      </a:accent2>
      <a:accent3>
        <a:srgbClr val="54A838"/>
      </a:accent3>
      <a:accent4>
        <a:srgbClr val="10CF9B"/>
      </a:accent4>
      <a:accent5>
        <a:srgbClr val="7CCA62"/>
      </a:accent5>
      <a:accent6>
        <a:srgbClr val="A5C249"/>
      </a:accent6>
      <a:hlink>
        <a:srgbClr val="0B9B74"/>
      </a:hlink>
      <a:folHlink>
        <a:srgbClr val="5FF2CA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540</TotalTime>
  <Words>468</Words>
  <Application>Microsoft Office PowerPoint</Application>
  <PresentationFormat>Экран (4:3)</PresentationFormat>
  <Paragraphs>86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 Сергеевна</dc:creator>
  <cp:lastModifiedBy>admin</cp:lastModifiedBy>
  <cp:revision>35</cp:revision>
  <dcterms:created xsi:type="dcterms:W3CDTF">2021-03-10T13:16:12Z</dcterms:created>
  <dcterms:modified xsi:type="dcterms:W3CDTF">2021-03-16T18:47:20Z</dcterms:modified>
</cp:coreProperties>
</file>