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60" r:id="rId2"/>
    <p:sldId id="256" r:id="rId3"/>
    <p:sldId id="273" r:id="rId4"/>
    <p:sldId id="257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6" r:id="rId19"/>
    <p:sldId id="277" r:id="rId20"/>
    <p:sldId id="278" r:id="rId21"/>
    <p:sldId id="26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8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591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33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584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989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349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021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81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882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550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399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397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2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33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155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24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76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83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2610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378A4E-F9C3-4608-A7BB-6813C1568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2142" y="609600"/>
            <a:ext cx="3375413" cy="132632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ru-RU" sz="2000" dirty="0"/>
              <a:t>Средство выразительности</a:t>
            </a:r>
            <a:endParaRPr lang="en-US" sz="2000" dirty="0"/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3FF1898D-2CDA-4866-B57E-F69A26608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ADD80CDE-8D5C-4B17-8900-3539DC1A8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963E26C-ED35-420F-9067-48E0B3E7E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270" y="1395131"/>
            <a:ext cx="2951921" cy="2199180"/>
          </a:xfrm>
          <a:prstGeom prst="rect">
            <a:avLst/>
          </a:prstGeom>
        </p:spPr>
      </p:pic>
      <p:sp>
        <p:nvSpPr>
          <p:cNvPr id="24" name="Rectangle 16">
            <a:extLst>
              <a:ext uri="{FF2B5EF4-FFF2-40B4-BE49-F238E27FC236}">
                <a16:creationId xmlns:a16="http://schemas.microsoft.com/office/drawing/2014/main" id="{62CF8646-2F2F-43D6-B367-96133A4B9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6436" y="1114868"/>
            <a:ext cx="3187700" cy="2751454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5A5CA86-04FE-444F-A6F6-12AA9A6B34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9241" y="1114868"/>
            <a:ext cx="2594292" cy="15895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C3CA8BC-EA10-441A-8FE8-4FC1490C76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490" y="4006972"/>
            <a:ext cx="3198799" cy="17361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2377B5-E0F8-4F09-997A-9301819228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677354" y="2922104"/>
            <a:ext cx="2194560" cy="27432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15E5DF24-2E5C-457C-AA35-A531545FE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3860" y="2836629"/>
            <a:ext cx="2599673" cy="2906503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ontent Placeholder 9">
            <a:extLst>
              <a:ext uri="{FF2B5EF4-FFF2-40B4-BE49-F238E27FC236}">
                <a16:creationId xmlns:a16="http://schemas.microsoft.com/office/drawing/2014/main" id="{9DF41311-CD86-4334-8414-44D4D04427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859487" y="2096064"/>
            <a:ext cx="3408070" cy="396212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1600" dirty="0"/>
              <a:t>Питер Класс. Натюрморт.</a:t>
            </a:r>
          </a:p>
          <a:p>
            <a:pPr marL="0" indent="0">
              <a:buNone/>
            </a:pPr>
            <a:endParaRPr lang="ru-RU" sz="1600" dirty="0"/>
          </a:p>
          <a:p>
            <a:r>
              <a:rPr lang="ru-RU" sz="1600" dirty="0"/>
              <a:t>Рембрандт . Автопортрет.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85665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8DB9D1-573A-4052-91C9-72491D79C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/>
              <a:t>Боковой свет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ABB9F84-3343-4C37-9E62-4A6BACEC83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64613" y="1484007"/>
            <a:ext cx="5895257" cy="39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09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45F10-2726-443C-9A3F-5907316E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5" y="628651"/>
            <a:ext cx="364315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000"/>
              <a:t>Передне-боковой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10E07F0-EDCB-4B7D-81BD-DAE8C37E9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052" r="3799" b="-3"/>
          <a:stretch/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002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689135-094B-4039-AE8E-496819B91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/>
              <a:t>Верхний свет</a:t>
            </a: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C92EB1E-736C-4D1F-8436-D4CA9BBD62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64613" y="1484007"/>
            <a:ext cx="5895257" cy="39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69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480308-DA42-425E-8B93-32CA01620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5" y="628651"/>
            <a:ext cx="364315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000"/>
              <a:t>Нижний свет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9C7B4AE-9ABF-4A2E-86B4-6D2B7170E7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175" r="5676" b="-3"/>
          <a:stretch/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267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9288E-81F4-40F1-A6BD-78F957AB6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/>
              <a:t>Конровой (фоновый)</a:t>
            </a: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B7443F4-4247-4183-A0F6-E8F9B7DF50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64613" y="1484007"/>
            <a:ext cx="5895257" cy="392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08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9C4D72-4619-44F3-B928-6AC42AD40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5" y="628651"/>
            <a:ext cx="364315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000"/>
              <a:t>конражур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EB63F93-EEDC-4C44-924E-376685ECF4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4854" r="-3" b="-3"/>
          <a:stretch/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72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78BD2-7B4C-416F-8A2B-F5EEBBC17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2800" dirty="0" err="1"/>
              <a:t>Н.Степанен</a:t>
            </a:r>
            <a:r>
              <a:rPr lang="ru-RU" sz="2800" dirty="0"/>
              <a:t>к</a:t>
            </a:r>
            <a:r>
              <a:rPr lang="en-US" sz="2800" dirty="0"/>
              <a:t>о (ВГИК).</a:t>
            </a:r>
            <a:r>
              <a:rPr lang="en-US" sz="3200" dirty="0"/>
              <a:t> </a:t>
            </a:r>
            <a:r>
              <a:rPr lang="en-US" sz="3200" dirty="0" err="1"/>
              <a:t>Натюрморт</a:t>
            </a:r>
            <a:endParaRPr lang="en-US" sz="32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6109248-EC0F-4F76-82DD-5162C99F71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64613" y="1425055"/>
            <a:ext cx="5895257" cy="403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56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7514EE-16CD-46DB-B1EB-4A33F11A8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 dirty="0"/>
              <a:t>А. </a:t>
            </a:r>
            <a:r>
              <a:rPr lang="en-US" sz="3200" dirty="0" err="1"/>
              <a:t>Бахрушин</a:t>
            </a:r>
            <a:r>
              <a:rPr lang="en-US" sz="3200" dirty="0"/>
              <a:t> (ВГИК). </a:t>
            </a:r>
            <a:r>
              <a:rPr lang="en-US" sz="3200" dirty="0" err="1"/>
              <a:t>Интерьер</a:t>
            </a:r>
            <a:endParaRPr lang="en-US" sz="3200" dirty="0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031E042-B7E7-44AE-BCA7-4B37537E01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09657" y="1151910"/>
            <a:ext cx="3805169" cy="458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42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BCBCF-DBB4-4645-AFB4-39E6740F1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/>
              <a:t>А. Осипов (ВГИК). Натюрморт со стеклом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25C82AF-00C0-42FD-AF97-7DCCE8FF68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6420" y="1151910"/>
            <a:ext cx="3071643" cy="458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862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2A3771B-2545-49E4-BC02-D55C98236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6" y="0"/>
            <a:ext cx="10353761" cy="1325563"/>
          </a:xfrm>
        </p:spPr>
        <p:txBody>
          <a:bodyPr/>
          <a:lstStyle/>
          <a:p>
            <a:r>
              <a:rPr lang="ru-RU" dirty="0"/>
              <a:t>Фактура в портретах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AC17C00-2375-46C1-B05A-F46AA5D3A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2283" y="1117650"/>
            <a:ext cx="4879199" cy="8239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А. </a:t>
            </a:r>
            <a:r>
              <a:rPr lang="ru-RU" dirty="0" err="1"/>
              <a:t>Штеренберг</a:t>
            </a:r>
            <a:r>
              <a:rPr lang="ru-RU" dirty="0"/>
              <a:t>. </a:t>
            </a:r>
          </a:p>
          <a:p>
            <a:pPr algn="ctr"/>
            <a:r>
              <a:rPr lang="ru-RU" dirty="0"/>
              <a:t>Портрет казахской женщины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34CAFE3-079E-447A-AAA1-73879504FF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37515" y="1941562"/>
            <a:ext cx="3668734" cy="4585918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92966D8E-2E12-4AD1-9633-859E2222D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02003" y="1117650"/>
            <a:ext cx="4865554" cy="82391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/>
              <a:t>Г. Копосов. </a:t>
            </a:r>
          </a:p>
          <a:p>
            <a:pPr algn="ctr"/>
            <a:r>
              <a:rPr lang="ru-RU" dirty="0"/>
              <a:t>Каменотес Хачик </a:t>
            </a:r>
            <a:r>
              <a:rPr lang="ru-RU" dirty="0" err="1"/>
              <a:t>Кашкарян</a:t>
            </a:r>
            <a:endParaRPr lang="ru-RU" dirty="0"/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7161B76B-2BD5-406B-A4BA-755BF14AA63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266542" y="1941562"/>
            <a:ext cx="3111873" cy="458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66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7">
            <a:extLst>
              <a:ext uri="{FF2B5EF4-FFF2-40B4-BE49-F238E27FC236}">
                <a16:creationId xmlns:a16="http://schemas.microsoft.com/office/drawing/2014/main" id="{46DBB1A9-22FF-46E7-97B9-AE54774753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B2AD0-9A30-4845-A5F9-EA864A9B63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5914" y="1289888"/>
            <a:ext cx="6331487" cy="4278224"/>
          </a:xfrm>
        </p:spPr>
        <p:txBody>
          <a:bodyPr anchor="ctr">
            <a:normAutofit/>
          </a:bodyPr>
          <a:lstStyle/>
          <a:p>
            <a:pPr algn="r"/>
            <a:r>
              <a:rPr lang="ru-RU" sz="5400" dirty="0"/>
              <a:t>Фотография – искусство «светописи». </a:t>
            </a:r>
            <a:br>
              <a:rPr lang="ru-RU" sz="5400" dirty="0"/>
            </a:br>
            <a:r>
              <a:rPr lang="ru-RU" sz="5400" dirty="0"/>
              <a:t>Вещь: свет и фактура.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D82673-661F-42C3-9F79-17831EBCC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18221" y="1289889"/>
            <a:ext cx="3752000" cy="4278223"/>
          </a:xfrm>
        </p:spPr>
        <p:txBody>
          <a:bodyPr anchor="ctr">
            <a:normAutofit/>
          </a:bodyPr>
          <a:lstStyle/>
          <a:p>
            <a:pPr algn="l"/>
            <a:r>
              <a:rPr lang="ru-RU" dirty="0"/>
              <a:t>Методическая разработка учителя ИЗО </a:t>
            </a:r>
          </a:p>
          <a:p>
            <a:pPr algn="l"/>
            <a:r>
              <a:rPr lang="ru-RU" dirty="0"/>
              <a:t>МБОУ «СОШ № 1» </a:t>
            </a:r>
          </a:p>
          <a:p>
            <a:pPr algn="l"/>
            <a:r>
              <a:rPr lang="ru-RU" dirty="0"/>
              <a:t>города Иркутска </a:t>
            </a:r>
          </a:p>
          <a:p>
            <a:pPr algn="l"/>
            <a:r>
              <a:rPr lang="ru-RU" dirty="0"/>
              <a:t>Кузьминой В.С.</a:t>
            </a:r>
          </a:p>
          <a:p>
            <a:pPr algn="l"/>
            <a:endParaRPr lang="ru-RU" dirty="0"/>
          </a:p>
        </p:txBody>
      </p:sp>
      <p:cxnSp>
        <p:nvCxnSpPr>
          <p:cNvPr id="13" name="Straight Connector 9">
            <a:extLst>
              <a:ext uri="{FF2B5EF4-FFF2-40B4-BE49-F238E27FC236}">
                <a16:creationId xmlns:a16="http://schemas.microsoft.com/office/drawing/2014/main" id="{3A1AAD47-56AD-4EE6-A88C-981D060D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27811" y="2473325"/>
            <a:ext cx="0" cy="191135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9865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11BC6F7F-1397-4F39-A85A-B3D6441FA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99B858-BEED-430E-8A8A-6C5DF2EE9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609599"/>
            <a:ext cx="5435760" cy="2009775"/>
          </a:xfrm>
        </p:spPr>
        <p:txBody>
          <a:bodyPr>
            <a:normAutofit/>
          </a:bodyPr>
          <a:lstStyle/>
          <a:p>
            <a:r>
              <a:rPr lang="ru-RU"/>
              <a:t>Определите свет и его расположение</a:t>
            </a:r>
          </a:p>
        </p:txBody>
      </p:sp>
      <p:pic>
        <p:nvPicPr>
          <p:cNvPr id="10" name="Объект 9" descr="Изображение выглядит как здание, внешний, сидит, большой&#10;&#10;Автоматически созданное описание">
            <a:extLst>
              <a:ext uri="{FF2B5EF4-FFF2-40B4-BE49-F238E27FC236}">
                <a16:creationId xmlns:a16="http://schemas.microsoft.com/office/drawing/2014/main" id="{04FFC2DE-3B9B-44B4-BB50-114EAF03F3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81" r="23050" b="5"/>
          <a:stretch/>
        </p:blipFill>
        <p:spPr>
          <a:xfrm>
            <a:off x="688499" y="647472"/>
            <a:ext cx="2364940" cy="2632224"/>
          </a:xfrm>
          <a:custGeom>
            <a:avLst/>
            <a:gdLst/>
            <a:ahLst/>
            <a:cxnLst/>
            <a:rect l="l" t="t" r="r" b="b"/>
            <a:pathLst>
              <a:path w="2364940" h="2632224">
                <a:moveTo>
                  <a:pt x="129605" y="0"/>
                </a:moveTo>
                <a:lnTo>
                  <a:pt x="2364940" y="0"/>
                </a:lnTo>
                <a:lnTo>
                  <a:pt x="2364940" y="2632224"/>
                </a:lnTo>
                <a:lnTo>
                  <a:pt x="0" y="2632224"/>
                </a:lnTo>
                <a:lnTo>
                  <a:pt x="0" y="129605"/>
                </a:lnTo>
                <a:cubicBezTo>
                  <a:pt x="0" y="58026"/>
                  <a:pt x="58026" y="0"/>
                  <a:pt x="129605" y="0"/>
                </a:cubicBezTo>
                <a:close/>
              </a:path>
            </a:pathLst>
          </a:custGeom>
          <a:ln w="38100">
            <a:solidFill>
              <a:schemeClr val="tx1"/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7" name="Объект 6" descr="Изображение выглядит как человек, полосатый, зебра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B6B901BB-E4CB-4B39-A74B-AC2F85BC8A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160" b="7"/>
          <a:stretch/>
        </p:blipFill>
        <p:spPr>
          <a:xfrm>
            <a:off x="3214306" y="647472"/>
            <a:ext cx="2364940" cy="2632224"/>
          </a:xfrm>
          <a:custGeom>
            <a:avLst/>
            <a:gdLst/>
            <a:ahLst/>
            <a:cxnLst/>
            <a:rect l="l" t="t" r="r" b="b"/>
            <a:pathLst>
              <a:path w="2364940" h="2632224">
                <a:moveTo>
                  <a:pt x="0" y="0"/>
                </a:moveTo>
                <a:lnTo>
                  <a:pt x="2235335" y="0"/>
                </a:lnTo>
                <a:cubicBezTo>
                  <a:pt x="2306914" y="0"/>
                  <a:pt x="2364940" y="58026"/>
                  <a:pt x="2364940" y="129605"/>
                </a:cubicBezTo>
                <a:lnTo>
                  <a:pt x="2364940" y="2632224"/>
                </a:lnTo>
                <a:lnTo>
                  <a:pt x="0" y="2632224"/>
                </a:lnTo>
                <a:close/>
              </a:path>
            </a:pathLst>
          </a:custGeom>
          <a:ln w="38100">
            <a:solidFill>
              <a:schemeClr val="tx1"/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13" name="Объект 12" descr="Изображение выглядит как человек, женщина, солнечные очки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F5FF2264-328D-41FA-A4A7-38046F7D29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742" r="8460" b="5"/>
          <a:stretch/>
        </p:blipFill>
        <p:spPr>
          <a:xfrm>
            <a:off x="688499" y="3440562"/>
            <a:ext cx="2364940" cy="2632224"/>
          </a:xfrm>
          <a:custGeom>
            <a:avLst/>
            <a:gdLst/>
            <a:ahLst/>
            <a:cxnLst/>
            <a:rect l="l" t="t" r="r" b="b"/>
            <a:pathLst>
              <a:path w="2364940" h="2632224">
                <a:moveTo>
                  <a:pt x="0" y="0"/>
                </a:moveTo>
                <a:lnTo>
                  <a:pt x="2364940" y="0"/>
                </a:lnTo>
                <a:lnTo>
                  <a:pt x="2364940" y="2632224"/>
                </a:lnTo>
                <a:lnTo>
                  <a:pt x="129605" y="2632224"/>
                </a:lnTo>
                <a:cubicBezTo>
                  <a:pt x="58026" y="2632224"/>
                  <a:pt x="0" y="2574198"/>
                  <a:pt x="0" y="2502619"/>
                </a:cubicBezTo>
                <a:close/>
              </a:path>
            </a:pathLst>
          </a:custGeom>
          <a:ln w="38100">
            <a:solidFill>
              <a:schemeClr val="tx1"/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5" name="Объект 4" descr="Изображение выглядит как человек, держит, гитара, сидит&#10;&#10;Автоматически созданное описание">
            <a:extLst>
              <a:ext uri="{FF2B5EF4-FFF2-40B4-BE49-F238E27FC236}">
                <a16:creationId xmlns:a16="http://schemas.microsoft.com/office/drawing/2014/main" id="{CF89ED57-D0C7-4BFF-93EB-300B0A754BD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777" r="34028" b="3"/>
          <a:stretch/>
        </p:blipFill>
        <p:spPr>
          <a:xfrm>
            <a:off x="3214306" y="3440562"/>
            <a:ext cx="2364940" cy="2632224"/>
          </a:xfrm>
          <a:custGeom>
            <a:avLst/>
            <a:gdLst/>
            <a:ahLst/>
            <a:cxnLst/>
            <a:rect l="l" t="t" r="r" b="b"/>
            <a:pathLst>
              <a:path w="2364940" h="2632224">
                <a:moveTo>
                  <a:pt x="0" y="0"/>
                </a:moveTo>
                <a:lnTo>
                  <a:pt x="2364940" y="0"/>
                </a:lnTo>
                <a:lnTo>
                  <a:pt x="2364940" y="2502619"/>
                </a:lnTo>
                <a:cubicBezTo>
                  <a:pt x="2364940" y="2574198"/>
                  <a:pt x="2306914" y="2632224"/>
                  <a:pt x="2235335" y="2632224"/>
                </a:cubicBezTo>
                <a:lnTo>
                  <a:pt x="0" y="2632224"/>
                </a:lnTo>
                <a:close/>
              </a:path>
            </a:pathLst>
          </a:custGeom>
          <a:ln w="38100">
            <a:solidFill>
              <a:schemeClr val="tx1"/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pic>
        <p:nvPicPr>
          <p:cNvPr id="16" name="Объект 15" descr="Изображение выглядит как скамейка, внешний, трава, парк&#10;&#10;Автоматически созданное описание">
            <a:extLst>
              <a:ext uri="{FF2B5EF4-FFF2-40B4-BE49-F238E27FC236}">
                <a16:creationId xmlns:a16="http://schemas.microsoft.com/office/drawing/2014/main" id="{8DC8780E-1C89-4DA3-8349-5AB0F1EC9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6347052" y="2774950"/>
            <a:ext cx="4933496" cy="3287713"/>
          </a:xfrm>
        </p:spPr>
      </p:pic>
    </p:spTree>
    <p:extLst>
      <p:ext uri="{BB962C8B-B14F-4D97-AF65-F5344CB8AC3E}">
        <p14:creationId xmlns:p14="http://schemas.microsoft.com/office/powerpoint/2010/main" val="2710451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428B66-ACA1-4546-9685-6122306D8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8392" y="733425"/>
            <a:ext cx="3583953" cy="350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/>
              <a:t>Подведем итог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760627-7F98-49F3-99E6-ED04C739B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F88FD4-9011-4A6F-AB39-4DE7E445F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945AFB-B472-4BA7-ABAC-DCE084C00D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7263" t="20881" r="6151" b="17054"/>
          <a:stretch/>
        </p:blipFill>
        <p:spPr>
          <a:xfrm>
            <a:off x="1164613" y="1625599"/>
            <a:ext cx="5895257" cy="363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06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18000"/>
                <a:satMod val="160000"/>
                <a:lumMod val="28000"/>
              </a:schemeClr>
              <a:schemeClr val="bg1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D9D9D0AB-1E2F-44A8-B9C6-FA40983018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65109-B4AF-4E30-B15E-CAF1CC695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7304" y="4208449"/>
            <a:ext cx="6858023" cy="15260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/>
              <a:t>Определите жанр</a:t>
            </a:r>
          </a:p>
        </p:txBody>
      </p:sp>
      <p:sp>
        <p:nvSpPr>
          <p:cNvPr id="36" name="Rectangle 32">
            <a:extLst>
              <a:ext uri="{FF2B5EF4-FFF2-40B4-BE49-F238E27FC236}">
                <a16:creationId xmlns:a16="http://schemas.microsoft.com/office/drawing/2014/main" id="{1C6F9611-3A25-4FAD-9475-8A7660979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3467"/>
            <a:ext cx="4060371" cy="273845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Объект 9" descr="Изображение выглядит как внутренний, кровать, кот, укладывает&#10;&#10;Автоматически созданное описание">
            <a:extLst>
              <a:ext uri="{FF2B5EF4-FFF2-40B4-BE49-F238E27FC236}">
                <a16:creationId xmlns:a16="http://schemas.microsoft.com/office/drawing/2014/main" id="{EE2E8221-FDDE-4F10-96AB-662F2F0C17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6668"/>
          <a:stretch/>
        </p:blipFill>
        <p:spPr>
          <a:xfrm>
            <a:off x="20" y="814434"/>
            <a:ext cx="3881599" cy="240913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2CAFBD32-D3B9-4AA1-8A52-E7788A955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7304" y="0"/>
            <a:ext cx="3712695" cy="3131604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 descr="Изображение выглядит как скамейка, внешний, трава, парк&#10;&#10;Автоматически созданное описание">
            <a:extLst>
              <a:ext uri="{FF2B5EF4-FFF2-40B4-BE49-F238E27FC236}">
                <a16:creationId xmlns:a16="http://schemas.microsoft.com/office/drawing/2014/main" id="{4F506E83-56B0-43A9-ABA6-1269E89293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15" r="19402" b="1"/>
          <a:stretch/>
        </p:blipFill>
        <p:spPr>
          <a:xfrm>
            <a:off x="4722011" y="3"/>
            <a:ext cx="3383280" cy="2952729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47ECCCB8-3506-4AB6-BD29-E3E7C965E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1371" y="3878831"/>
            <a:ext cx="3429000" cy="255687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B1FFF1B-D8E7-43C1-963D-013BA4049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63000" y="660143"/>
            <a:ext cx="3429000" cy="338328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7" descr="Изображение выглядит как человек, внешний, женщина, вода&#10;&#10;Автоматически созданное описание">
            <a:extLst>
              <a:ext uri="{FF2B5EF4-FFF2-40B4-BE49-F238E27FC236}">
                <a16:creationId xmlns:a16="http://schemas.microsoft.com/office/drawing/2014/main" id="{3E5F167E-2E6C-401E-A1C4-1F3B122092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261" r="2" b="12011"/>
          <a:stretch/>
        </p:blipFill>
        <p:spPr>
          <a:xfrm>
            <a:off x="8942136" y="824732"/>
            <a:ext cx="3249864" cy="3054096"/>
          </a:xfrm>
          <a:prstGeom prst="rect">
            <a:avLst/>
          </a:prstGeom>
        </p:spPr>
      </p:pic>
      <p:pic>
        <p:nvPicPr>
          <p:cNvPr id="13" name="Объект 12" descr="Изображение выглядит как деревянный, внешний, забор, скамейка&#10;&#10;Автоматически созданное описание">
            <a:extLst>
              <a:ext uri="{FF2B5EF4-FFF2-40B4-BE49-F238E27FC236}">
                <a16:creationId xmlns:a16="http://schemas.microsoft.com/office/drawing/2014/main" id="{F97C5A43-1E0E-41AF-9C49-30A699C5C9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6"/>
          <a:srcRect t="28371" r="3" b="17660"/>
          <a:stretch/>
        </p:blipFill>
        <p:spPr>
          <a:xfrm>
            <a:off x="795963" y="4041946"/>
            <a:ext cx="3099816" cy="22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45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A428A3D2-592C-4681-8E12-050E44828E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C840FD-FACA-4681-B634-90FEBBB96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2054" y="628651"/>
            <a:ext cx="361367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600"/>
              <a:t>Роли света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9696D29-D0D1-48A1-B913-F6BF07091B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583680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F78CBEC-8E52-4867-8221-E0E48A5AD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195" y="804806"/>
            <a:ext cx="6492240" cy="5248389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FFA3AB6-0C8D-4F1F-9C17-8973F82348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435" t="35403" r="68402" b="14518"/>
          <a:stretch/>
        </p:blipFill>
        <p:spPr>
          <a:xfrm>
            <a:off x="1757024" y="1114868"/>
            <a:ext cx="1595343" cy="22288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6E11296-8DF4-4D9D-8F4C-E5AC78776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8870" y="1320378"/>
            <a:ext cx="2818313" cy="18178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355B10-B413-4E4D-9F04-D109A5EFDE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959" t="35403" r="39877" b="14518"/>
          <a:stretch/>
        </p:blipFill>
        <p:spPr>
          <a:xfrm>
            <a:off x="1746758" y="3509433"/>
            <a:ext cx="1615589" cy="22570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C1151D7-3A41-4CCE-9E62-AB0E645C0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041" y="3509433"/>
            <a:ext cx="1619400" cy="225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07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165388-2667-47C2-816F-49E6932E7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1498" cy="1267810"/>
          </a:xfrm>
        </p:spPr>
        <p:txBody>
          <a:bodyPr anchor="b">
            <a:normAutofit/>
          </a:bodyPr>
          <a:lstStyle/>
          <a:p>
            <a:pPr algn="l"/>
            <a:r>
              <a:rPr lang="ru-RU" sz="2400"/>
              <a:t>Схема </a:t>
            </a:r>
            <a:endParaRPr lang="ru-RU" sz="2400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6134A69-CB64-412C-BC81-E4C681481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2096063"/>
            <a:ext cx="3361498" cy="4028512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/>
              <a:t>Без освещения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/>
              <a:t>Рисующий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/>
              <a:t>Конровой</a:t>
            </a:r>
            <a:endParaRPr lang="ru-RU" sz="1400" dirty="0"/>
          </a:p>
          <a:p>
            <a:pPr marL="342900" indent="-342900">
              <a:buFont typeface="+mj-lt"/>
              <a:buAutoNum type="arabicPeriod"/>
            </a:pPr>
            <a:r>
              <a:rPr lang="ru-RU" sz="1400" dirty="0"/>
              <a:t>Фоновый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/>
              <a:t>Заполняющий </a:t>
            </a:r>
          </a:p>
          <a:p>
            <a:pPr marL="342900" indent="-342900">
              <a:buFont typeface="+mj-lt"/>
              <a:buAutoNum type="arabicPeriod"/>
            </a:pPr>
            <a:endParaRPr lang="ru-RU" sz="1400" dirty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1007713-5891-46A9-BACA-FAD760FE2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8793" y="733425"/>
            <a:ext cx="6696075" cy="5391150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4BB6AA7-7EAD-4D3B-9335-B6E8BD7E6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3972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E31EC64-F89A-4B0E-B08D-8890539A4B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4" b="1"/>
          <a:stretch/>
        </p:blipFill>
        <p:spPr>
          <a:xfrm>
            <a:off x="5808967" y="1193368"/>
            <a:ext cx="4619184" cy="454308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8E9EF6-07F4-4502-9768-FB09A8C3FF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250" t="18354" r="16485" b="15369"/>
          <a:stretch/>
        </p:blipFill>
        <p:spPr>
          <a:xfrm>
            <a:off x="5835117" y="1193368"/>
            <a:ext cx="4543425" cy="454308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92710AC-F903-431D-A482-04570C9A62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6147" t="18746" r="15966" b="16338"/>
          <a:stretch/>
        </p:blipFill>
        <p:spPr>
          <a:xfrm>
            <a:off x="5797237" y="1214814"/>
            <a:ext cx="4619184" cy="444981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874A763-3526-4367-9B28-6799F822CF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6160" t="18373" r="15962" b="15365"/>
          <a:stretch/>
        </p:blipFill>
        <p:spPr>
          <a:xfrm>
            <a:off x="5797237" y="1193370"/>
            <a:ext cx="4619184" cy="454308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5CBFB53-74C6-4079-8A15-0C9A0AC365A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6201" t="18602" r="15912" b="15120"/>
          <a:stretch/>
        </p:blipFill>
        <p:spPr>
          <a:xfrm>
            <a:off x="5808967" y="1214814"/>
            <a:ext cx="4619184" cy="454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6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C23C8D4-BD3D-4473-B3D0-89011586B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2000">
                <a:schemeClr val="bg2">
                  <a:lumMod val="75000"/>
                  <a:alpha val="5000"/>
                </a:schemeClr>
              </a:gs>
              <a:gs pos="100000">
                <a:schemeClr val="bg2">
                  <a:lumMod val="40000"/>
                </a:schemeClr>
              </a:gs>
            </a:gsLst>
            <a:path path="circle">
              <a:fillToRect l="50000" t="5000" r="50000" b="95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Объект 5" descr="Изображение выглядит как человек, одежда, женщина, смотрит&#10;&#10;Автоматически созданное описание">
            <a:extLst>
              <a:ext uri="{FF2B5EF4-FFF2-40B4-BE49-F238E27FC236}">
                <a16:creationId xmlns:a16="http://schemas.microsoft.com/office/drawing/2014/main" id="{AEFB5D17-1B53-4916-866D-2EC49CB2CB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alphaModFix amt="70000"/>
          </a:blip>
          <a:srcRect b="44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98371BC-0DBC-4D66-A9B2-464793FF3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5269" y="1122363"/>
            <a:ext cx="90014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Типы освещения</a:t>
            </a:r>
          </a:p>
        </p:txBody>
      </p:sp>
    </p:spTree>
    <p:extLst>
      <p:ext uri="{BB962C8B-B14F-4D97-AF65-F5344CB8AC3E}">
        <p14:creationId xmlns:p14="http://schemas.microsoft.com/office/powerpoint/2010/main" val="3252347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3">
            <a:extLst>
              <a:ext uri="{FF2B5EF4-FFF2-40B4-BE49-F238E27FC236}">
                <a16:creationId xmlns:a16="http://schemas.microsoft.com/office/drawing/2014/main" id="{137AAE58-B7D3-483F-829E-637C98F7FD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31035DE-2AD7-458E-8474-6F1EB9389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4" y="4217161"/>
            <a:ext cx="10364412" cy="12649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/>
              <a:t>Естественный свет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AEBD8EC-72E4-4436-A600-B51BAF7086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51307" t="27175" r="21617" b="7891"/>
          <a:stretch/>
        </p:blipFill>
        <p:spPr>
          <a:xfrm>
            <a:off x="1968285" y="481719"/>
            <a:ext cx="2991173" cy="4035074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90837559-6E9C-446A-89DC-BE516AC4EF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22768" t="28304" r="50519" b="11223"/>
          <a:stretch/>
        </p:blipFill>
        <p:spPr>
          <a:xfrm>
            <a:off x="7138183" y="481719"/>
            <a:ext cx="3168768" cy="403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07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820F3-CD89-467E-A517-D181BC557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5" y="628651"/>
            <a:ext cx="364315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100"/>
              <a:t>Схема выстроенния освещения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F2026FD-BC2C-4A79-B3BA-77929F4C1A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375" r="-1" b="-1"/>
          <a:stretch/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27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38A4B-A3BE-4080-A084-013A62059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2575" y="628651"/>
            <a:ext cx="3643150" cy="349567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100"/>
              <a:t>Фронтальный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C51F77-AE74-4F38-B1DC-29475E38CA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6696075" cy="5391150"/>
          </a:xfrm>
          <a:prstGeom prst="rect">
            <a:avLst/>
          </a:prstGeom>
          <a:solidFill>
            <a:schemeClr val="tx1"/>
          </a:solidFill>
          <a:ln w="190500" cap="sq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3C3A80F-7261-4F0E-994A-8F9CF687AF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177" r="7674" b="-3"/>
          <a:stretch/>
        </p:blipFill>
        <p:spPr>
          <a:xfrm>
            <a:off x="1137490" y="1114868"/>
            <a:ext cx="5926045" cy="462826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CE87B8C-E5AA-4044-AB91-DDA3084BE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7654" y="799817"/>
            <a:ext cx="6565717" cy="5258367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248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121</Words>
  <Application>Microsoft Office PowerPoint</Application>
  <PresentationFormat>Широкоэкранный</PresentationFormat>
  <Paragraphs>37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Bookman Old Style</vt:lpstr>
      <vt:lpstr>Calibri</vt:lpstr>
      <vt:lpstr>Rockwell</vt:lpstr>
      <vt:lpstr>Damask</vt:lpstr>
      <vt:lpstr>Средство выразительности</vt:lpstr>
      <vt:lpstr>Фотография – искусство «светописи».  Вещь: свет и фактура.</vt:lpstr>
      <vt:lpstr>Определите жанр</vt:lpstr>
      <vt:lpstr>Роли света </vt:lpstr>
      <vt:lpstr>Схема </vt:lpstr>
      <vt:lpstr>Типы освещения</vt:lpstr>
      <vt:lpstr>Естественный свет</vt:lpstr>
      <vt:lpstr>Схема выстроенния освещения</vt:lpstr>
      <vt:lpstr>Фронтальный </vt:lpstr>
      <vt:lpstr>Боковой свет</vt:lpstr>
      <vt:lpstr>Передне-боковой</vt:lpstr>
      <vt:lpstr>Верхний свет</vt:lpstr>
      <vt:lpstr>Нижний свет</vt:lpstr>
      <vt:lpstr>Конровой (фоновый)</vt:lpstr>
      <vt:lpstr>конражур</vt:lpstr>
      <vt:lpstr>Н.Степаненко (ВГИК). Натюрморт</vt:lpstr>
      <vt:lpstr>А. Бахрушин (ВГИК). Интерьер</vt:lpstr>
      <vt:lpstr>А. Осипов (ВГИК). Натюрморт со стеклом</vt:lpstr>
      <vt:lpstr>Фактура в портретах</vt:lpstr>
      <vt:lpstr>Определите свет и его расположение</vt:lpstr>
      <vt:lpstr>Подведем итог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Средство выразительности</dc:title>
  <dc:creator>вероника</dc:creator>
  <cp:lastModifiedBy>вероника</cp:lastModifiedBy>
  <cp:revision>1</cp:revision>
  <dcterms:created xsi:type="dcterms:W3CDTF">2020-11-20T03:19:54Z</dcterms:created>
  <dcterms:modified xsi:type="dcterms:W3CDTF">2020-11-20T03:21:55Z</dcterms:modified>
</cp:coreProperties>
</file>