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7"/>
  </p:notesMasterIdLst>
  <p:sldIdLst>
    <p:sldId id="256" r:id="rId2"/>
    <p:sldId id="264" r:id="rId3"/>
    <p:sldId id="261" r:id="rId4"/>
    <p:sldId id="263" r:id="rId5"/>
    <p:sldId id="271" r:id="rId6"/>
    <p:sldId id="278" r:id="rId7"/>
    <p:sldId id="267" r:id="rId8"/>
    <p:sldId id="279" r:id="rId9"/>
    <p:sldId id="257" r:id="rId10"/>
    <p:sldId id="280" r:id="rId11"/>
    <p:sldId id="281" r:id="rId12"/>
    <p:sldId id="262" r:id="rId13"/>
    <p:sldId id="260" r:id="rId14"/>
    <p:sldId id="282" r:id="rId15"/>
    <p:sldId id="275" r:id="rId16"/>
    <p:sldId id="276" r:id="rId17"/>
    <p:sldId id="283" r:id="rId18"/>
    <p:sldId id="270" r:id="rId19"/>
    <p:sldId id="268" r:id="rId20"/>
    <p:sldId id="266" r:id="rId21"/>
    <p:sldId id="274" r:id="rId22"/>
    <p:sldId id="269" r:id="rId23"/>
    <p:sldId id="284" r:id="rId24"/>
    <p:sldId id="265" r:id="rId25"/>
    <p:sldId id="285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B68"/>
    <a:srgbClr val="0D5008"/>
    <a:srgbClr val="663300"/>
    <a:srgbClr val="000066"/>
    <a:srgbClr val="006600"/>
    <a:srgbClr val="C0E89C"/>
    <a:srgbClr val="99FFCC"/>
    <a:srgbClr val="19893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316E05D-24C0-4BEB-8826-76776C92B0B9}" type="datetimeFigureOut">
              <a:rPr lang="ru-RU"/>
              <a:pPr>
                <a:defRPr/>
              </a:pPr>
              <a:t>01.02.2021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DBBC353-5927-4F49-A8FA-083C05F313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C2635B-FADA-43C4-B081-B68234BD7923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ADB0410-EB3B-487C-9086-C0D7E07B2015}" type="slidenum">
              <a:rPr lang="ru-RU" smtClean="0"/>
              <a:pPr/>
              <a:t>23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7709E-E65F-4A88-A40A-040D9ABD8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B04CA-A79F-4F6C-B2C2-BB80BF61F3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89120D-E2E3-42F5-9AB8-0C61D1F79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75D9D-84D7-4D4F-ACF0-DA2720498D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7E0E24-24BA-4205-A987-A33180F82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8DA374-81B5-44CE-942E-9B8FC6D131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F2A2AA-61C3-4D99-90BC-3FDA1DBF4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5E21F-89FD-4EB9-9909-589029580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84E0F-0A14-40D1-ABE9-D6F6A60D6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ADB57-F2A6-4FC0-AD54-D6E148369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1662DC-79CF-42F2-8246-26957946EE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E342A-3435-447D-B13B-98FE50A8C5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9FABC"/>
            </a:gs>
            <a:gs pos="100000">
              <a:srgbClr val="C0E89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C1F1CA1-2E1C-4DB0-A238-A34A91E187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348880"/>
            <a:ext cx="7772400" cy="1656184"/>
          </a:xfrm>
          <a:ln>
            <a:solidFill>
              <a:srgbClr val="0D5008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b="1" dirty="0" smtClean="0">
                <a:solidFill>
                  <a:srgbClr val="19893C"/>
                </a:solidFill>
              </a:rPr>
              <a:t>«</a:t>
            </a:r>
            <a:r>
              <a:rPr lang="ru-RU" b="1" dirty="0" smtClean="0">
                <a:solidFill>
                  <a:srgbClr val="19893C"/>
                </a:solidFill>
              </a:rPr>
              <a:t>Уроки Конституции»</a:t>
            </a:r>
            <a:r>
              <a:rPr lang="en-US" b="1" dirty="0" smtClean="0">
                <a:solidFill>
                  <a:srgbClr val="19893C"/>
                </a:solidFill>
                <a:cs typeface="Arial" charset="0"/>
              </a:rPr>
              <a:t/>
            </a:r>
            <a:br>
              <a:rPr lang="en-US" b="1" dirty="0" smtClean="0">
                <a:solidFill>
                  <a:srgbClr val="19893C"/>
                </a:solidFill>
                <a:cs typeface="Arial" charset="0"/>
              </a:rPr>
            </a:br>
            <a:endParaRPr lang="ru-RU" b="1" i="1" dirty="0" smtClean="0">
              <a:solidFill>
                <a:srgbClr val="19893C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47664" y="4149080"/>
            <a:ext cx="6369050" cy="2088232"/>
          </a:xfrm>
          <a:gradFill rotWithShape="1">
            <a:gsLst>
              <a:gs pos="0">
                <a:srgbClr val="EFEFAF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0D5008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ru-RU" sz="1400" dirty="0" smtClean="0"/>
          </a:p>
          <a:p>
            <a:pPr eaLnBrk="1" hangingPunct="1">
              <a:lnSpc>
                <a:spcPct val="80000"/>
              </a:lnSpc>
            </a:pPr>
            <a:r>
              <a:rPr lang="ru-RU" sz="4000" b="1" dirty="0" smtClean="0">
                <a:solidFill>
                  <a:srgbClr val="19893C"/>
                </a:solidFill>
              </a:rPr>
              <a:t>Тема занятия: </a:t>
            </a:r>
            <a:br>
              <a:rPr lang="ru-RU" sz="4000" b="1" dirty="0" smtClean="0">
                <a:solidFill>
                  <a:srgbClr val="19893C"/>
                </a:solidFill>
              </a:rPr>
            </a:br>
            <a:r>
              <a:rPr lang="ru-RU" sz="4000" b="1" i="1" dirty="0" smtClean="0">
                <a:solidFill>
                  <a:srgbClr val="19893C"/>
                </a:solidFill>
              </a:rPr>
              <a:t>«Право на образование»</a:t>
            </a:r>
            <a:endParaRPr lang="ru-RU" sz="4000" b="1" dirty="0" smtClean="0">
              <a:solidFill>
                <a:srgbClr val="19893C"/>
              </a:solidFill>
            </a:endParaRPr>
          </a:p>
        </p:txBody>
      </p:sp>
      <p:pic>
        <p:nvPicPr>
          <p:cNvPr id="2053" name="Picture 9" descr="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404813"/>
            <a:ext cx="2376488" cy="1728787"/>
          </a:xfrm>
          <a:prstGeom prst="rect">
            <a:avLst/>
          </a:prstGeom>
          <a:noFill/>
          <a:ln w="9525">
            <a:solidFill>
              <a:srgbClr val="0D5008"/>
            </a:solidFill>
            <a:miter lim="800000"/>
            <a:headEnd/>
            <a:tailEnd/>
          </a:ln>
        </p:spPr>
      </p:pic>
      <p:pic>
        <p:nvPicPr>
          <p:cNvPr id="2054" name="Picture 11" descr="33 Турнир иени Лосонос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333375"/>
            <a:ext cx="2087563" cy="1916113"/>
          </a:xfrm>
          <a:prstGeom prst="rect">
            <a:avLst/>
          </a:prstGeom>
          <a:noFill/>
          <a:ln w="9525">
            <a:solidFill>
              <a:srgbClr val="0D5008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249987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b="1" u="sng" dirty="0" smtClean="0">
                <a:solidFill>
                  <a:srgbClr val="006600"/>
                </a:solidFill>
              </a:rPr>
              <a:t>Общеобразовательные учреждения</a:t>
            </a:r>
            <a:endParaRPr lang="ru-RU" sz="2400" u="sng" dirty="0" smtClean="0">
              <a:solidFill>
                <a:srgbClr val="006600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sz="2800" b="1" dirty="0" smtClean="0">
                <a:solidFill>
                  <a:srgbClr val="006600"/>
                </a:solidFill>
              </a:rPr>
              <a:t> </a:t>
            </a: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учреждения начального общего образования</a:t>
            </a:r>
            <a:endParaRPr lang="ru-RU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400" u="sng" dirty="0" smtClean="0">
                <a:solidFill>
                  <a:srgbClr val="C00000"/>
                </a:solidFill>
              </a:rPr>
              <a:t>начальная школа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v"/>
              <a:defRPr/>
            </a:pPr>
            <a:r>
              <a:rPr lang="ru-RU" b="1" dirty="0" smtClean="0"/>
              <a:t> </a:t>
            </a:r>
            <a:r>
              <a:rPr lang="ru-RU" sz="2800" b="1" dirty="0" smtClean="0"/>
              <a:t>учреждения основного общего образования</a:t>
            </a:r>
            <a:endParaRPr lang="ru-RU" sz="2800" dirty="0" smtClean="0"/>
          </a:p>
          <a:p>
            <a:pPr>
              <a:buFont typeface="Wingdings" pitchFamily="2" charset="2"/>
              <a:buChar char="Ø"/>
              <a:defRPr/>
            </a:pPr>
            <a:r>
              <a:rPr lang="ru-RU" sz="2400" u="sng" dirty="0" smtClean="0">
                <a:solidFill>
                  <a:srgbClr val="C00000"/>
                </a:solidFill>
              </a:rPr>
              <a:t>школа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400" u="sng" dirty="0" smtClean="0">
                <a:solidFill>
                  <a:srgbClr val="C00000"/>
                </a:solidFill>
              </a:rPr>
              <a:t>гимназия</a:t>
            </a:r>
            <a:endParaRPr lang="ru-RU" sz="2400" dirty="0" smtClean="0">
              <a:solidFill>
                <a:srgbClr val="C00000"/>
              </a:solidFill>
            </a:endParaRPr>
          </a:p>
          <a:p>
            <a:pPr lvl="1">
              <a:buFont typeface="Wingdings" pitchFamily="2" charset="2"/>
              <a:buChar char="Ø"/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национальная </a:t>
            </a:r>
            <a:r>
              <a:rPr lang="ru-RU" sz="2400" u="sng" dirty="0" smtClean="0">
                <a:solidFill>
                  <a:srgbClr val="C00000"/>
                </a:solidFill>
              </a:rPr>
              <a:t>гимназия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400" u="sng" dirty="0" smtClean="0">
                <a:solidFill>
                  <a:srgbClr val="C00000"/>
                </a:solidFill>
              </a:rPr>
              <a:t>лицей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400" u="sng" dirty="0" smtClean="0">
                <a:solidFill>
                  <a:srgbClr val="C00000"/>
                </a:solidFill>
              </a:rPr>
              <a:t>учебно-воспитательный комплекс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2400" u="sng" dirty="0" smtClean="0">
                <a:solidFill>
                  <a:srgbClr val="C00000"/>
                </a:solidFill>
              </a:rPr>
              <a:t>Экстернат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defRPr/>
            </a:pPr>
            <a:endParaRPr lang="ru-RU" dirty="0"/>
          </a:p>
        </p:txBody>
      </p:sp>
      <p:pic>
        <p:nvPicPr>
          <p:cNvPr id="11267" name="Рисунок 2" descr="начальная школ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573463"/>
            <a:ext cx="3025775" cy="294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b="1" smtClean="0"/>
              <a:t> учреждения среднего (полного) общего образования</a:t>
            </a:r>
            <a:endParaRPr lang="ru-RU" smtClean="0"/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школа с углубленным изучением предметов</a:t>
            </a:r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профильная школа</a:t>
            </a:r>
          </a:p>
          <a:p>
            <a:pPr>
              <a:buFontTx/>
              <a:buNone/>
            </a:pPr>
            <a:endParaRPr lang="ru-RU" smtClean="0"/>
          </a:p>
        </p:txBody>
      </p:sp>
      <p:pic>
        <p:nvPicPr>
          <p:cNvPr id="12291" name="Рисунок 2" descr="шк. с у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2205038"/>
            <a:ext cx="3889375" cy="291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Рисунок 3" descr="Школа с угл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789363"/>
            <a:ext cx="42799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Основное общее образование обязательно!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3708400" y="1600200"/>
            <a:ext cx="5184775" cy="4708525"/>
          </a:xfrm>
        </p:spPr>
        <p:txBody>
          <a:bodyPr/>
          <a:lstStyle/>
          <a:p>
            <a:pPr marL="0" indent="0" algn="just" eaLnBrk="1" hangingPunct="1">
              <a:buFontTx/>
              <a:buNone/>
            </a:pPr>
            <a:r>
              <a:rPr lang="ru-RU" sz="2400" smtClean="0"/>
              <a:t>Родители или лица, их заменяющие, обеспечивают получение детьми основного общего образования. </a:t>
            </a:r>
          </a:p>
          <a:p>
            <a:pPr marL="0" indent="0" algn="just" eaLnBrk="1" hangingPunct="1">
              <a:buFontTx/>
              <a:buNone/>
            </a:pPr>
            <a:r>
              <a:rPr lang="ru-RU" sz="2400" smtClean="0"/>
              <a:t>Россия устанавливает федеральные государственные образовательные стандарты, поддерживает различные формы образования и самообразования. </a:t>
            </a:r>
          </a:p>
        </p:txBody>
      </p:sp>
      <p:pic>
        <p:nvPicPr>
          <p:cNvPr id="13316" name="Рисунок 4" descr="школа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2133600"/>
            <a:ext cx="3240087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  <a:gradFill rotWithShape="1">
            <a:gsLst>
              <a:gs pos="0">
                <a:srgbClr val="F9FABC"/>
              </a:gs>
              <a:gs pos="100000">
                <a:srgbClr val="CCFFCC"/>
              </a:gs>
            </a:gsLst>
            <a:lin ang="5400000" scaled="1"/>
          </a:gradFill>
          <a:ln>
            <a:solidFill>
              <a:srgbClr val="5600AC"/>
            </a:solidFill>
          </a:ln>
        </p:spPr>
        <p:txBody>
          <a:bodyPr/>
          <a:lstStyle/>
          <a:p>
            <a:pPr eaLnBrk="1" hangingPunct="1"/>
            <a:r>
              <a:rPr lang="ru-RU" sz="3200" b="1" smtClean="0"/>
              <a:t>В России устанавливаются следующие уровни профессионального  образования: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00213"/>
            <a:ext cx="8147050" cy="4425950"/>
          </a:xfrm>
        </p:spPr>
        <p:txBody>
          <a:bodyPr/>
          <a:lstStyle/>
          <a:p>
            <a:pPr marL="533400" indent="-533400" eaLnBrk="1" hangingPunct="1">
              <a:buFontTx/>
              <a:buAutoNum type="arabicPeriod"/>
              <a:tabLst>
                <a:tab pos="93663" algn="l"/>
              </a:tabLst>
            </a:pPr>
            <a:r>
              <a:rPr lang="ru-RU" b="1" smtClean="0"/>
              <a:t>начальное профессиональное </a:t>
            </a:r>
            <a:r>
              <a:rPr lang="ru-RU" smtClean="0"/>
              <a:t>образование;</a:t>
            </a:r>
            <a:r>
              <a:rPr lang="ru-RU" b="1" smtClean="0"/>
              <a:t> </a:t>
            </a:r>
          </a:p>
          <a:p>
            <a:pPr marL="533400" indent="-533400" eaLnBrk="1" hangingPunct="1">
              <a:buFontTx/>
              <a:buAutoNum type="arabicPeriod"/>
              <a:tabLst>
                <a:tab pos="93663" algn="l"/>
              </a:tabLst>
            </a:pPr>
            <a:r>
              <a:rPr lang="ru-RU" b="1" smtClean="0"/>
              <a:t>среднее профессиональное </a:t>
            </a:r>
            <a:r>
              <a:rPr lang="ru-RU" smtClean="0"/>
              <a:t>образование;</a:t>
            </a:r>
          </a:p>
          <a:p>
            <a:pPr marL="533400" indent="-533400" eaLnBrk="1" hangingPunct="1">
              <a:buFontTx/>
              <a:buAutoNum type="arabicPeriod"/>
              <a:tabLst>
                <a:tab pos="93663" algn="l"/>
              </a:tabLst>
            </a:pPr>
            <a:r>
              <a:rPr lang="ru-RU" b="1" smtClean="0"/>
              <a:t>высшее профессиональное </a:t>
            </a:r>
            <a:r>
              <a:rPr lang="ru-RU" smtClean="0"/>
              <a:t>образование;</a:t>
            </a:r>
            <a:r>
              <a:rPr lang="ru-RU" b="1" smtClean="0"/>
              <a:t> </a:t>
            </a:r>
          </a:p>
          <a:p>
            <a:pPr marL="533400" indent="-533400" eaLnBrk="1" hangingPunct="1">
              <a:buFontTx/>
              <a:buAutoNum type="arabicPeriod"/>
              <a:tabLst>
                <a:tab pos="93663" algn="l"/>
              </a:tabLst>
            </a:pPr>
            <a:r>
              <a:rPr lang="ru-RU" b="1" smtClean="0"/>
              <a:t>послевузовское профессиональное </a:t>
            </a:r>
            <a:r>
              <a:rPr lang="ru-RU" smtClean="0"/>
              <a:t>образование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249987"/>
          </a:xfrm>
        </p:spPr>
        <p:txBody>
          <a:bodyPr/>
          <a:lstStyle/>
          <a:p>
            <a:pPr>
              <a:buFontTx/>
              <a:buNone/>
            </a:pPr>
            <a:r>
              <a:rPr lang="ru-RU" b="1" u="sng" smtClean="0">
                <a:solidFill>
                  <a:srgbClr val="006600"/>
                </a:solidFill>
              </a:rPr>
              <a:t>Учреждения профессионального образования</a:t>
            </a:r>
            <a:endParaRPr lang="ru-RU" u="sng" smtClean="0">
              <a:solidFill>
                <a:srgbClr val="0066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b="1" smtClean="0"/>
              <a:t> учреждения начального профессионального образования</a:t>
            </a:r>
            <a:endParaRPr lang="ru-RU" smtClean="0"/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ПТУ</a:t>
            </a:r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профессиональный лицей</a:t>
            </a:r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технический лицей</a:t>
            </a:r>
          </a:p>
          <a:p>
            <a:pPr>
              <a:buFont typeface="Wingdings" pitchFamily="2" charset="2"/>
              <a:buChar char="v"/>
            </a:pPr>
            <a:r>
              <a:rPr lang="ru-RU" b="1" smtClean="0"/>
              <a:t> учреждения среднего профессионального образования</a:t>
            </a:r>
            <a:endParaRPr lang="ru-RU" smtClean="0"/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колледж</a:t>
            </a:r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техникум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Содержимое 4" descr="профлбразование.jpg"/>
          <p:cNvPicPr>
            <a:picLocks noGrp="1" noChangeAspect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4963" y="1230313"/>
            <a:ext cx="5934075" cy="39401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Содержимое 2" descr="ПТУ.jpg"/>
          <p:cNvPicPr>
            <a:picLocks noGrp="1" noChangeAspect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914400"/>
            <a:ext cx="6096000" cy="4572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b="1" smtClean="0"/>
              <a:t> учреждения высшего профессионального образования</a:t>
            </a:r>
            <a:endParaRPr lang="ru-RU" smtClean="0"/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академия</a:t>
            </a:r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институт</a:t>
            </a:r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университет</a:t>
            </a:r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федеральный университет</a:t>
            </a:r>
          </a:p>
          <a:p>
            <a:pPr>
              <a:buFont typeface="Wingdings" pitchFamily="2" charset="2"/>
              <a:buChar char="v"/>
            </a:pPr>
            <a:r>
              <a:rPr lang="ru-RU" b="1" smtClean="0"/>
              <a:t> учреждения послевузовского профессионального образования</a:t>
            </a:r>
            <a:endParaRPr lang="ru-RU" smtClean="0"/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институт повышения квалификации по отраслям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Содержимое 2" descr="Лекция.jpg"/>
          <p:cNvPicPr>
            <a:picLocks noGrp="1" noChangeAspect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404813"/>
            <a:ext cx="7993063" cy="59039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Содержимое 2" descr="Об образовании.jpg"/>
          <p:cNvPicPr>
            <a:picLocks noGrp="1" noChangeAspect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7750" y="874713"/>
            <a:ext cx="7048500" cy="4651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D5008"/>
                </a:solidFill>
              </a:rPr>
              <a:t>Нормативная основа</a:t>
            </a:r>
            <a:r>
              <a:rPr lang="ru-RU" smtClean="0"/>
              <a:t>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just" eaLnBrk="1" hangingPunct="1">
              <a:buFontTx/>
              <a:buNone/>
            </a:pPr>
            <a:r>
              <a:rPr lang="ru-RU" sz="2800" smtClean="0"/>
              <a:t>Право на образование продекларировано в статье 26 </a:t>
            </a:r>
            <a:r>
              <a:rPr lang="ru-RU" sz="2800" i="1" u="sng" smtClean="0"/>
              <a:t>Всеобщей декларации прав человека</a:t>
            </a:r>
            <a:r>
              <a:rPr lang="ru-RU" sz="2800" smtClean="0"/>
              <a:t>, закреплено в статьях 13 и 14 </a:t>
            </a:r>
            <a:r>
              <a:rPr lang="ru-RU" sz="2800" i="1" u="sng" smtClean="0"/>
              <a:t>Международного пакта об экономических, социальных и культурных правах</a:t>
            </a:r>
            <a:r>
              <a:rPr lang="ru-RU" sz="2800" smtClean="0"/>
              <a:t>, статьях 28 и 29 </a:t>
            </a:r>
            <a:r>
              <a:rPr lang="ru-RU" sz="2800" u="sng" smtClean="0"/>
              <a:t>Конвенции о правах ребёнка</a:t>
            </a:r>
            <a:r>
              <a:rPr lang="ru-RU" sz="2800" smtClean="0"/>
              <a:t>, в статье 2 Первого протокола </a:t>
            </a:r>
            <a:r>
              <a:rPr lang="ru-RU" sz="2800" i="1" u="sng" smtClean="0"/>
              <a:t>Европейской Конвенции о защите прав человека и основных свобод.</a:t>
            </a:r>
            <a:r>
              <a:rPr lang="ru-RU" sz="2800" smtClean="0"/>
              <a:t> Закреплено в статье 43 </a:t>
            </a:r>
            <a:r>
              <a:rPr lang="ru-RU" sz="2800" u="sng" smtClean="0"/>
              <a:t>Конституции России</a:t>
            </a:r>
            <a:r>
              <a:rPr lang="ru-RU" sz="280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31-3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620713"/>
            <a:ext cx="8280400" cy="58324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Содержимое 2" descr="послевузовское образование.jpg"/>
          <p:cNvPicPr>
            <a:picLocks noGrp="1" noChangeAspect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908050"/>
            <a:ext cx="7705725" cy="4608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Содержимое 4" descr="Гранты на обрахование.jpg"/>
          <p:cNvPicPr>
            <a:picLocks noGrp="1" noChangeAspect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274638"/>
            <a:ext cx="7315200" cy="5851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1"/>
          <p:cNvSpPr>
            <a:spLocks noGrp="1"/>
          </p:cNvSpPr>
          <p:nvPr>
            <p:ph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Tx/>
              <a:buNone/>
            </a:pPr>
            <a:r>
              <a:rPr lang="ru-RU" b="1" smtClean="0"/>
              <a:t> Другие типы учреждений</a:t>
            </a:r>
            <a:endParaRPr lang="ru-RU" sz="2400" smtClean="0"/>
          </a:p>
          <a:p>
            <a:pPr>
              <a:buFont typeface="Wingdings" pitchFamily="2" charset="2"/>
              <a:buChar char="Ø"/>
            </a:pPr>
            <a:r>
              <a:rPr lang="ru-RU" sz="2400" smtClean="0"/>
              <a:t>учреждения дополнительного образования детей</a:t>
            </a:r>
          </a:p>
          <a:p>
            <a:pPr>
              <a:buFont typeface="Wingdings" pitchFamily="2" charset="2"/>
              <a:buChar char="Ø"/>
            </a:pPr>
            <a:r>
              <a:rPr lang="ru-RU" sz="2400" smtClean="0"/>
              <a:t>учреждения дополнительного образования взрослых</a:t>
            </a:r>
          </a:p>
          <a:p>
            <a:pPr>
              <a:buFont typeface="Wingdings" pitchFamily="2" charset="2"/>
              <a:buChar char="Ø"/>
            </a:pPr>
            <a:r>
              <a:rPr lang="ru-RU" sz="2400" smtClean="0"/>
              <a:t>специальные (коррекционные) учреждения для обучающихся, воспитанников с ограниченными возможностями здоровья </a:t>
            </a:r>
          </a:p>
          <a:p>
            <a:pPr lvl="1">
              <a:buFont typeface="Wingdings" pitchFamily="2" charset="2"/>
              <a:buChar char="Ø"/>
            </a:pPr>
            <a:r>
              <a:rPr lang="ru-RU" sz="2400" smtClean="0"/>
              <a:t>коррекционная школа по видам</a:t>
            </a:r>
          </a:p>
          <a:p>
            <a:pPr>
              <a:buFont typeface="Wingdings" pitchFamily="2" charset="2"/>
              <a:buChar char="Ø"/>
            </a:pPr>
            <a:r>
              <a:rPr lang="ru-RU" sz="2400" smtClean="0"/>
              <a:t>учреждения для детей-сирот и детей, оставшихся без попечения родителей (законных представителей) </a:t>
            </a:r>
          </a:p>
          <a:p>
            <a:pPr lvl="1">
              <a:buFont typeface="Wingdings" pitchFamily="2" charset="2"/>
              <a:buChar char="§"/>
            </a:pPr>
            <a:r>
              <a:rPr lang="ru-RU" sz="2000" smtClean="0"/>
              <a:t>школа-интернат</a:t>
            </a:r>
          </a:p>
          <a:p>
            <a:pPr lvl="1">
              <a:buFont typeface="Wingdings" pitchFamily="2" charset="2"/>
              <a:buChar char="§"/>
            </a:pPr>
            <a:r>
              <a:rPr lang="ru-RU" sz="2000" smtClean="0"/>
              <a:t>детский дом</a:t>
            </a:r>
          </a:p>
          <a:p>
            <a:pPr lvl="1">
              <a:buFont typeface="Wingdings" pitchFamily="2" charset="2"/>
              <a:buChar char="§"/>
            </a:pPr>
            <a:r>
              <a:rPr lang="ru-RU" sz="2000" smtClean="0"/>
              <a:t>детский дом семейного типа</a:t>
            </a:r>
          </a:p>
          <a:p>
            <a:pPr lvl="1">
              <a:buFont typeface="Wingdings" pitchFamily="2" charset="2"/>
              <a:buChar char="§"/>
            </a:pPr>
            <a:r>
              <a:rPr lang="ru-RU" sz="2000" smtClean="0"/>
              <a:t>кадетская школа</a:t>
            </a:r>
          </a:p>
          <a:p>
            <a:pPr lvl="1">
              <a:buFont typeface="Wingdings" pitchFamily="2" charset="2"/>
              <a:buChar char="§"/>
            </a:pPr>
            <a:r>
              <a:rPr lang="ru-RU" sz="2000" smtClean="0"/>
              <a:t>кадетский корпус</a:t>
            </a:r>
          </a:p>
          <a:p>
            <a:pPr>
              <a:buFont typeface="Wingdings" pitchFamily="2" charset="2"/>
              <a:buChar char="Ø"/>
            </a:pPr>
            <a:r>
              <a:rPr lang="ru-RU" sz="2400" smtClean="0"/>
              <a:t>учебно-производственный межшкольный комбинат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31-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620713"/>
            <a:ext cx="8064500" cy="55451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4356" y="2489273"/>
            <a:ext cx="7875297" cy="13987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50800"/>
                <a:solidFill>
                  <a:schemeClr val="bg1">
                    <a:shade val="50000"/>
                  </a:schemeClr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274638"/>
            <a:ext cx="8713787" cy="1143000"/>
          </a:xfrm>
        </p:spPr>
        <p:txBody>
          <a:bodyPr/>
          <a:lstStyle/>
          <a:p>
            <a:pPr eaLnBrk="1" hangingPunct="1"/>
            <a:r>
              <a:rPr lang="ru-RU" sz="3600" smtClean="0"/>
              <a:t>Согласно ст. 43 Конституции РФ, каждый имеет право на образование.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411413" y="1557338"/>
            <a:ext cx="6732587" cy="5300662"/>
          </a:xfrm>
        </p:spPr>
        <p:txBody>
          <a:bodyPr/>
          <a:lstStyle/>
          <a:p>
            <a:pPr marL="0" indent="263525"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b="1" smtClean="0"/>
              <a:t>Под понятием «каждый» подразумевается любой человек, независимо от пола, расы, национальности, языка, происхождения, места жительства, отношения к религии, убеждений, принадлежности к общественным организациям, возраста, состояния здоровья, социального, имущественного и должностного положения, наличия судимости.</a:t>
            </a:r>
          </a:p>
          <a:p>
            <a:pPr marL="0" indent="263525"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b="1" smtClean="0"/>
              <a:t>Гарантируются общедоступность и бесплатность дошкольного, основного общего и среднего профессионального образования в государственных или муниципальных образовательных учреждениях и на предприятиях. </a:t>
            </a:r>
          </a:p>
          <a:p>
            <a:pPr marL="0" indent="263525" algn="just" eaLnBrk="1" hangingPunct="1">
              <a:lnSpc>
                <a:spcPct val="80000"/>
              </a:lnSpc>
              <a:buFont typeface="Wingdings" pitchFamily="2" charset="2"/>
              <a:buChar char="Ø"/>
            </a:pPr>
            <a:r>
              <a:rPr lang="ru-RU" sz="2000" b="1" smtClean="0"/>
              <a:t>Каждый вправе на конкурсной основе бесплатно получить высшее образование в государственном или муниципальном образовательном учреждении и на предприятии. Основное общее образование обязательно.</a:t>
            </a:r>
            <a:r>
              <a:rPr lang="ru-RU" sz="1600" b="1" smtClean="0"/>
              <a:t> </a:t>
            </a:r>
          </a:p>
          <a:p>
            <a:pPr marL="0" indent="263525" algn="just" eaLnBrk="1" hangingPunct="1">
              <a:lnSpc>
                <a:spcPct val="80000"/>
              </a:lnSpc>
              <a:buFont typeface="Wingdings" pitchFamily="2" charset="2"/>
              <a:buChar char="Ø"/>
            </a:pPr>
            <a:endParaRPr lang="ru-RU" sz="1600" b="1" smtClean="0"/>
          </a:p>
          <a:p>
            <a:pPr marL="0" indent="263525" algn="just" eaLnBrk="1" hangingPunct="1">
              <a:lnSpc>
                <a:spcPct val="80000"/>
              </a:lnSpc>
              <a:buFontTx/>
              <a:buNone/>
            </a:pPr>
            <a:r>
              <a:rPr lang="ru-RU" sz="1200" smtClean="0"/>
              <a:t> </a:t>
            </a:r>
            <a:br>
              <a:rPr lang="ru-RU" sz="1200" smtClean="0"/>
            </a:br>
            <a:r>
              <a:rPr lang="ru-RU" sz="1200" smtClean="0"/>
              <a:t> </a:t>
            </a:r>
            <a:r>
              <a:rPr lang="ru-RU" sz="900" smtClean="0"/>
              <a:t>     </a:t>
            </a:r>
            <a:br>
              <a:rPr lang="ru-RU" sz="900" smtClean="0"/>
            </a:br>
            <a:endParaRPr lang="ru-RU" sz="900" smtClean="0"/>
          </a:p>
        </p:txBody>
      </p:sp>
      <p:pic>
        <p:nvPicPr>
          <p:cNvPr id="4100" name="Рисунок 3" descr="Конституция РФ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060575"/>
            <a:ext cx="1944688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idx="1"/>
          </p:nvPr>
        </p:nvSpPr>
        <p:spPr>
          <a:xfrm>
            <a:off x="2771775" y="836613"/>
            <a:ext cx="5903913" cy="5256212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Tx/>
              <a:buNone/>
            </a:pPr>
            <a:r>
              <a:rPr lang="ru-RU" sz="2400" b="1" smtClean="0"/>
              <a:t>Под образованием подразумевается процесс развития и саморазвития личности, связанный с овладением социально значимым опытом человечества, воплощенным в знаниях, умениях, творческой деятельности и эмоционально-ценностном отношении к миру; необходимое условие сохранения и развития материальной и духовной культуры.  </a:t>
            </a:r>
          </a:p>
          <a:p>
            <a:pPr marL="0" indent="0" algn="just" eaLnBrk="1" hangingPunct="1">
              <a:lnSpc>
                <a:spcPct val="80000"/>
              </a:lnSpc>
            </a:pPr>
            <a:r>
              <a:rPr lang="ru-RU" sz="2400" b="1" smtClean="0"/>
              <a:t>Согласно преамбуле Закона РФ от 10 июля 1992 г. «Об образовании», образование представляет собой целенаправленный процесс обучения и воспитания.</a:t>
            </a:r>
          </a:p>
        </p:txBody>
      </p:sp>
      <p:pic>
        <p:nvPicPr>
          <p:cNvPr id="5123" name="Рисунок 3" descr="З Об образовани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25538"/>
            <a:ext cx="2376487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b="1" u="sng" dirty="0" smtClean="0"/>
              <a:t>Воспитание</a:t>
            </a:r>
            <a:r>
              <a:rPr lang="ru-RU" b="1" dirty="0" smtClean="0"/>
              <a:t> — создание условий для развития и саморазвития человека, освоения им социального опыта, культуры, ценностей и норм общества. В воспитании взаимодействуют личность, семья, социальные институты. </a:t>
            </a:r>
          </a:p>
          <a:p>
            <a:pPr marL="0" indent="0" algn="just" eaLnBrk="1" hangingPunct="1">
              <a:lnSpc>
                <a:spcPct val="80000"/>
              </a:lnSpc>
              <a:buFontTx/>
              <a:buNone/>
              <a:defRPr/>
            </a:pPr>
            <a:endParaRPr lang="ru-RU" b="1" dirty="0" smtClean="0"/>
          </a:p>
          <a:p>
            <a:pPr marL="0" indent="0" algn="just" eaLnBrk="1" hangingPunct="1">
              <a:lnSpc>
                <a:spcPct val="80000"/>
              </a:lnSpc>
              <a:buFontTx/>
              <a:buNone/>
              <a:defRPr/>
            </a:pPr>
            <a:r>
              <a:rPr lang="ru-RU" b="1" u="sng" dirty="0" smtClean="0"/>
              <a:t>Обучение</a:t>
            </a:r>
            <a:r>
              <a:rPr lang="ru-RU" b="1" dirty="0" smtClean="0"/>
              <a:t> — процесс передачи и усвоения знаний, умений, навыков деятельности, основное средство подготовки человека к жизни и труду.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1"/>
          <p:cNvSpPr>
            <a:spLocks noGrp="1"/>
          </p:cNvSpPr>
          <p:nvPr>
            <p:ph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 b="1" smtClean="0">
                <a:solidFill>
                  <a:srgbClr val="006600"/>
                </a:solidFill>
              </a:rPr>
              <a:t>Формы получения образования</a:t>
            </a:r>
          </a:p>
          <a:p>
            <a:pPr algn="just"/>
            <a:r>
              <a:rPr lang="ru-RU" smtClean="0"/>
              <a:t>В Российской Федерации с учётом потребностей и возможностей личности образовательные программы осваиваются в следующих формах: в образовательном учреждении — в форме </a:t>
            </a:r>
            <a:r>
              <a:rPr lang="ru-RU" b="1" u="sng" smtClean="0">
                <a:solidFill>
                  <a:srgbClr val="006600"/>
                </a:solidFill>
              </a:rPr>
              <a:t>очной</a:t>
            </a:r>
            <a:r>
              <a:rPr lang="ru-RU" smtClean="0"/>
              <a:t>, очно-заочной (вечерней), </a:t>
            </a:r>
            <a:r>
              <a:rPr lang="ru-RU" b="1" u="sng" smtClean="0">
                <a:solidFill>
                  <a:srgbClr val="006600"/>
                </a:solidFill>
              </a:rPr>
              <a:t>заочной</a:t>
            </a:r>
            <a:r>
              <a:rPr lang="ru-RU" smtClean="0"/>
              <a:t>; в форме семейного образования (с 1992г.), самообразования, </a:t>
            </a:r>
            <a:r>
              <a:rPr lang="ru-RU" b="1" u="sng" smtClean="0">
                <a:solidFill>
                  <a:srgbClr val="006600"/>
                </a:solidFill>
              </a:rPr>
              <a:t>экстерната.</a:t>
            </a:r>
          </a:p>
          <a:p>
            <a:pPr algn="just"/>
            <a:r>
              <a:rPr lang="ru-RU" smtClean="0"/>
              <a:t>В последние годы интенсивно развивается </a:t>
            </a:r>
            <a:r>
              <a:rPr lang="ru-RU" b="1" u="sng" smtClean="0">
                <a:solidFill>
                  <a:srgbClr val="006600"/>
                </a:solidFill>
              </a:rPr>
              <a:t>дистанционное образование. </a:t>
            </a:r>
            <a:r>
              <a:rPr lang="ru-RU" smtClean="0"/>
              <a:t>Допускается сочетание различных форм получения образования.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Содержимое 2" descr="образование.png"/>
          <p:cNvPicPr>
            <a:picLocks noGrp="1" noChangeAspect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76250"/>
            <a:ext cx="3816350" cy="5564188"/>
          </a:xfrm>
        </p:spPr>
      </p:pic>
      <p:pic>
        <p:nvPicPr>
          <p:cNvPr id="8195" name="Рисунок 3" descr="Саморазвитие личности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476250"/>
            <a:ext cx="4679950" cy="5832475"/>
          </a:xfrm>
          <a:prstGeom prst="rect">
            <a:avLst/>
          </a:prstGeom>
          <a:noFill/>
          <a:ln w="9525">
            <a:solidFill>
              <a:srgbClr val="19893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   </a:t>
            </a:r>
            <a:r>
              <a:rPr lang="ru-RU" b="1" smtClean="0">
                <a:solidFill>
                  <a:srgbClr val="663300"/>
                </a:solidFill>
              </a:rPr>
              <a:t>Типы образовательных учреждений в Российской Федерации</a:t>
            </a:r>
            <a:endParaRPr lang="ru-RU" sz="1800" b="1" smtClean="0">
              <a:solidFill>
                <a:srgbClr val="663300"/>
              </a:solidFill>
            </a:endParaRPr>
          </a:p>
          <a:p>
            <a:pPr>
              <a:buFontTx/>
              <a:buNone/>
            </a:pPr>
            <a:r>
              <a:rPr lang="ru-RU" b="1" smtClean="0"/>
              <a:t>   </a:t>
            </a:r>
            <a:r>
              <a:rPr lang="ru-RU" b="1" u="sng" smtClean="0">
                <a:solidFill>
                  <a:srgbClr val="0D5008"/>
                </a:solidFill>
              </a:rPr>
              <a:t>Дошкольные учреждения</a:t>
            </a:r>
            <a:endParaRPr lang="ru-RU" sz="2400" u="sng" smtClean="0">
              <a:solidFill>
                <a:srgbClr val="0D5008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предшкола</a:t>
            </a:r>
            <a:endParaRPr lang="ru-RU" sz="2800" smtClean="0">
              <a:solidFill>
                <a:srgbClr val="C00000"/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 ясли</a:t>
            </a:r>
            <a:endParaRPr lang="ru-RU" sz="2400" smtClean="0">
              <a:solidFill>
                <a:srgbClr val="C00000"/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ru-RU" smtClean="0">
                <a:solidFill>
                  <a:srgbClr val="C00000"/>
                </a:solidFill>
              </a:rPr>
              <a:t> детский сад</a:t>
            </a:r>
          </a:p>
          <a:p>
            <a:pPr lvl="1">
              <a:buFont typeface="Wingdings" pitchFamily="2" charset="2"/>
              <a:buChar char="Ø"/>
            </a:pPr>
            <a:endParaRPr lang="ru-RU" sz="2400" smtClean="0"/>
          </a:p>
        </p:txBody>
      </p:sp>
      <p:pic>
        <p:nvPicPr>
          <p:cNvPr id="9219" name="Рисунок 2" descr="Детский сад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2205038"/>
            <a:ext cx="4968875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893175" cy="1143000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solidFill>
                  <a:srgbClr val="0D5008"/>
                </a:solidFill>
              </a:rPr>
              <a:t>Общее образование</a:t>
            </a:r>
            <a:br>
              <a:rPr lang="ru-RU" sz="4000" b="1" i="1" smtClean="0">
                <a:solidFill>
                  <a:srgbClr val="0D5008"/>
                </a:solidFill>
              </a:rPr>
            </a:br>
            <a:r>
              <a:rPr lang="ru-RU" sz="4000" b="1" i="1" smtClean="0">
                <a:solidFill>
                  <a:srgbClr val="0D5008"/>
                </a:solidFill>
              </a:rPr>
              <a:t> включает в себя три ступени:</a:t>
            </a:r>
            <a:r>
              <a:rPr lang="ru-RU" sz="4000" smtClean="0"/>
              <a:t>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5068888"/>
          </a:xfrm>
        </p:spPr>
        <p:txBody>
          <a:bodyPr/>
          <a:lstStyle/>
          <a:p>
            <a:pPr marL="0" indent="185738" eaLnBrk="1" hangingPunct="1">
              <a:lnSpc>
                <a:spcPct val="80000"/>
              </a:lnSpc>
              <a:buFont typeface="Wingdings" pitchFamily="2" charset="2"/>
              <a:buChar char="Ø"/>
              <a:tabLst>
                <a:tab pos="185738" algn="l"/>
              </a:tabLst>
            </a:pPr>
            <a:r>
              <a:rPr lang="ru-RU" sz="2400" b="1" smtClean="0">
                <a:solidFill>
                  <a:srgbClr val="006600"/>
                </a:solidFill>
              </a:rPr>
              <a:t> начальное образование —  с 1 по 4 класс,</a:t>
            </a:r>
          </a:p>
          <a:p>
            <a:pPr marL="0" indent="185738" eaLnBrk="1" hangingPunct="1">
              <a:lnSpc>
                <a:spcPct val="80000"/>
              </a:lnSpc>
              <a:buFont typeface="Wingdings" pitchFamily="2" charset="2"/>
              <a:buChar char="Ø"/>
              <a:tabLst>
                <a:tab pos="185738" algn="l"/>
              </a:tabLst>
            </a:pPr>
            <a:r>
              <a:rPr lang="ru-RU" sz="2400" b="1" smtClean="0">
                <a:solidFill>
                  <a:srgbClr val="006600"/>
                </a:solidFill>
              </a:rPr>
              <a:t> основное  общее образование —  с 5 по 9 класс.</a:t>
            </a:r>
          </a:p>
          <a:p>
            <a:pPr marL="0" indent="185738" eaLnBrk="1" hangingPunct="1">
              <a:lnSpc>
                <a:spcPct val="80000"/>
              </a:lnSpc>
              <a:buFont typeface="Wingdings" pitchFamily="2" charset="2"/>
              <a:buChar char="Ø"/>
              <a:tabLst>
                <a:tab pos="185738" algn="l"/>
              </a:tabLst>
            </a:pPr>
            <a:r>
              <a:rPr lang="ru-RU" sz="2400" b="1" smtClean="0">
                <a:solidFill>
                  <a:srgbClr val="006600"/>
                </a:solidFill>
              </a:rPr>
              <a:t> среднее (полное) общее образование —10 и 11 классы.</a:t>
            </a:r>
            <a:r>
              <a:rPr lang="ru-RU" sz="2400" smtClean="0"/>
              <a:t> </a:t>
            </a:r>
          </a:p>
          <a:p>
            <a:pPr marL="0" indent="185738" algn="just" eaLnBrk="1" hangingPunct="1">
              <a:lnSpc>
                <a:spcPct val="80000"/>
              </a:lnSpc>
              <a:buFontTx/>
              <a:buNone/>
              <a:tabLst>
                <a:tab pos="185738" algn="l"/>
              </a:tabLst>
            </a:pPr>
            <a:r>
              <a:rPr lang="ru-RU" sz="2400" smtClean="0"/>
              <a:t>Сейчас продолжительность обучения в средней школе составляет 11 лет.</a:t>
            </a:r>
          </a:p>
          <a:p>
            <a:pPr marL="0" indent="185738" algn="just" eaLnBrk="1" hangingPunct="1">
              <a:lnSpc>
                <a:spcPct val="80000"/>
              </a:lnSpc>
              <a:buFontTx/>
              <a:buNone/>
              <a:tabLst>
                <a:tab pos="185738" algn="l"/>
              </a:tabLst>
            </a:pPr>
            <a:r>
              <a:rPr lang="ru-RU" sz="2400" smtClean="0"/>
              <a:t>Деятельность современных общеобразовательных учреждений регулируется Типовым положением об общеобразовательном учреждении, принятом постановлением Правительства России от 19 марта 2001 г., и Типовым положением о вечернем (сменном) общеобразовательном учреждении, положением об общеобразовательном учреждении.</a:t>
            </a:r>
            <a:r>
              <a:rPr lang="ru-RU" sz="14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тизанское движение в Отечественной войне 1812г.">
  <a:themeElements>
    <a:clrScheme name="Партизанское движение в Отечественной войне 1812г. 13">
      <a:dk1>
        <a:srgbClr val="000000"/>
      </a:dk1>
      <a:lt1>
        <a:srgbClr val="A3FFA3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CEFFCE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артизанское движение в Отечественной войне 1812г.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ртизанское движение в Отечественной войне 1812г.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ртизанское движение в Отечественной войне 1812г. 13">
        <a:dk1>
          <a:srgbClr val="000000"/>
        </a:dk1>
        <a:lt1>
          <a:srgbClr val="A3FFA3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CEFFCE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613</Words>
  <Application>Microsoft Office PowerPoint</Application>
  <PresentationFormat>Экран (4:3)</PresentationFormat>
  <Paragraphs>81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Партизанское движение в Отечественной войне 1812г.</vt:lpstr>
      <vt:lpstr>«Уроки Конституции» </vt:lpstr>
      <vt:lpstr>Нормативная основа </vt:lpstr>
      <vt:lpstr>Согласно ст. 43 Конституции РФ, каждый имеет право на образование.</vt:lpstr>
      <vt:lpstr>Слайд 4</vt:lpstr>
      <vt:lpstr>Слайд 5</vt:lpstr>
      <vt:lpstr>Слайд 6</vt:lpstr>
      <vt:lpstr>Слайд 7</vt:lpstr>
      <vt:lpstr>Слайд 8</vt:lpstr>
      <vt:lpstr>Общее образование  включает в себя три ступени: </vt:lpstr>
      <vt:lpstr>Слайд 10</vt:lpstr>
      <vt:lpstr>Слайд 11</vt:lpstr>
      <vt:lpstr>Основное общее образование обязательно!</vt:lpstr>
      <vt:lpstr>В России устанавливаются следующие уровни профессионального  образования: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WareZ Provider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 на образование</dc:title>
  <dc:creator>www.PHILka.RU</dc:creator>
  <cp:lastModifiedBy>Методист</cp:lastModifiedBy>
  <cp:revision>28</cp:revision>
  <dcterms:created xsi:type="dcterms:W3CDTF">2011-03-08T16:14:59Z</dcterms:created>
  <dcterms:modified xsi:type="dcterms:W3CDTF">2021-02-01T11:20:10Z</dcterms:modified>
</cp:coreProperties>
</file>