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8" r:id="rId2"/>
    <p:sldId id="259" r:id="rId3"/>
    <p:sldId id="260" r:id="rId4"/>
    <p:sldId id="293" r:id="rId5"/>
    <p:sldId id="261" r:id="rId6"/>
    <p:sldId id="262" r:id="rId7"/>
    <p:sldId id="263" r:id="rId8"/>
    <p:sldId id="294" r:id="rId9"/>
    <p:sldId id="265" r:id="rId10"/>
    <p:sldId id="29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0" r:id="rId25"/>
    <p:sldId id="281" r:id="rId26"/>
    <p:sldId id="290" r:id="rId27"/>
    <p:sldId id="289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1EEE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433178-F1FA-4D10-9779-442B6ED91047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6EEE1B-0F88-40E2-8530-8AF5A5CD68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42605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0E97B6-430F-433D-80F1-ADD24A6127F8}" type="slidenum">
              <a:rPr lang="ru-RU"/>
              <a:pPr/>
              <a:t>6</a:t>
            </a:fld>
            <a:endParaRPr lang="ru-RU"/>
          </a:p>
        </p:txBody>
      </p:sp>
      <p:sp>
        <p:nvSpPr>
          <p:cNvPr id="12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D33295-301A-4127-9FBC-2935C782C879}" type="slidenum">
              <a:rPr lang="ru-RU"/>
              <a:pPr/>
              <a:t>7</a:t>
            </a:fld>
            <a:endParaRPr lang="ru-RU"/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9800EE-7BDB-4837-BEF5-D90EB0593BD1}" type="slidenum">
              <a:rPr lang="ru-RU"/>
              <a:pPr/>
              <a:t>13</a:t>
            </a:fld>
            <a:endParaRPr lang="ru-RU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936F26C-B085-4F03-8508-814A7076829F}" type="slidenum">
              <a:rPr lang="ru-RU"/>
              <a:pPr/>
              <a:t>14</a:t>
            </a:fld>
            <a:endParaRPr lang="ru-RU"/>
          </a:p>
        </p:txBody>
      </p:sp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BFB4B35-F965-4F1D-8ECC-C649329EF073}" type="slidenum">
              <a:rPr lang="ru-RU"/>
              <a:pPr/>
              <a:t>20</a:t>
            </a:fld>
            <a:endParaRPr lang="ru-RU"/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http://woltext.ru/assets/images/Catalog/Furnitura/Kleevye-materialy/flizelin/flizelin.jpg</a:t>
            </a:r>
          </a:p>
          <a:p>
            <a:r>
              <a:rPr lang="ru-RU"/>
              <a:t>http://www.holloterm.ru/images/synth_full.jpg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48A685B-2236-4572-8042-6D9322DC32C0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B410CD0-F770-43A3-B9C4-5156986301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48A685B-2236-4572-8042-6D9322DC32C0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B410CD0-F770-43A3-B9C4-5156986301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48A685B-2236-4572-8042-6D9322DC32C0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B410CD0-F770-43A3-B9C4-5156986301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B60642F-945D-414C-890A-CF156A2B784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477168"/>
      </p:ext>
    </p:extLst>
  </p:cSld>
  <p:clrMapOvr>
    <a:masterClrMapping/>
  </p:clrMapOvr>
  <p:transition spd="slow"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48A685B-2236-4572-8042-6D9322DC32C0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B410CD0-F770-43A3-B9C4-5156986301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48A685B-2236-4572-8042-6D9322DC32C0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B410CD0-F770-43A3-B9C4-5156986301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48A685B-2236-4572-8042-6D9322DC32C0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B410CD0-F770-43A3-B9C4-5156986301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48A685B-2236-4572-8042-6D9322DC32C0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B410CD0-F770-43A3-B9C4-5156986301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48A685B-2236-4572-8042-6D9322DC32C0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B410CD0-F770-43A3-B9C4-5156986301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48A685B-2236-4572-8042-6D9322DC32C0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B410CD0-F770-43A3-B9C4-5156986301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48A685B-2236-4572-8042-6D9322DC32C0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B410CD0-F770-43A3-B9C4-5156986301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48A685B-2236-4572-8042-6D9322DC32C0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B410CD0-F770-43A3-B9C4-5156986301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jpe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8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&amp;Scy;&amp;tcy;&amp;iecy;&amp;kcy;&amp;lcy;&amp;ocy;&amp;ocy;&amp;bcy;&amp;ocy;&amp;icy; &amp;Rcy;&amp;ocy;&amp;gcy;&amp;ocy;&amp;zhcy;&amp;kcy;&amp;acy; &amp;kcy;&amp;rcy;&amp;ucy;&amp;pcy;&amp;ncy;&amp;acy;&amp;yacy; W50, 25 &amp;mcy; - &amp;Scy;&amp;tcy;&amp;rcy;&amp;ocy;&amp;icy;&amp;tcy;&amp;iecy;&amp;lcy;&amp;softcy;&amp;ncy;&amp;ycy;&amp;iecy; &amp;icy; &amp;ocy;&amp;tcy;&amp;dcy;&amp;iecy;&amp;lcy;&amp;ocy;&amp;chcy;&amp;ncy;&amp;ycy;&amp;iecy; &amp;mcy;&amp;acy;&amp;tcy;&amp;iecy;&amp;rcy;&amp;icy;&amp;acy;&amp;lcy;&amp;ycy;, &amp;scy;&amp;tcy;&amp;rcy;&amp;ocy;&amp;jcy;&amp;mcy;&amp;acy;&amp;tcy;&amp;iecy;&amp;rcy;&amp;icy;&amp;acy;&amp;lcy;&amp;ycy; &amp;kcy;&amp;ucy;&amp;pcy;&amp;icy;&amp;tcy;&amp;softcy; &amp;pcy;&amp;ocy; &amp;ocy;&amp;pcy;&amp;tcy;&amp;ocy;&amp;vcy;&amp;ocy;&amp;jcy; &amp;tscy;&amp;iecy;&amp;ncy;&amp;iecy; - Buildt"/>
          <p:cNvPicPr>
            <a:picLocks noChangeAspect="1" noChangeArrowheads="1"/>
          </p:cNvPicPr>
          <p:nvPr userDrawn="1"/>
        </p:nvPicPr>
        <p:blipFill>
          <a:blip r:embed="rId14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66322"/>
          </a:xfrm>
          <a:prstGeom prst="rect">
            <a:avLst/>
          </a:prstGeom>
          <a:noFill/>
        </p:spPr>
      </p:pic>
      <p:pic>
        <p:nvPicPr>
          <p:cNvPr id="8" name="Picture 14" descr="&amp;Kcy;&amp;vcy;&amp;acy;&amp;dcy;&amp;rcy;&amp;acy;&amp;tcy;&amp;ncy;&amp;ycy;&amp;jcy; &amp;bcy;&amp;iecy;&amp;scy;&amp;shcy;&amp;ocy;&amp;vcy;&amp;ncy;&amp;ycy;&amp;jcy; &amp;fcy;&amp;ocy;&amp;ncy; &amp;Vcy;&amp;iecy;&amp;kcy;&amp;tcy;&amp;ocy;&amp;rcy;&amp;ncy;&amp;ycy;&amp;jcy; &amp;kcy;&amp;lcy;&amp;icy;&amp;pcy;&amp;acy;&amp;rcy;&amp;tcy; CLIPARTO"/>
          <p:cNvPicPr>
            <a:picLocks noChangeAspect="1" noChangeArrowheads="1"/>
          </p:cNvPicPr>
          <p:nvPr userDrawn="1"/>
        </p:nvPicPr>
        <p:blipFill>
          <a:blip r:embed="rId15" cstate="print">
            <a:lum contrast="-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frame">
            <a:avLst>
              <a:gd name="adj1" fmla="val 2399"/>
            </a:avLst>
          </a:prstGeom>
          <a:noFill/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10" name="Скругленный прямоугольник 9"/>
          <p:cNvSpPr/>
          <p:nvPr userDrawn="1"/>
        </p:nvSpPr>
        <p:spPr>
          <a:xfrm>
            <a:off x="357158" y="285728"/>
            <a:ext cx="8572560" cy="6286544"/>
          </a:xfrm>
          <a:prstGeom prst="roundRect">
            <a:avLst>
              <a:gd name="adj" fmla="val 5207"/>
            </a:avLst>
          </a:prstGeom>
          <a:solidFill>
            <a:srgbClr val="1EEEAE">
              <a:alpha val="69020"/>
            </a:srgb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4" descr="&amp;Ucy;&amp;gcy;&amp;ocy;&amp;lcy;&amp;kcy;&amp;icy;(&amp;chcy;&amp;acy;&amp;scy;&amp;tcy;&amp;softcy;1) - &amp;Mcy;&amp;ocy;&amp;yacy; &amp;kcy;&amp;ocy;&amp;pcy;&amp;icy;&amp;lcy;&amp;kcy;&amp;acy;"/>
          <p:cNvPicPr>
            <a:picLocks noChangeAspect="1" noChangeArrowheads="1"/>
          </p:cNvPicPr>
          <p:nvPr userDrawn="1"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20000"/>
          </a:blip>
          <a:srcRect/>
          <a:stretch>
            <a:fillRect/>
          </a:stretch>
        </p:blipFill>
        <p:spPr bwMode="auto">
          <a:xfrm>
            <a:off x="0" y="3786190"/>
            <a:ext cx="3036917" cy="3071810"/>
          </a:xfrm>
          <a:prstGeom prst="rect">
            <a:avLst/>
          </a:prstGeom>
          <a:noFill/>
        </p:spPr>
      </p:pic>
      <p:pic>
        <p:nvPicPr>
          <p:cNvPr id="12" name="Picture 4" descr="&amp;Ucy;&amp;gcy;&amp;ocy;&amp;lcy;&amp;kcy;&amp;icy;(&amp;chcy;&amp;acy;&amp;scy;&amp;tcy;&amp;softcy;1) - &amp;Mcy;&amp;ocy;&amp;yacy; &amp;kcy;&amp;ocy;&amp;pcy;&amp;icy;&amp;lcy;&amp;kcy;&amp;acy;"/>
          <p:cNvPicPr>
            <a:picLocks noChangeAspect="1" noChangeArrowheads="1"/>
          </p:cNvPicPr>
          <p:nvPr userDrawn="1"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10000"/>
          </a:blip>
          <a:srcRect/>
          <a:stretch>
            <a:fillRect/>
          </a:stretch>
        </p:blipFill>
        <p:spPr bwMode="auto">
          <a:xfrm rot="10800000">
            <a:off x="6177708" y="0"/>
            <a:ext cx="2966291" cy="3000372"/>
          </a:xfrm>
          <a:prstGeom prst="rect">
            <a:avLst/>
          </a:prstGeom>
          <a:noFill/>
        </p:spPr>
      </p:pic>
      <p:pic>
        <p:nvPicPr>
          <p:cNvPr id="13" name="Picture 12" descr="&amp;icy;&amp;lcy;&amp;lcy;&amp;yucy;&amp;scy;&amp;tcy;&amp;rcy;&amp;acy;&amp;tscy;&amp;icy;&amp;icy; &amp;Zcy;&amp;acy;&amp;pcy;&amp;icy;&amp;scy;&amp;icy; &amp;scy; &amp;mcy;&amp;iecy;&amp;tcy;&amp;kcy;&amp;ocy;&amp;jcy; &amp;icy;&amp;lcy;&amp;lcy;&amp;yucy;&amp;scy;&amp;tcy;&amp;rcy;&amp;acy;&amp;tscy;&amp;icy;&amp;icy; &amp;Dcy;&amp;ncy;&amp;iecy;&amp;vcy;&amp;ncy;&amp;icy;&amp;kcy; dobro_ta :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 userDrawn="1"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10000"/>
          </a:blip>
          <a:srcRect/>
          <a:stretch>
            <a:fillRect/>
          </a:stretch>
        </p:blipFill>
        <p:spPr bwMode="auto">
          <a:xfrm rot="18044034">
            <a:off x="7067577" y="5343400"/>
            <a:ext cx="813626" cy="1781539"/>
          </a:xfrm>
          <a:prstGeom prst="rect">
            <a:avLst/>
          </a:prstGeom>
          <a:noFill/>
        </p:spPr>
      </p:pic>
      <p:pic>
        <p:nvPicPr>
          <p:cNvPr id="14" name="Picture 12" descr="&amp;icy;&amp;lcy;&amp;lcy;&amp;yucy;&amp;scy;&amp;tcy;&amp;rcy;&amp;acy;&amp;tscy;&amp;icy;&amp;icy; &amp;Zcy;&amp;acy;&amp;pcy;&amp;icy;&amp;scy;&amp;icy; &amp;scy; &amp;mcy;&amp;iecy;&amp;tcy;&amp;kcy;&amp;ocy;&amp;jcy; &amp;icy;&amp;lcy;&amp;lcy;&amp;yucy;&amp;scy;&amp;tcy;&amp;rcy;&amp;acy;&amp;tscy;&amp;icy;&amp;icy; &amp;Dcy;&amp;ncy;&amp;iecy;&amp;vcy;&amp;ncy;&amp;icy;&amp;kcy; dobro_ta :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 userDrawn="1"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10000"/>
          </a:blip>
          <a:srcRect/>
          <a:stretch>
            <a:fillRect/>
          </a:stretch>
        </p:blipFill>
        <p:spPr bwMode="auto">
          <a:xfrm>
            <a:off x="5643570" y="6143644"/>
            <a:ext cx="1571636" cy="876941"/>
          </a:xfrm>
          <a:prstGeom prst="rect">
            <a:avLst/>
          </a:prstGeom>
          <a:noFill/>
        </p:spPr>
      </p:pic>
      <p:pic>
        <p:nvPicPr>
          <p:cNvPr id="15" name="Picture 12" descr="&amp;icy;&amp;lcy;&amp;lcy;&amp;yucy;&amp;scy;&amp;tcy;&amp;rcy;&amp;acy;&amp;tscy;&amp;icy;&amp;icy; &amp;Zcy;&amp;acy;&amp;pcy;&amp;icy;&amp;scy;&amp;icy; &amp;scy; &amp;mcy;&amp;iecy;&amp;tcy;&amp;kcy;&amp;ocy;&amp;jcy; &amp;icy;&amp;lcy;&amp;lcy;&amp;yucy;&amp;scy;&amp;tcy;&amp;rcy;&amp;acy;&amp;tscy;&amp;icy;&amp;icy; &amp;Dcy;&amp;ncy;&amp;iecy;&amp;vcy;&amp;ncy;&amp;icy;&amp;kcy; dobro_ta :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 userDrawn="1"/>
        </p:nvPicPr>
        <p:blipFill>
          <a:blip r:embed="rId1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10000"/>
          </a:blip>
          <a:srcRect/>
          <a:stretch>
            <a:fillRect/>
          </a:stretch>
        </p:blipFill>
        <p:spPr bwMode="auto">
          <a:xfrm>
            <a:off x="2857488" y="5338319"/>
            <a:ext cx="928694" cy="1519681"/>
          </a:xfrm>
          <a:prstGeom prst="rect">
            <a:avLst/>
          </a:prstGeom>
          <a:noFill/>
        </p:spPr>
      </p:pic>
      <p:pic>
        <p:nvPicPr>
          <p:cNvPr id="13324" name="Picture 12" descr="Free 'Flower in Pot' PNG High Res Clip Art Mels Brushes"/>
          <p:cNvPicPr>
            <a:picLocks noChangeAspect="1" noChangeArrowheads="1"/>
          </p:cNvPicPr>
          <p:nvPr userDrawn="1"/>
        </p:nvPicPr>
        <p:blipFill>
          <a:blip r:embed="rId2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862" t="6667" r="349" b="11372"/>
          <a:stretch>
            <a:fillRect/>
          </a:stretch>
        </p:blipFill>
        <p:spPr bwMode="auto">
          <a:xfrm>
            <a:off x="8000992" y="5286364"/>
            <a:ext cx="1143008" cy="1571636"/>
          </a:xfrm>
          <a:prstGeom prst="rect">
            <a:avLst/>
          </a:prstGeom>
          <a:noFill/>
        </p:spPr>
      </p:pic>
      <p:pic>
        <p:nvPicPr>
          <p:cNvPr id="13326" name="Picture 14" descr="&amp;Lcy;&amp;iecy;&amp;ncy;&amp;tcy;&amp;ycy; &amp;Mcy;&amp;iecy;&amp;rcy;&amp;acy;, &amp;Vcy;&amp;iecy;&amp;kcy;&amp;tcy;&amp;ocy;&amp;r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2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10000"/>
          </a:blip>
          <a:srcRect t="27"/>
          <a:stretch>
            <a:fillRect/>
          </a:stretch>
        </p:blipFill>
        <p:spPr bwMode="auto">
          <a:xfrm>
            <a:off x="3857620" y="5357802"/>
            <a:ext cx="2000264" cy="1500198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Relationship Id="rId9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0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13" Type="http://schemas.openxmlformats.org/officeDocument/2006/relationships/image" Target="../media/image52.jpeg"/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12" Type="http://schemas.openxmlformats.org/officeDocument/2006/relationships/image" Target="../media/image70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jpeg"/><Relationship Id="rId11" Type="http://schemas.openxmlformats.org/officeDocument/2006/relationships/image" Target="../media/image51.jpeg"/><Relationship Id="rId5" Type="http://schemas.openxmlformats.org/officeDocument/2006/relationships/image" Target="../media/image64.jpeg"/><Relationship Id="rId10" Type="http://schemas.openxmlformats.org/officeDocument/2006/relationships/image" Target="../media/image69.jpeg"/><Relationship Id="rId4" Type="http://schemas.openxmlformats.org/officeDocument/2006/relationships/image" Target="../media/image63.jpeg"/><Relationship Id="rId9" Type="http://schemas.openxmlformats.org/officeDocument/2006/relationships/image" Target="../media/image68.jpeg"/><Relationship Id="rId14" Type="http://schemas.openxmlformats.org/officeDocument/2006/relationships/image" Target="../media/image7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gif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ru.wikipedia.org/wiki/%D0%90%D0%BD%D0%B3%D0%BB%D0%B8%D0%B9%D1%81%D0%BA%D0%B8%D0%B9_%D1%8F%D0%B7%D1%8B%D0%BA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ru.wikipedia.org/wiki/%D0%A1%D1%82%D0%B0%D1%80%D0%BE%D0%BE%D0%B1%D1%80%D1%8F%D0%B4%D1%87%D0%B5%D1%81%D1%82%D0%B2%D0%BE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8313" y="2133600"/>
            <a:ext cx="7772400" cy="1444625"/>
          </a:xfrm>
        </p:spPr>
        <p:txBody>
          <a:bodyPr/>
          <a:lstStyle/>
          <a:p>
            <a:r>
              <a:rPr lang="ru-RU" sz="3200" b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Разработка урока технологии 5 класс по теме </a:t>
            </a:r>
            <a:r>
              <a:rPr lang="ru-RU" sz="3200" b="1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«Волшебный лоскуток»</a:t>
            </a:r>
            <a:r>
              <a:rPr lang="ru-RU" sz="3200" b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3200" b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z="2400" b="1" dirty="0">
              <a:solidFill>
                <a:srgbClr val="003366"/>
              </a:solidFill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828675" y="11588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705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коврики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92696"/>
            <a:ext cx="4319016" cy="2252472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уголк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185255"/>
            <a:ext cx="3205559" cy="3318339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рыбк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104" y="1844824"/>
            <a:ext cx="3495675" cy="347980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86110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4213" y="2276475"/>
            <a:ext cx="7772400" cy="1470025"/>
          </a:xfrm>
        </p:spPr>
        <p:txBody>
          <a:bodyPr/>
          <a:lstStyle/>
          <a:p>
            <a:r>
              <a:rPr lang="ru-RU" sz="48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Виды лоскутного шитья.</a:t>
            </a:r>
          </a:p>
        </p:txBody>
      </p:sp>
      <p:pic>
        <p:nvPicPr>
          <p:cNvPr id="17415" name="Picture 7" descr="i?id=199214143-43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665" y="476250"/>
            <a:ext cx="2216660" cy="167928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39700" h="139700" prst="divo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7" name="Picture 9" descr="i?id=684236059-43-72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2274" y="476250"/>
            <a:ext cx="2239051" cy="167928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39700" h="139700" prst="divo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9" name="Picture 11" descr="i?id=53564884-27-72&amp;n=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5787" y="476250"/>
            <a:ext cx="2239051" cy="167928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39700" h="139700" prst="divo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3" name="Picture 15" descr="i?id=693928801-01-72&amp;n=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665" y="3645024"/>
            <a:ext cx="3228634" cy="242147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39700" h="139700" prst="divo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5" name="Picture 17" descr="i?id=223833027-50-72&amp;n=2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338" y="3629811"/>
            <a:ext cx="3248919" cy="243668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39700" h="139700" prst="divo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8923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1" name="Picture 5" descr="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714"/>
          <a:stretch>
            <a:fillRect/>
          </a:stretch>
        </p:blipFill>
        <p:spPr bwMode="auto">
          <a:xfrm>
            <a:off x="611560" y="3212976"/>
            <a:ext cx="5183188" cy="2879725"/>
          </a:xfrm>
          <a:prstGeom prst="rect">
            <a:avLst/>
          </a:prstGeom>
          <a:noFill/>
          <a:ln w="76200" cmpd="tri">
            <a:solidFill>
              <a:srgbClr val="00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743074" y="1274083"/>
            <a:ext cx="7488238" cy="161607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000" b="1" dirty="0"/>
              <a:t>«колодец», «ананас», </a:t>
            </a:r>
            <a:r>
              <a:rPr lang="ru-RU" b="1" dirty="0"/>
              <a:t>«сруб</a:t>
            </a:r>
            <a:r>
              <a:rPr lang="ru-RU" b="1" dirty="0" smtClean="0"/>
              <a:t>»,</a:t>
            </a:r>
            <a:r>
              <a:rPr lang="ru-RU" sz="2000" b="1" dirty="0" smtClean="0"/>
              <a:t> </a:t>
            </a:r>
            <a:r>
              <a:rPr lang="ru-RU" sz="2000" b="1" dirty="0"/>
              <a:t>«шеврон», «бревенчатая изба», «паркет», </a:t>
            </a:r>
          </a:p>
          <a:p>
            <a:r>
              <a:rPr lang="ru-RU" sz="2000" b="1" dirty="0"/>
              <a:t>«американский квадрат», «лабиринт».</a:t>
            </a:r>
          </a:p>
          <a:p>
            <a:r>
              <a:rPr lang="ru-RU" sz="2000" b="1" dirty="0"/>
              <a:t>Изделие состоит из лоскутков-полос различных тканей. </a:t>
            </a:r>
          </a:p>
          <a:p>
            <a:r>
              <a:rPr lang="ru-RU" sz="2000" b="1" dirty="0"/>
              <a:t>Эту технику на английский лад называют </a:t>
            </a:r>
            <a:r>
              <a:rPr lang="ru-RU" sz="2000" b="1" dirty="0" err="1"/>
              <a:t>квилтинг</a:t>
            </a:r>
            <a:r>
              <a:rPr lang="ru-RU" sz="2000" b="1" dirty="0"/>
              <a:t>. </a:t>
            </a: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2555875" y="620713"/>
            <a:ext cx="611981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ТЕХНИКА ШИТЬЯ ИЗ ПОЛОС.</a:t>
            </a:r>
          </a:p>
        </p:txBody>
      </p:sp>
      <p:pic>
        <p:nvPicPr>
          <p:cNvPr id="14345" name="Picture 9" descr="77800139_loskutnoeshityoizdelie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164851"/>
            <a:ext cx="2243979" cy="2952056"/>
          </a:xfrm>
          <a:prstGeom prst="rect">
            <a:avLst/>
          </a:prstGeom>
          <a:noFill/>
          <a:ln w="76200" cmpd="tri">
            <a:solidFill>
              <a:srgbClr val="00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103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3255963" y="588963"/>
            <a:ext cx="44132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ШИТЬЁ ИЗ КВАДРАТОВ</a:t>
            </a:r>
          </a:p>
        </p:txBody>
      </p:sp>
      <p:pic>
        <p:nvPicPr>
          <p:cNvPr id="16390" name="Picture 6" descr="i?id=615085001-46-72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2852738"/>
            <a:ext cx="2087562" cy="2087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1275556" y="1108075"/>
            <a:ext cx="6553200" cy="1465263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/>
              <a:t>Одна из самых старинных лоскутных техник построена на работе с кусочками ткани наипростейшей геометрической формы — квадрат. Цветные квадратики, сшитые по определенным правилам, напоминают красочные шахматные доски. </a:t>
            </a:r>
          </a:p>
        </p:txBody>
      </p:sp>
      <p:pic>
        <p:nvPicPr>
          <p:cNvPr id="16397" name="Picture 13" descr="i?id=122114394-54-72&amp;n=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4868863"/>
            <a:ext cx="2265363" cy="169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9" name="Picture 15" descr="i?id=456293745-56-72&amp;n=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4797425"/>
            <a:ext cx="2663825" cy="178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01" name="Picture 17" descr="i?id=337603626-07-72&amp;n=2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2852738"/>
            <a:ext cx="2646362" cy="1763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03" name="Picture 19" descr="i?id=296183831-01-72&amp;n=2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5084763"/>
            <a:ext cx="2016125" cy="1512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05" name="Picture 21" descr="94075553_4ad505703155f804c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2852738"/>
            <a:ext cx="2376487" cy="178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5653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2700338" y="620713"/>
            <a:ext cx="53403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ШИТЬЁ ИЗ ТРЕУГОЛЬНИКОВ</a:t>
            </a:r>
          </a:p>
        </p:txBody>
      </p:sp>
      <p:pic>
        <p:nvPicPr>
          <p:cNvPr id="23558" name="Picture 6" descr="i?id=208071969-01-72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2997200"/>
            <a:ext cx="2565400" cy="3573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0" name="Picture 8" descr="i?id=461668949-34-72&amp;n=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4868863"/>
            <a:ext cx="1716087" cy="172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4" name="Picture 12" descr="i?id=176318268-54-72&amp;n=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4941888"/>
            <a:ext cx="1622425" cy="1655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6" name="Picture 14" descr="7193130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42"/>
          <a:stretch>
            <a:fillRect/>
          </a:stretch>
        </p:blipFill>
        <p:spPr bwMode="auto">
          <a:xfrm>
            <a:off x="755650" y="3068638"/>
            <a:ext cx="1728788" cy="162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8" name="Picture 16" descr="Krugljash_2_l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4868863"/>
            <a:ext cx="1635125" cy="165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569" name="Text Box 17"/>
          <p:cNvSpPr txBox="1">
            <a:spLocks noChangeArrowheads="1"/>
          </p:cNvSpPr>
          <p:nvPr/>
        </p:nvSpPr>
        <p:spPr bwMode="auto">
          <a:xfrm>
            <a:off x="592932" y="1268760"/>
            <a:ext cx="8101012" cy="1465262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/>
              <a:t>«русский квадрат», «звезда Огайо», «мельница», «карточный фокус», «роза» или сумасшедший </a:t>
            </a:r>
            <a:r>
              <a:rPr lang="ru-RU" b="1" dirty="0" err="1"/>
              <a:t>квилт</a:t>
            </a:r>
            <a:r>
              <a:rPr lang="ru-RU" b="1" dirty="0"/>
              <a:t>, Предполагают, что особенно увлекались этой техникой русские рукодельницы. Порой в скромной деревенской избе единственным украшением было цветное одеяло сшитое из множества треугольников.</a:t>
            </a:r>
            <a:endParaRPr lang="ru-RU" dirty="0"/>
          </a:p>
        </p:txBody>
      </p:sp>
      <p:pic>
        <p:nvPicPr>
          <p:cNvPr id="23571" name="Picture 19" descr="imag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3068638"/>
            <a:ext cx="1728787" cy="1581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73" name="Picture 21" descr="image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068638"/>
            <a:ext cx="15240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8209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1116013" y="2008188"/>
            <a:ext cx="71278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1455738" y="1504950"/>
            <a:ext cx="6788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1331913" y="333375"/>
            <a:ext cx="6913562" cy="204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ТРЕБОВАНИЯ, НЕОБХОДИМЫЕ СОБЛЮДАТЬ ПРИ ИЗГОТОВЛЕНИИ ЛОСКУТНЫХ ИЗДЕЛИЙ.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191544"/>
            <a:ext cx="3221791" cy="3184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2672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43608" y="692696"/>
            <a:ext cx="7762875" cy="1223962"/>
          </a:xfrm>
        </p:spPr>
        <p:txBody>
          <a:bodyPr/>
          <a:lstStyle/>
          <a:p>
            <a:r>
              <a:rPr lang="ru-RU" sz="3200" b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ru-RU" sz="2800" b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 Соблюдение цветовой гармонии    Грамотное продумывание узора изделия</a:t>
            </a:r>
            <a:r>
              <a:rPr lang="ru-RU" sz="3200" b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pic>
        <p:nvPicPr>
          <p:cNvPr id="29700" name="Picture 4" descr="15f2bd1dc08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304" y="2160173"/>
            <a:ext cx="6624638" cy="1082675"/>
          </a:xfrm>
          <a:prstGeom prst="rect">
            <a:avLst/>
          </a:prstGeom>
          <a:noFill/>
          <a:ln w="76200" cmpd="tri">
            <a:solidFill>
              <a:srgbClr val="00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4" name="Picture 8" descr="74948994_Houston2009_1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501008"/>
            <a:ext cx="3527598" cy="2501473"/>
          </a:xfrm>
          <a:prstGeom prst="rect">
            <a:avLst/>
          </a:prstGeom>
          <a:noFill/>
          <a:ln w="41275">
            <a:solidFill>
              <a:srgbClr val="00660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8157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5" name="Picture 9" descr="i?id=125050864-31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9" t="10564" r="1723" b="25468"/>
          <a:stretch>
            <a:fillRect/>
          </a:stretch>
        </p:blipFill>
        <p:spPr bwMode="auto">
          <a:xfrm>
            <a:off x="684213" y="2276475"/>
            <a:ext cx="2736850" cy="100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7" name="Picture 11" descr="i?id=258966110-33-72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56" t="17303" r="9277" b="19211"/>
          <a:stretch>
            <a:fillRect/>
          </a:stretch>
        </p:blipFill>
        <p:spPr bwMode="auto">
          <a:xfrm>
            <a:off x="684213" y="3429000"/>
            <a:ext cx="2735262" cy="100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1" name="Picture 15" descr="1265363742_colors-0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4508500"/>
            <a:ext cx="2736850" cy="100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3" name="Picture 17" descr="i?id=346114239-62-72&amp;n=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5661025"/>
            <a:ext cx="2713037" cy="94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5" name="Picture 19" descr="i?id=497842269-44-72&amp;n=2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692150"/>
            <a:ext cx="1212850" cy="121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96" name="Text Box 20"/>
          <p:cNvSpPr txBox="1">
            <a:spLocks noChangeArrowheads="1"/>
          </p:cNvSpPr>
          <p:nvPr/>
        </p:nvSpPr>
        <p:spPr bwMode="auto">
          <a:xfrm>
            <a:off x="4211638" y="476250"/>
            <a:ext cx="4752975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«Я ЗНАЮ ЦВЕТОВУЮ ГРАМОТУ.»</a:t>
            </a:r>
          </a:p>
        </p:txBody>
      </p:sp>
      <p:sp>
        <p:nvSpPr>
          <p:cNvPr id="24597" name="Text Box 21"/>
          <p:cNvSpPr txBox="1">
            <a:spLocks noChangeArrowheads="1"/>
          </p:cNvSpPr>
          <p:nvPr/>
        </p:nvSpPr>
        <p:spPr bwMode="auto">
          <a:xfrm>
            <a:off x="2339975" y="0"/>
            <a:ext cx="62642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24598" name="Text Box 22"/>
          <p:cNvSpPr txBox="1">
            <a:spLocks noChangeArrowheads="1"/>
          </p:cNvSpPr>
          <p:nvPr/>
        </p:nvSpPr>
        <p:spPr bwMode="auto">
          <a:xfrm>
            <a:off x="4716463" y="115888"/>
            <a:ext cx="35274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</a:rPr>
              <a:t>ДАВАЙТЕ ПОИГРАЕМ.</a:t>
            </a:r>
          </a:p>
        </p:txBody>
      </p:sp>
      <p:sp>
        <p:nvSpPr>
          <p:cNvPr id="24601" name="Rectangle 25"/>
          <p:cNvSpPr>
            <a:spLocks noGrp="1" noChangeArrowheads="1"/>
          </p:cNvSpPr>
          <p:nvPr>
            <p:ph type="body" sz="half" idx="2"/>
          </p:nvPr>
        </p:nvSpPr>
        <p:spPr>
          <a:xfrm>
            <a:off x="3924300" y="1412875"/>
            <a:ext cx="5005388" cy="5184775"/>
          </a:xfrm>
          <a:noFill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746563"/>
                    </a:gs>
                    <a:gs pos="100000">
                      <a:srgbClr val="FADBD6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ru-RU" b="1"/>
              <a:t>         </a:t>
            </a:r>
            <a:r>
              <a:rPr lang="ru-RU" b="1">
                <a:solidFill>
                  <a:srgbClr val="003366"/>
                </a:solidFill>
              </a:rPr>
              <a:t>Контрастные цвета</a:t>
            </a:r>
          </a:p>
          <a:p>
            <a:pPr>
              <a:buFontTx/>
              <a:buNone/>
            </a:pPr>
            <a:endParaRPr lang="ru-RU" b="1">
              <a:solidFill>
                <a:srgbClr val="003366"/>
              </a:solidFill>
            </a:endParaRPr>
          </a:p>
          <a:p>
            <a:pPr>
              <a:buFontTx/>
              <a:buNone/>
            </a:pPr>
            <a:r>
              <a:rPr lang="ru-RU" b="1">
                <a:solidFill>
                  <a:srgbClr val="003366"/>
                </a:solidFill>
              </a:rPr>
              <a:t>         Хроматические цвета.</a:t>
            </a:r>
          </a:p>
          <a:p>
            <a:pPr>
              <a:buFontTx/>
              <a:buNone/>
            </a:pPr>
            <a:endParaRPr lang="ru-RU" b="1">
              <a:solidFill>
                <a:srgbClr val="003366"/>
              </a:solidFill>
            </a:endParaRPr>
          </a:p>
          <a:p>
            <a:pPr>
              <a:buFontTx/>
              <a:buNone/>
            </a:pPr>
            <a:r>
              <a:rPr lang="ru-RU" b="1">
                <a:solidFill>
                  <a:srgbClr val="003366"/>
                </a:solidFill>
              </a:rPr>
              <a:t>          Тёплые цвета.</a:t>
            </a:r>
          </a:p>
          <a:p>
            <a:pPr>
              <a:buFontTx/>
              <a:buNone/>
            </a:pPr>
            <a:endParaRPr lang="ru-RU" b="1">
              <a:solidFill>
                <a:srgbClr val="003366"/>
              </a:solidFill>
            </a:endParaRPr>
          </a:p>
          <a:p>
            <a:pPr>
              <a:buFontTx/>
              <a:buNone/>
            </a:pPr>
            <a:r>
              <a:rPr lang="ru-RU" b="1">
                <a:solidFill>
                  <a:srgbClr val="003366"/>
                </a:solidFill>
              </a:rPr>
              <a:t>          Холодные цвета.</a:t>
            </a:r>
          </a:p>
          <a:p>
            <a:pPr>
              <a:buFontTx/>
              <a:buNone/>
            </a:pPr>
            <a:endParaRPr lang="ru-RU" b="1">
              <a:solidFill>
                <a:srgbClr val="003366"/>
              </a:solidFill>
            </a:endParaRPr>
          </a:p>
          <a:p>
            <a:pPr>
              <a:buFontTx/>
              <a:buNone/>
            </a:pPr>
            <a:r>
              <a:rPr lang="ru-RU" b="1">
                <a:solidFill>
                  <a:srgbClr val="003366"/>
                </a:solidFill>
              </a:rPr>
              <a:t>      Ахроматические цвета.</a:t>
            </a:r>
          </a:p>
          <a:p>
            <a:pPr>
              <a:buFontTx/>
              <a:buNone/>
            </a:pPr>
            <a:endParaRPr lang="ru-RU" b="1">
              <a:solidFill>
                <a:srgbClr val="003366"/>
              </a:solidFill>
            </a:endParaRPr>
          </a:p>
        </p:txBody>
      </p:sp>
      <p:sp>
        <p:nvSpPr>
          <p:cNvPr id="24608" name="Line 32"/>
          <p:cNvSpPr>
            <a:spLocks noChangeShapeType="1"/>
          </p:cNvSpPr>
          <p:nvPr/>
        </p:nvSpPr>
        <p:spPr bwMode="auto">
          <a:xfrm flipH="1" flipV="1">
            <a:off x="3492500" y="2781300"/>
            <a:ext cx="1150938" cy="2952750"/>
          </a:xfrm>
          <a:prstGeom prst="line">
            <a:avLst/>
          </a:prstGeom>
          <a:noFill/>
          <a:ln w="57150">
            <a:solidFill>
              <a:srgbClr val="CC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4609" name="Line 33"/>
          <p:cNvSpPr>
            <a:spLocks noChangeShapeType="1"/>
          </p:cNvSpPr>
          <p:nvPr/>
        </p:nvSpPr>
        <p:spPr bwMode="auto">
          <a:xfrm flipH="1">
            <a:off x="3419475" y="4724400"/>
            <a:ext cx="1584325" cy="1441450"/>
          </a:xfrm>
          <a:prstGeom prst="line">
            <a:avLst/>
          </a:prstGeom>
          <a:noFill/>
          <a:ln w="57150">
            <a:solidFill>
              <a:srgbClr val="CC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4610" name="Line 34"/>
          <p:cNvSpPr>
            <a:spLocks noChangeShapeType="1"/>
          </p:cNvSpPr>
          <p:nvPr/>
        </p:nvSpPr>
        <p:spPr bwMode="auto">
          <a:xfrm flipH="1">
            <a:off x="3492500" y="3716338"/>
            <a:ext cx="1511300" cy="1152525"/>
          </a:xfrm>
          <a:prstGeom prst="line">
            <a:avLst/>
          </a:prstGeom>
          <a:noFill/>
          <a:ln w="57150">
            <a:solidFill>
              <a:srgbClr val="CC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4611" name="Line 35"/>
          <p:cNvSpPr>
            <a:spLocks noChangeShapeType="1"/>
          </p:cNvSpPr>
          <p:nvPr/>
        </p:nvSpPr>
        <p:spPr bwMode="auto">
          <a:xfrm flipH="1">
            <a:off x="3492500" y="2708275"/>
            <a:ext cx="1366838" cy="1152525"/>
          </a:xfrm>
          <a:prstGeom prst="line">
            <a:avLst/>
          </a:prstGeom>
          <a:noFill/>
          <a:ln w="57150">
            <a:solidFill>
              <a:srgbClr val="CC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4612" name="Line 36"/>
          <p:cNvSpPr>
            <a:spLocks noChangeShapeType="1"/>
          </p:cNvSpPr>
          <p:nvPr/>
        </p:nvSpPr>
        <p:spPr bwMode="auto">
          <a:xfrm flipH="1" flipV="1">
            <a:off x="3563938" y="1268413"/>
            <a:ext cx="1295400" cy="431800"/>
          </a:xfrm>
          <a:prstGeom prst="line">
            <a:avLst/>
          </a:prstGeom>
          <a:noFill/>
          <a:ln w="57150">
            <a:solidFill>
              <a:srgbClr val="CC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8999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46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46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4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4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4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4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4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4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4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46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46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4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4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4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4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08" grpId="0" animBg="1"/>
      <p:bldP spid="24609" grpId="0" animBg="1"/>
      <p:bldP spid="24610" grpId="0" animBg="1"/>
      <p:bldP spid="24611" grpId="0" animBg="1"/>
      <p:bldP spid="246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755650" y="549275"/>
            <a:ext cx="8229600" cy="5472113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ru-RU" b="1" dirty="0">
                <a:solidFill>
                  <a:srgbClr val="003366"/>
                </a:solidFill>
              </a:rPr>
              <a:t>2. Для изделия подбирать ткани идентичные по фактуре, толщине и волокнистому составу.</a:t>
            </a:r>
          </a:p>
          <a:p>
            <a:pPr marL="609600" indent="-609600">
              <a:buFontTx/>
              <a:buNone/>
            </a:pPr>
            <a:r>
              <a:rPr lang="ru-RU" b="1" dirty="0">
                <a:solidFill>
                  <a:srgbClr val="003366"/>
                </a:solidFill>
              </a:rPr>
              <a:t>3. Соблюдать направление долевой и поперечной ниток в деталях кроя.</a:t>
            </a:r>
          </a:p>
          <a:p>
            <a:pPr marL="609600" indent="-609600">
              <a:buFontTx/>
              <a:buNone/>
            </a:pPr>
            <a:r>
              <a:rPr lang="ru-RU" b="1" dirty="0">
                <a:solidFill>
                  <a:srgbClr val="003366"/>
                </a:solidFill>
              </a:rPr>
              <a:t>4. Все детали должны быть ровные, с одинаковыми припусками на швы.</a:t>
            </a:r>
          </a:p>
          <a:p>
            <a:pPr marL="609600" indent="-609600">
              <a:buFontTx/>
              <a:buNone/>
            </a:pPr>
            <a:r>
              <a:rPr lang="ru-RU" b="1" dirty="0">
                <a:solidFill>
                  <a:srgbClr val="003366"/>
                </a:solidFill>
              </a:rPr>
              <a:t>5. Строчки стачивания ровные и иметь закрепку в начале и конце строчки.</a:t>
            </a:r>
          </a:p>
          <a:p>
            <a:pPr marL="609600" indent="-609600">
              <a:buFontTx/>
              <a:buNone/>
            </a:pPr>
            <a:r>
              <a:rPr lang="ru-RU" b="1" dirty="0">
                <a:solidFill>
                  <a:srgbClr val="003366"/>
                </a:solidFill>
              </a:rPr>
              <a:t>6. Припуски швов разутюжены.</a:t>
            </a:r>
          </a:p>
        </p:txBody>
      </p:sp>
    </p:spTree>
    <p:extLst>
      <p:ext uri="{BB962C8B-B14F-4D97-AF65-F5344CB8AC3E}">
        <p14:creationId xmlns:p14="http://schemas.microsoft.com/office/powerpoint/2010/main" val="2090171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Rectangle 4"/>
          <p:cNvSpPr>
            <a:spLocks noGrp="1" noChangeArrowheads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/>
          <a:lstStyle/>
          <a:p>
            <a:r>
              <a:rPr lang="ru-RU" sz="3600" b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Способы отделки лоскутных изделий</a:t>
            </a:r>
          </a:p>
        </p:txBody>
      </p:sp>
      <p:pic>
        <p:nvPicPr>
          <p:cNvPr id="66570" name="Picture 10" descr="korr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68413"/>
            <a:ext cx="1760538" cy="2233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72" name="Picture 12" descr="%D0%9A%D1%83%D1%80%D0%BE%D1%87%D0%BA%D0%B0%20%D0%B8%20%D1%86%D1%8B%D0%BF%D0%BB%D1%8F%D1%82%D0%B0-500x5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04" y="3897312"/>
            <a:ext cx="2170113" cy="2170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75" name="Picture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58" t="8104" r="18170" b="7034"/>
          <a:stretch>
            <a:fillRect/>
          </a:stretch>
        </p:blipFill>
        <p:spPr bwMode="auto">
          <a:xfrm>
            <a:off x="3131840" y="3929855"/>
            <a:ext cx="2305050" cy="2105025"/>
          </a:xfrm>
          <a:prstGeom prst="rect">
            <a:avLst/>
          </a:prstGeom>
          <a:noFill/>
          <a:ln w="57150" cmpd="thinThick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6576" name="Picture 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74" t="4132" r="21848" b="8356"/>
          <a:stretch>
            <a:fillRect/>
          </a:stretch>
        </p:blipFill>
        <p:spPr bwMode="auto">
          <a:xfrm>
            <a:off x="5898022" y="3874292"/>
            <a:ext cx="2160588" cy="2160588"/>
          </a:xfrm>
          <a:prstGeom prst="rect">
            <a:avLst/>
          </a:prstGeom>
          <a:noFill/>
          <a:ln w="57150" cmpd="thinThick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6578" name="Picture 18" descr="111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270455"/>
            <a:ext cx="2211387" cy="223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82" name="Picture 22" descr="55767830_1267282952_product_thumb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2" t="5739" r="6389" b="8144"/>
          <a:stretch>
            <a:fillRect/>
          </a:stretch>
        </p:blipFill>
        <p:spPr bwMode="auto">
          <a:xfrm>
            <a:off x="3131840" y="1405731"/>
            <a:ext cx="2089150" cy="1957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2695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29600" cy="1143000"/>
          </a:xfrm>
        </p:spPr>
        <p:txBody>
          <a:bodyPr/>
          <a:lstStyle/>
          <a:p>
            <a:r>
              <a:rPr lang="ru-RU" sz="2800" b="1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Задание </a:t>
            </a:r>
            <a:r>
              <a:rPr lang="ru-RU" sz="2800" b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«Разгадай кроссворд и определи ключевое </a:t>
            </a:r>
            <a:r>
              <a:rPr lang="ru-RU" sz="2800" b="1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слово»</a:t>
            </a:r>
            <a:endParaRPr lang="ru-RU" sz="2800" b="1" dirty="0">
              <a:solidFill>
                <a:srgbClr val="0033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206" name="Rectangle 13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600200"/>
            <a:ext cx="4387850" cy="499745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1800" b="1">
                <a:solidFill>
                  <a:srgbClr val="003366"/>
                </a:solidFill>
              </a:rPr>
              <a:t>1.Шаблон для раскроя деталей изделий.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800" b="1">
                <a:solidFill>
                  <a:srgbClr val="003366"/>
                </a:solidFill>
              </a:rPr>
              <a:t>2.Обработанные по длине края ткани, снятой с ткацкого станка.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800" b="1">
                <a:solidFill>
                  <a:srgbClr val="003366"/>
                </a:solidFill>
              </a:rPr>
              <a:t>3. Нить, проходящая вдоль ткани.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800" b="1">
                <a:solidFill>
                  <a:srgbClr val="003366"/>
                </a:solidFill>
              </a:rPr>
              <a:t>4. Рисунок материала, созданный природой.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800" b="1">
                <a:solidFill>
                  <a:srgbClr val="003366"/>
                </a:solidFill>
              </a:rPr>
              <a:t>5. Нить, проходящая поперёк ткани.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800" b="1">
                <a:solidFill>
                  <a:srgbClr val="003366"/>
                </a:solidFill>
              </a:rPr>
              <a:t>6. Как называют хроматические цвета, ассоциирующиеся с солнцем и огнём.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800" b="1">
                <a:solidFill>
                  <a:srgbClr val="003366"/>
                </a:solidFill>
              </a:rPr>
              <a:t>7. Внешнее строение поверхности материала.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800" b="1">
                <a:solidFill>
                  <a:srgbClr val="003366"/>
                </a:solidFill>
              </a:rPr>
              <a:t>8. Название операции соединения на швейной машине двух деталей, уравненных по краю, и сложенных лицевыми сторонами внутрь. </a:t>
            </a: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2590800" y="2566988"/>
            <a:ext cx="431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b="1"/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2590800" y="2638425"/>
            <a:ext cx="431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b="1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1835150" y="2565400"/>
            <a:ext cx="504825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2303463" y="2565400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2735263" y="2565400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3168650" y="2565400"/>
            <a:ext cx="433388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3598863" y="2566988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83" name="Rectangle 11"/>
          <p:cNvSpPr>
            <a:spLocks noChangeArrowheads="1"/>
          </p:cNvSpPr>
          <p:nvPr/>
        </p:nvSpPr>
        <p:spPr bwMode="auto">
          <a:xfrm>
            <a:off x="4030663" y="2566988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1871663" y="2998788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2303463" y="2998788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86" name="Rectangle 14"/>
          <p:cNvSpPr>
            <a:spLocks noChangeArrowheads="1"/>
          </p:cNvSpPr>
          <p:nvPr/>
        </p:nvSpPr>
        <p:spPr bwMode="auto">
          <a:xfrm>
            <a:off x="1835150" y="3429000"/>
            <a:ext cx="433388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87" name="Rectangle 15"/>
          <p:cNvSpPr>
            <a:spLocks noChangeArrowheads="1"/>
          </p:cNvSpPr>
          <p:nvPr/>
        </p:nvSpPr>
        <p:spPr bwMode="auto">
          <a:xfrm>
            <a:off x="1438275" y="2998788"/>
            <a:ext cx="433388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88" name="Rectangle 16"/>
          <p:cNvSpPr>
            <a:spLocks noChangeArrowheads="1"/>
          </p:cNvSpPr>
          <p:nvPr/>
        </p:nvSpPr>
        <p:spPr bwMode="auto">
          <a:xfrm>
            <a:off x="1006475" y="2998788"/>
            <a:ext cx="433388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89" name="Rectangle 17"/>
          <p:cNvSpPr>
            <a:spLocks noChangeArrowheads="1"/>
          </p:cNvSpPr>
          <p:nvPr/>
        </p:nvSpPr>
        <p:spPr bwMode="auto">
          <a:xfrm>
            <a:off x="1871663" y="3862388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3090" name="Rectangle 18"/>
          <p:cNvSpPr>
            <a:spLocks noChangeArrowheads="1"/>
          </p:cNvSpPr>
          <p:nvPr/>
        </p:nvSpPr>
        <p:spPr bwMode="auto">
          <a:xfrm>
            <a:off x="1835150" y="4292600"/>
            <a:ext cx="433388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91" name="Rectangle 19"/>
          <p:cNvSpPr>
            <a:spLocks noChangeArrowheads="1"/>
          </p:cNvSpPr>
          <p:nvPr/>
        </p:nvSpPr>
        <p:spPr bwMode="auto">
          <a:xfrm>
            <a:off x="1835150" y="4724400"/>
            <a:ext cx="433388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92" name="Rectangle 20"/>
          <p:cNvSpPr>
            <a:spLocks noChangeArrowheads="1"/>
          </p:cNvSpPr>
          <p:nvPr/>
        </p:nvSpPr>
        <p:spPr bwMode="auto">
          <a:xfrm>
            <a:off x="1871663" y="5159375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93" name="Rectangle 21"/>
          <p:cNvSpPr>
            <a:spLocks noChangeArrowheads="1"/>
          </p:cNvSpPr>
          <p:nvPr/>
        </p:nvSpPr>
        <p:spPr bwMode="auto">
          <a:xfrm>
            <a:off x="2735263" y="2998788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94" name="Rectangle 22"/>
          <p:cNvSpPr>
            <a:spLocks noChangeArrowheads="1"/>
          </p:cNvSpPr>
          <p:nvPr/>
        </p:nvSpPr>
        <p:spPr bwMode="auto">
          <a:xfrm>
            <a:off x="3168650" y="2998788"/>
            <a:ext cx="433388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95" name="Rectangle 23"/>
          <p:cNvSpPr>
            <a:spLocks noChangeArrowheads="1"/>
          </p:cNvSpPr>
          <p:nvPr/>
        </p:nvSpPr>
        <p:spPr bwMode="auto">
          <a:xfrm>
            <a:off x="1438275" y="3430588"/>
            <a:ext cx="433388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96" name="Rectangle 24"/>
          <p:cNvSpPr>
            <a:spLocks noChangeArrowheads="1"/>
          </p:cNvSpPr>
          <p:nvPr/>
        </p:nvSpPr>
        <p:spPr bwMode="auto">
          <a:xfrm>
            <a:off x="2268538" y="3429000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97" name="Rectangle 25"/>
          <p:cNvSpPr>
            <a:spLocks noChangeArrowheads="1"/>
          </p:cNvSpPr>
          <p:nvPr/>
        </p:nvSpPr>
        <p:spPr bwMode="auto">
          <a:xfrm>
            <a:off x="2700338" y="3429000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98" name="Rectangle 26"/>
          <p:cNvSpPr>
            <a:spLocks noChangeArrowheads="1"/>
          </p:cNvSpPr>
          <p:nvPr/>
        </p:nvSpPr>
        <p:spPr bwMode="auto">
          <a:xfrm>
            <a:off x="3132138" y="3429000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99" name="Rectangle 27"/>
          <p:cNvSpPr>
            <a:spLocks noChangeArrowheads="1"/>
          </p:cNvSpPr>
          <p:nvPr/>
        </p:nvSpPr>
        <p:spPr bwMode="auto">
          <a:xfrm>
            <a:off x="3563938" y="3429000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00" name="Rectangle 28"/>
          <p:cNvSpPr>
            <a:spLocks noChangeArrowheads="1"/>
          </p:cNvSpPr>
          <p:nvPr/>
        </p:nvSpPr>
        <p:spPr bwMode="auto">
          <a:xfrm>
            <a:off x="1438275" y="3862388"/>
            <a:ext cx="433388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3101" name="Rectangle 29"/>
          <p:cNvSpPr>
            <a:spLocks noChangeArrowheads="1"/>
          </p:cNvSpPr>
          <p:nvPr/>
        </p:nvSpPr>
        <p:spPr bwMode="auto">
          <a:xfrm>
            <a:off x="2268538" y="3860800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3102" name="Rectangle 30"/>
          <p:cNvSpPr>
            <a:spLocks noChangeArrowheads="1"/>
          </p:cNvSpPr>
          <p:nvPr/>
        </p:nvSpPr>
        <p:spPr bwMode="auto">
          <a:xfrm>
            <a:off x="2700338" y="3860800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3103" name="Rectangle 31"/>
          <p:cNvSpPr>
            <a:spLocks noChangeArrowheads="1"/>
          </p:cNvSpPr>
          <p:nvPr/>
        </p:nvSpPr>
        <p:spPr bwMode="auto">
          <a:xfrm>
            <a:off x="1042988" y="3860800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3104" name="Rectangle 32"/>
          <p:cNvSpPr>
            <a:spLocks noChangeArrowheads="1"/>
          </p:cNvSpPr>
          <p:nvPr/>
        </p:nvSpPr>
        <p:spPr bwMode="auto">
          <a:xfrm>
            <a:off x="2268538" y="4292600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05" name="Rectangle 33"/>
          <p:cNvSpPr>
            <a:spLocks noChangeArrowheads="1"/>
          </p:cNvSpPr>
          <p:nvPr/>
        </p:nvSpPr>
        <p:spPr bwMode="auto">
          <a:xfrm>
            <a:off x="2700338" y="4292600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06" name="Rectangle 34"/>
          <p:cNvSpPr>
            <a:spLocks noChangeArrowheads="1"/>
          </p:cNvSpPr>
          <p:nvPr/>
        </p:nvSpPr>
        <p:spPr bwMode="auto">
          <a:xfrm>
            <a:off x="3132138" y="4292600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07" name="Rectangle 35"/>
          <p:cNvSpPr>
            <a:spLocks noChangeArrowheads="1"/>
          </p:cNvSpPr>
          <p:nvPr/>
        </p:nvSpPr>
        <p:spPr bwMode="auto">
          <a:xfrm>
            <a:off x="2268538" y="4724400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08" name="Rectangle 36"/>
          <p:cNvSpPr>
            <a:spLocks noChangeArrowheads="1"/>
          </p:cNvSpPr>
          <p:nvPr/>
        </p:nvSpPr>
        <p:spPr bwMode="auto">
          <a:xfrm>
            <a:off x="3132138" y="4724400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09" name="Rectangle 37"/>
          <p:cNvSpPr>
            <a:spLocks noChangeArrowheads="1"/>
          </p:cNvSpPr>
          <p:nvPr/>
        </p:nvSpPr>
        <p:spPr bwMode="auto">
          <a:xfrm>
            <a:off x="2700338" y="4724400"/>
            <a:ext cx="433387" cy="4333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10" name="Rectangle 38"/>
          <p:cNvSpPr>
            <a:spLocks noChangeArrowheads="1"/>
          </p:cNvSpPr>
          <p:nvPr/>
        </p:nvSpPr>
        <p:spPr bwMode="auto">
          <a:xfrm>
            <a:off x="3492500" y="4724400"/>
            <a:ext cx="433388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11" name="Rectangle 39"/>
          <p:cNvSpPr>
            <a:spLocks noChangeArrowheads="1"/>
          </p:cNvSpPr>
          <p:nvPr/>
        </p:nvSpPr>
        <p:spPr bwMode="auto">
          <a:xfrm>
            <a:off x="1438275" y="5159375"/>
            <a:ext cx="433388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12" name="Rectangle 40"/>
          <p:cNvSpPr>
            <a:spLocks noChangeArrowheads="1"/>
          </p:cNvSpPr>
          <p:nvPr/>
        </p:nvSpPr>
        <p:spPr bwMode="auto">
          <a:xfrm>
            <a:off x="1006475" y="5159375"/>
            <a:ext cx="433388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13" name="Rectangle 41"/>
          <p:cNvSpPr>
            <a:spLocks noChangeArrowheads="1"/>
          </p:cNvSpPr>
          <p:nvPr/>
        </p:nvSpPr>
        <p:spPr bwMode="auto">
          <a:xfrm>
            <a:off x="2268538" y="5157788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14" name="Rectangle 42"/>
          <p:cNvSpPr>
            <a:spLocks noChangeArrowheads="1"/>
          </p:cNvSpPr>
          <p:nvPr/>
        </p:nvSpPr>
        <p:spPr bwMode="auto">
          <a:xfrm>
            <a:off x="2700338" y="5157788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15" name="Rectangle 43"/>
          <p:cNvSpPr>
            <a:spLocks noChangeArrowheads="1"/>
          </p:cNvSpPr>
          <p:nvPr/>
        </p:nvSpPr>
        <p:spPr bwMode="auto">
          <a:xfrm>
            <a:off x="3132138" y="5157788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16" name="Rectangle 44"/>
          <p:cNvSpPr>
            <a:spLocks noChangeArrowheads="1"/>
          </p:cNvSpPr>
          <p:nvPr/>
        </p:nvSpPr>
        <p:spPr bwMode="auto">
          <a:xfrm>
            <a:off x="1871663" y="5591175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3117" name="Rectangle 45"/>
          <p:cNvSpPr>
            <a:spLocks noChangeArrowheads="1"/>
          </p:cNvSpPr>
          <p:nvPr/>
        </p:nvSpPr>
        <p:spPr bwMode="auto">
          <a:xfrm>
            <a:off x="1438275" y="5591175"/>
            <a:ext cx="433388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18" name="Rectangle 46"/>
          <p:cNvSpPr>
            <a:spLocks noChangeArrowheads="1"/>
          </p:cNvSpPr>
          <p:nvPr/>
        </p:nvSpPr>
        <p:spPr bwMode="auto">
          <a:xfrm>
            <a:off x="1006475" y="5591175"/>
            <a:ext cx="433388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19" name="Rectangle 47"/>
          <p:cNvSpPr>
            <a:spLocks noChangeArrowheads="1"/>
          </p:cNvSpPr>
          <p:nvPr/>
        </p:nvSpPr>
        <p:spPr bwMode="auto">
          <a:xfrm>
            <a:off x="539750" y="5589588"/>
            <a:ext cx="503238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20" name="Rectangle 48"/>
          <p:cNvSpPr>
            <a:spLocks noChangeArrowheads="1"/>
          </p:cNvSpPr>
          <p:nvPr/>
        </p:nvSpPr>
        <p:spPr bwMode="auto">
          <a:xfrm>
            <a:off x="179388" y="5591175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21" name="Rectangle 49"/>
          <p:cNvSpPr>
            <a:spLocks noChangeArrowheads="1"/>
          </p:cNvSpPr>
          <p:nvPr/>
        </p:nvSpPr>
        <p:spPr bwMode="auto">
          <a:xfrm>
            <a:off x="2700338" y="5589588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22" name="Rectangle 50"/>
          <p:cNvSpPr>
            <a:spLocks noChangeArrowheads="1"/>
          </p:cNvSpPr>
          <p:nvPr/>
        </p:nvSpPr>
        <p:spPr bwMode="auto">
          <a:xfrm>
            <a:off x="3132138" y="5589588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23" name="Rectangle 51"/>
          <p:cNvSpPr>
            <a:spLocks noChangeArrowheads="1"/>
          </p:cNvSpPr>
          <p:nvPr/>
        </p:nvSpPr>
        <p:spPr bwMode="auto">
          <a:xfrm>
            <a:off x="3563938" y="5589588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24" name="Rectangle 52"/>
          <p:cNvSpPr>
            <a:spLocks noChangeArrowheads="1"/>
          </p:cNvSpPr>
          <p:nvPr/>
        </p:nvSpPr>
        <p:spPr bwMode="auto">
          <a:xfrm>
            <a:off x="3995738" y="5589588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25" name="Rectangle 53"/>
          <p:cNvSpPr>
            <a:spLocks noChangeArrowheads="1"/>
          </p:cNvSpPr>
          <p:nvPr/>
        </p:nvSpPr>
        <p:spPr bwMode="auto">
          <a:xfrm>
            <a:off x="2303463" y="5591175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27" name="Text Box 55"/>
          <p:cNvSpPr txBox="1">
            <a:spLocks noChangeArrowheads="1"/>
          </p:cNvSpPr>
          <p:nvPr/>
        </p:nvSpPr>
        <p:spPr bwMode="auto">
          <a:xfrm>
            <a:off x="1979613" y="2565400"/>
            <a:ext cx="2873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CC3300"/>
                </a:solidFill>
              </a:rPr>
              <a:t>Л</a:t>
            </a:r>
          </a:p>
        </p:txBody>
      </p:sp>
      <p:sp>
        <p:nvSpPr>
          <p:cNvPr id="3128" name="Text Box 56"/>
          <p:cNvSpPr txBox="1">
            <a:spLocks noChangeArrowheads="1"/>
          </p:cNvSpPr>
          <p:nvPr/>
        </p:nvSpPr>
        <p:spPr bwMode="auto">
          <a:xfrm>
            <a:off x="1908175" y="2997200"/>
            <a:ext cx="381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CC3300"/>
                </a:solidFill>
              </a:rPr>
              <a:t>О</a:t>
            </a:r>
          </a:p>
        </p:txBody>
      </p:sp>
      <p:sp>
        <p:nvSpPr>
          <p:cNvPr id="3129" name="Text Box 57"/>
          <p:cNvSpPr txBox="1">
            <a:spLocks noChangeArrowheads="1"/>
          </p:cNvSpPr>
          <p:nvPr/>
        </p:nvSpPr>
        <p:spPr bwMode="auto">
          <a:xfrm>
            <a:off x="1908175" y="3403600"/>
            <a:ext cx="3683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CC3300"/>
                </a:solidFill>
              </a:rPr>
              <a:t>С</a:t>
            </a:r>
          </a:p>
        </p:txBody>
      </p:sp>
      <p:sp>
        <p:nvSpPr>
          <p:cNvPr id="3132" name="Text Box 60"/>
          <p:cNvSpPr txBox="1">
            <a:spLocks noChangeArrowheads="1"/>
          </p:cNvSpPr>
          <p:nvPr/>
        </p:nvSpPr>
        <p:spPr bwMode="auto">
          <a:xfrm>
            <a:off x="1908175" y="383540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CC3300"/>
                </a:solidFill>
              </a:rPr>
              <a:t>К</a:t>
            </a:r>
          </a:p>
        </p:txBody>
      </p:sp>
      <p:sp>
        <p:nvSpPr>
          <p:cNvPr id="3133" name="Text Box 61"/>
          <p:cNvSpPr txBox="1">
            <a:spLocks noChangeArrowheads="1"/>
          </p:cNvSpPr>
          <p:nvPr/>
        </p:nvSpPr>
        <p:spPr bwMode="auto">
          <a:xfrm>
            <a:off x="1908175" y="4292600"/>
            <a:ext cx="3429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CC3300"/>
                </a:solidFill>
              </a:rPr>
              <a:t>У</a:t>
            </a:r>
          </a:p>
        </p:txBody>
      </p:sp>
      <p:sp>
        <p:nvSpPr>
          <p:cNvPr id="3134" name="Text Box 62"/>
          <p:cNvSpPr txBox="1">
            <a:spLocks noChangeArrowheads="1"/>
          </p:cNvSpPr>
          <p:nvPr/>
        </p:nvSpPr>
        <p:spPr bwMode="auto">
          <a:xfrm>
            <a:off x="1908175" y="472440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CC3300"/>
                </a:solidFill>
              </a:rPr>
              <a:t>Т</a:t>
            </a:r>
          </a:p>
        </p:txBody>
      </p:sp>
      <p:sp>
        <p:nvSpPr>
          <p:cNvPr id="3135" name="Text Box 63"/>
          <p:cNvSpPr txBox="1">
            <a:spLocks noChangeArrowheads="1"/>
          </p:cNvSpPr>
          <p:nvPr/>
        </p:nvSpPr>
        <p:spPr bwMode="auto">
          <a:xfrm>
            <a:off x="1958975" y="5151438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CC3300"/>
                </a:solidFill>
              </a:rPr>
              <a:t>К</a:t>
            </a:r>
          </a:p>
        </p:txBody>
      </p:sp>
      <p:sp>
        <p:nvSpPr>
          <p:cNvPr id="3137" name="Text Box 65"/>
          <p:cNvSpPr txBox="1">
            <a:spLocks noChangeArrowheads="1"/>
          </p:cNvSpPr>
          <p:nvPr/>
        </p:nvSpPr>
        <p:spPr bwMode="auto">
          <a:xfrm>
            <a:off x="1908175" y="5564188"/>
            <a:ext cx="3667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CC3300"/>
                </a:solidFill>
              </a:rPr>
              <a:t>И</a:t>
            </a:r>
          </a:p>
        </p:txBody>
      </p:sp>
      <p:sp>
        <p:nvSpPr>
          <p:cNvPr id="3138" name="Text Box 66"/>
          <p:cNvSpPr txBox="1">
            <a:spLocks noChangeArrowheads="1"/>
          </p:cNvSpPr>
          <p:nvPr/>
        </p:nvSpPr>
        <p:spPr bwMode="auto">
          <a:xfrm>
            <a:off x="1042988" y="2997200"/>
            <a:ext cx="323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/>
              <a:t>К</a:t>
            </a:r>
          </a:p>
        </p:txBody>
      </p:sp>
      <p:sp>
        <p:nvSpPr>
          <p:cNvPr id="3139" name="Text Box 67"/>
          <p:cNvSpPr txBox="1">
            <a:spLocks noChangeArrowheads="1"/>
          </p:cNvSpPr>
          <p:nvPr/>
        </p:nvSpPr>
        <p:spPr bwMode="auto">
          <a:xfrm>
            <a:off x="1476375" y="2997200"/>
            <a:ext cx="3587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b="1"/>
              <a:t>Р</a:t>
            </a:r>
          </a:p>
        </p:txBody>
      </p:sp>
      <p:sp>
        <p:nvSpPr>
          <p:cNvPr id="3140" name="Text Box 68"/>
          <p:cNvSpPr txBox="1">
            <a:spLocks noChangeArrowheads="1"/>
          </p:cNvSpPr>
          <p:nvPr/>
        </p:nvSpPr>
        <p:spPr bwMode="auto">
          <a:xfrm>
            <a:off x="2339975" y="2997200"/>
            <a:ext cx="374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/>
              <a:t>М</a:t>
            </a:r>
          </a:p>
        </p:txBody>
      </p:sp>
      <p:sp>
        <p:nvSpPr>
          <p:cNvPr id="3141" name="Text Box 69"/>
          <p:cNvSpPr txBox="1">
            <a:spLocks noChangeArrowheads="1"/>
          </p:cNvSpPr>
          <p:nvPr/>
        </p:nvSpPr>
        <p:spPr bwMode="auto">
          <a:xfrm>
            <a:off x="2771775" y="2997200"/>
            <a:ext cx="323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/>
              <a:t>К</a:t>
            </a:r>
          </a:p>
        </p:txBody>
      </p:sp>
      <p:sp>
        <p:nvSpPr>
          <p:cNvPr id="3142" name="Text Box 70"/>
          <p:cNvSpPr txBox="1">
            <a:spLocks noChangeArrowheads="1"/>
          </p:cNvSpPr>
          <p:nvPr/>
        </p:nvSpPr>
        <p:spPr bwMode="auto">
          <a:xfrm>
            <a:off x="3203575" y="2997200"/>
            <a:ext cx="3492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/>
              <a:t>А</a:t>
            </a:r>
          </a:p>
        </p:txBody>
      </p:sp>
      <p:sp>
        <p:nvSpPr>
          <p:cNvPr id="3143" name="Text Box 71"/>
          <p:cNvSpPr txBox="1">
            <a:spLocks noChangeArrowheads="1"/>
          </p:cNvSpPr>
          <p:nvPr/>
        </p:nvSpPr>
        <p:spPr bwMode="auto">
          <a:xfrm>
            <a:off x="2339975" y="2565400"/>
            <a:ext cx="3365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/>
              <a:t>Е</a:t>
            </a:r>
          </a:p>
        </p:txBody>
      </p:sp>
      <p:sp>
        <p:nvSpPr>
          <p:cNvPr id="3144" name="Text Box 72"/>
          <p:cNvSpPr txBox="1">
            <a:spLocks noChangeArrowheads="1"/>
          </p:cNvSpPr>
          <p:nvPr/>
        </p:nvSpPr>
        <p:spPr bwMode="auto">
          <a:xfrm>
            <a:off x="2771775" y="2565400"/>
            <a:ext cx="323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/>
              <a:t>К</a:t>
            </a:r>
          </a:p>
        </p:txBody>
      </p:sp>
      <p:sp>
        <p:nvSpPr>
          <p:cNvPr id="3145" name="Text Box 73"/>
          <p:cNvSpPr txBox="1">
            <a:spLocks noChangeArrowheads="1"/>
          </p:cNvSpPr>
          <p:nvPr/>
        </p:nvSpPr>
        <p:spPr bwMode="auto">
          <a:xfrm>
            <a:off x="3255963" y="2584450"/>
            <a:ext cx="3492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/>
              <a:t>А</a:t>
            </a:r>
          </a:p>
        </p:txBody>
      </p:sp>
      <p:sp>
        <p:nvSpPr>
          <p:cNvPr id="3146" name="Text Box 74"/>
          <p:cNvSpPr txBox="1">
            <a:spLocks noChangeArrowheads="1"/>
          </p:cNvSpPr>
          <p:nvPr/>
        </p:nvSpPr>
        <p:spPr bwMode="auto">
          <a:xfrm>
            <a:off x="3635375" y="2565400"/>
            <a:ext cx="3444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/>
              <a:t>Л</a:t>
            </a:r>
          </a:p>
        </p:txBody>
      </p:sp>
      <p:sp>
        <p:nvSpPr>
          <p:cNvPr id="3147" name="Text Box 75"/>
          <p:cNvSpPr txBox="1">
            <a:spLocks noChangeArrowheads="1"/>
          </p:cNvSpPr>
          <p:nvPr/>
        </p:nvSpPr>
        <p:spPr bwMode="auto">
          <a:xfrm>
            <a:off x="4067175" y="2565400"/>
            <a:ext cx="3619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/>
              <a:t>О</a:t>
            </a:r>
          </a:p>
        </p:txBody>
      </p:sp>
      <p:sp>
        <p:nvSpPr>
          <p:cNvPr id="3148" name="Text Box 76"/>
          <p:cNvSpPr txBox="1">
            <a:spLocks noChangeArrowheads="1"/>
          </p:cNvSpPr>
          <p:nvPr/>
        </p:nvSpPr>
        <p:spPr bwMode="auto">
          <a:xfrm>
            <a:off x="1476375" y="3429000"/>
            <a:ext cx="3619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/>
              <a:t>О</a:t>
            </a:r>
          </a:p>
        </p:txBody>
      </p:sp>
      <p:sp>
        <p:nvSpPr>
          <p:cNvPr id="3149" name="Text Box 77"/>
          <p:cNvSpPr txBox="1">
            <a:spLocks noChangeArrowheads="1"/>
          </p:cNvSpPr>
          <p:nvPr/>
        </p:nvSpPr>
        <p:spPr bwMode="auto">
          <a:xfrm>
            <a:off x="2411413" y="3429000"/>
            <a:ext cx="3492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/>
              <a:t>Н</a:t>
            </a:r>
          </a:p>
        </p:txBody>
      </p:sp>
      <p:sp>
        <p:nvSpPr>
          <p:cNvPr id="3150" name="Text Box 78"/>
          <p:cNvSpPr txBox="1">
            <a:spLocks noChangeArrowheads="1"/>
          </p:cNvSpPr>
          <p:nvPr/>
        </p:nvSpPr>
        <p:spPr bwMode="auto">
          <a:xfrm>
            <a:off x="2771775" y="3429000"/>
            <a:ext cx="3619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/>
              <a:t>О</a:t>
            </a:r>
          </a:p>
        </p:txBody>
      </p:sp>
      <p:sp>
        <p:nvSpPr>
          <p:cNvPr id="3151" name="Text Box 79"/>
          <p:cNvSpPr txBox="1">
            <a:spLocks noChangeArrowheads="1"/>
          </p:cNvSpPr>
          <p:nvPr/>
        </p:nvSpPr>
        <p:spPr bwMode="auto">
          <a:xfrm>
            <a:off x="3203575" y="3429000"/>
            <a:ext cx="3492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b="1"/>
              <a:t>В</a:t>
            </a:r>
          </a:p>
        </p:txBody>
      </p:sp>
      <p:sp>
        <p:nvSpPr>
          <p:cNvPr id="3152" name="Text Box 80"/>
          <p:cNvSpPr txBox="1">
            <a:spLocks noChangeArrowheads="1"/>
          </p:cNvSpPr>
          <p:nvPr/>
        </p:nvSpPr>
        <p:spPr bwMode="auto">
          <a:xfrm>
            <a:off x="3635375" y="3429000"/>
            <a:ext cx="3492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/>
              <a:t>А</a:t>
            </a:r>
          </a:p>
        </p:txBody>
      </p:sp>
      <p:sp>
        <p:nvSpPr>
          <p:cNvPr id="3162" name="Text Box 90"/>
          <p:cNvSpPr txBox="1">
            <a:spLocks noChangeArrowheads="1"/>
          </p:cNvSpPr>
          <p:nvPr/>
        </p:nvSpPr>
        <p:spPr bwMode="auto">
          <a:xfrm>
            <a:off x="2268538" y="4292600"/>
            <a:ext cx="3952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b="1"/>
              <a:t>Т</a:t>
            </a:r>
          </a:p>
        </p:txBody>
      </p:sp>
      <p:sp>
        <p:nvSpPr>
          <p:cNvPr id="3163" name="Text Box 91"/>
          <p:cNvSpPr txBox="1">
            <a:spLocks noChangeArrowheads="1"/>
          </p:cNvSpPr>
          <p:nvPr/>
        </p:nvSpPr>
        <p:spPr bwMode="auto">
          <a:xfrm>
            <a:off x="2771775" y="4292600"/>
            <a:ext cx="3603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b="1"/>
              <a:t>О</a:t>
            </a:r>
          </a:p>
        </p:txBody>
      </p:sp>
      <p:sp>
        <p:nvSpPr>
          <p:cNvPr id="3164" name="Text Box 92"/>
          <p:cNvSpPr txBox="1">
            <a:spLocks noChangeArrowheads="1"/>
          </p:cNvSpPr>
          <p:nvPr/>
        </p:nvSpPr>
        <p:spPr bwMode="auto">
          <a:xfrm>
            <a:off x="3203575" y="4292600"/>
            <a:ext cx="323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/>
              <a:t>К</a:t>
            </a:r>
          </a:p>
        </p:txBody>
      </p:sp>
      <p:sp>
        <p:nvSpPr>
          <p:cNvPr id="3165" name="Rectangle 93"/>
          <p:cNvSpPr>
            <a:spLocks noChangeArrowheads="1"/>
          </p:cNvSpPr>
          <p:nvPr/>
        </p:nvSpPr>
        <p:spPr bwMode="auto">
          <a:xfrm>
            <a:off x="3924300" y="4724400"/>
            <a:ext cx="433388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3166" name="Text Box 94"/>
          <p:cNvSpPr txBox="1">
            <a:spLocks noChangeArrowheads="1"/>
          </p:cNvSpPr>
          <p:nvPr/>
        </p:nvSpPr>
        <p:spPr bwMode="auto">
          <a:xfrm>
            <a:off x="2339975" y="4797425"/>
            <a:ext cx="3603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b="1"/>
              <a:t>Ё</a:t>
            </a:r>
          </a:p>
        </p:txBody>
      </p:sp>
      <p:sp>
        <p:nvSpPr>
          <p:cNvPr id="3167" name="Text Box 95"/>
          <p:cNvSpPr txBox="1">
            <a:spLocks noChangeArrowheads="1"/>
          </p:cNvSpPr>
          <p:nvPr/>
        </p:nvSpPr>
        <p:spPr bwMode="auto">
          <a:xfrm>
            <a:off x="2771775" y="4724400"/>
            <a:ext cx="3587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b="1"/>
              <a:t>П</a:t>
            </a:r>
          </a:p>
        </p:txBody>
      </p:sp>
      <p:sp>
        <p:nvSpPr>
          <p:cNvPr id="3168" name="Text Box 96"/>
          <p:cNvSpPr txBox="1">
            <a:spLocks noChangeArrowheads="1"/>
          </p:cNvSpPr>
          <p:nvPr/>
        </p:nvSpPr>
        <p:spPr bwMode="auto">
          <a:xfrm>
            <a:off x="3132138" y="4724400"/>
            <a:ext cx="3444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/>
              <a:t>Л</a:t>
            </a:r>
          </a:p>
        </p:txBody>
      </p:sp>
      <p:sp>
        <p:nvSpPr>
          <p:cNvPr id="3169" name="Text Box 97"/>
          <p:cNvSpPr txBox="1">
            <a:spLocks noChangeArrowheads="1"/>
          </p:cNvSpPr>
          <p:nvPr/>
        </p:nvSpPr>
        <p:spPr bwMode="auto">
          <a:xfrm>
            <a:off x="3492500" y="4724400"/>
            <a:ext cx="4079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/>
              <a:t>Ы</a:t>
            </a:r>
          </a:p>
        </p:txBody>
      </p:sp>
      <p:sp>
        <p:nvSpPr>
          <p:cNvPr id="3171" name="Text Box 99"/>
          <p:cNvSpPr txBox="1">
            <a:spLocks noChangeArrowheads="1"/>
          </p:cNvSpPr>
          <p:nvPr/>
        </p:nvSpPr>
        <p:spPr bwMode="auto">
          <a:xfrm>
            <a:off x="3995738" y="4724400"/>
            <a:ext cx="3365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/>
              <a:t>Е</a:t>
            </a:r>
          </a:p>
        </p:txBody>
      </p:sp>
      <p:sp>
        <p:nvSpPr>
          <p:cNvPr id="3172" name="Text Box 100"/>
          <p:cNvSpPr txBox="1">
            <a:spLocks noChangeArrowheads="1"/>
          </p:cNvSpPr>
          <p:nvPr/>
        </p:nvSpPr>
        <p:spPr bwMode="auto">
          <a:xfrm>
            <a:off x="1042988" y="5157788"/>
            <a:ext cx="37941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/>
              <a:t>Ф</a:t>
            </a:r>
          </a:p>
        </p:txBody>
      </p:sp>
      <p:sp>
        <p:nvSpPr>
          <p:cNvPr id="3173" name="Text Box 101"/>
          <p:cNvSpPr txBox="1">
            <a:spLocks noChangeArrowheads="1"/>
          </p:cNvSpPr>
          <p:nvPr/>
        </p:nvSpPr>
        <p:spPr bwMode="auto">
          <a:xfrm>
            <a:off x="1476375" y="5157788"/>
            <a:ext cx="349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/>
              <a:t>А</a:t>
            </a:r>
          </a:p>
        </p:txBody>
      </p:sp>
      <p:sp>
        <p:nvSpPr>
          <p:cNvPr id="3174" name="Text Box 102"/>
          <p:cNvSpPr txBox="1">
            <a:spLocks noChangeArrowheads="1"/>
          </p:cNvSpPr>
          <p:nvPr/>
        </p:nvSpPr>
        <p:spPr bwMode="auto">
          <a:xfrm>
            <a:off x="2339975" y="5157788"/>
            <a:ext cx="3238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b="1"/>
              <a:t>Т</a:t>
            </a:r>
          </a:p>
        </p:txBody>
      </p:sp>
      <p:sp>
        <p:nvSpPr>
          <p:cNvPr id="3175" name="Text Box 103"/>
          <p:cNvSpPr txBox="1">
            <a:spLocks noChangeArrowheads="1"/>
          </p:cNvSpPr>
          <p:nvPr/>
        </p:nvSpPr>
        <p:spPr bwMode="auto">
          <a:xfrm>
            <a:off x="2771775" y="5157788"/>
            <a:ext cx="3286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/>
              <a:t>У</a:t>
            </a:r>
          </a:p>
        </p:txBody>
      </p:sp>
      <p:sp>
        <p:nvSpPr>
          <p:cNvPr id="3176" name="Text Box 104"/>
          <p:cNvSpPr txBox="1">
            <a:spLocks noChangeArrowheads="1"/>
          </p:cNvSpPr>
          <p:nvPr/>
        </p:nvSpPr>
        <p:spPr bwMode="auto">
          <a:xfrm>
            <a:off x="3203575" y="5157788"/>
            <a:ext cx="3365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/>
              <a:t>Р</a:t>
            </a:r>
          </a:p>
        </p:txBody>
      </p:sp>
      <p:sp>
        <p:nvSpPr>
          <p:cNvPr id="3177" name="Rectangle 105"/>
          <p:cNvSpPr>
            <a:spLocks noChangeArrowheads="1"/>
          </p:cNvSpPr>
          <p:nvPr/>
        </p:nvSpPr>
        <p:spPr bwMode="auto">
          <a:xfrm>
            <a:off x="3563938" y="5157788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3179" name="Text Box 107"/>
          <p:cNvSpPr txBox="1">
            <a:spLocks noChangeArrowheads="1"/>
          </p:cNvSpPr>
          <p:nvPr/>
        </p:nvSpPr>
        <p:spPr bwMode="auto">
          <a:xfrm>
            <a:off x="3635375" y="5157788"/>
            <a:ext cx="3365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b="1"/>
              <a:t>А</a:t>
            </a:r>
          </a:p>
        </p:txBody>
      </p:sp>
      <p:sp>
        <p:nvSpPr>
          <p:cNvPr id="3180" name="Text Box 108"/>
          <p:cNvSpPr txBox="1">
            <a:spLocks noChangeArrowheads="1"/>
          </p:cNvSpPr>
          <p:nvPr/>
        </p:nvSpPr>
        <p:spPr bwMode="auto">
          <a:xfrm>
            <a:off x="250825" y="5589588"/>
            <a:ext cx="349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/>
              <a:t>С</a:t>
            </a:r>
          </a:p>
        </p:txBody>
      </p:sp>
      <p:sp>
        <p:nvSpPr>
          <p:cNvPr id="3181" name="Text Box 109"/>
          <p:cNvSpPr txBox="1">
            <a:spLocks noChangeArrowheads="1"/>
          </p:cNvSpPr>
          <p:nvPr/>
        </p:nvSpPr>
        <p:spPr bwMode="auto">
          <a:xfrm>
            <a:off x="684213" y="5589588"/>
            <a:ext cx="3238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/>
              <a:t>Т</a:t>
            </a:r>
          </a:p>
        </p:txBody>
      </p:sp>
      <p:sp>
        <p:nvSpPr>
          <p:cNvPr id="3182" name="Text Box 110"/>
          <p:cNvSpPr txBox="1">
            <a:spLocks noChangeArrowheads="1"/>
          </p:cNvSpPr>
          <p:nvPr/>
        </p:nvSpPr>
        <p:spPr bwMode="auto">
          <a:xfrm>
            <a:off x="1116013" y="5589588"/>
            <a:ext cx="349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/>
              <a:t>А</a:t>
            </a:r>
          </a:p>
        </p:txBody>
      </p:sp>
      <p:sp>
        <p:nvSpPr>
          <p:cNvPr id="3183" name="Text Box 111"/>
          <p:cNvSpPr txBox="1">
            <a:spLocks noChangeArrowheads="1"/>
          </p:cNvSpPr>
          <p:nvPr/>
        </p:nvSpPr>
        <p:spPr bwMode="auto">
          <a:xfrm>
            <a:off x="1476375" y="5589588"/>
            <a:ext cx="3444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/>
              <a:t>Ч</a:t>
            </a:r>
          </a:p>
        </p:txBody>
      </p:sp>
      <p:sp>
        <p:nvSpPr>
          <p:cNvPr id="3184" name="Text Box 112"/>
          <p:cNvSpPr txBox="1">
            <a:spLocks noChangeArrowheads="1"/>
          </p:cNvSpPr>
          <p:nvPr/>
        </p:nvSpPr>
        <p:spPr bwMode="auto">
          <a:xfrm>
            <a:off x="2339975" y="5589588"/>
            <a:ext cx="349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/>
              <a:t>В</a:t>
            </a:r>
          </a:p>
        </p:txBody>
      </p:sp>
      <p:sp>
        <p:nvSpPr>
          <p:cNvPr id="3185" name="Text Box 113"/>
          <p:cNvSpPr txBox="1">
            <a:spLocks noChangeArrowheads="1"/>
          </p:cNvSpPr>
          <p:nvPr/>
        </p:nvSpPr>
        <p:spPr bwMode="auto">
          <a:xfrm>
            <a:off x="2771775" y="5589588"/>
            <a:ext cx="349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/>
              <a:t>А</a:t>
            </a:r>
          </a:p>
        </p:txBody>
      </p:sp>
      <p:sp>
        <p:nvSpPr>
          <p:cNvPr id="3186" name="Text Box 114"/>
          <p:cNvSpPr txBox="1">
            <a:spLocks noChangeArrowheads="1"/>
          </p:cNvSpPr>
          <p:nvPr/>
        </p:nvSpPr>
        <p:spPr bwMode="auto">
          <a:xfrm>
            <a:off x="3203575" y="5589588"/>
            <a:ext cx="349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/>
              <a:t>Н</a:t>
            </a:r>
          </a:p>
        </p:txBody>
      </p:sp>
      <p:sp>
        <p:nvSpPr>
          <p:cNvPr id="3187" name="Text Box 115"/>
          <p:cNvSpPr txBox="1">
            <a:spLocks noChangeArrowheads="1"/>
          </p:cNvSpPr>
          <p:nvPr/>
        </p:nvSpPr>
        <p:spPr bwMode="auto">
          <a:xfrm>
            <a:off x="3635375" y="5589588"/>
            <a:ext cx="349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/>
              <a:t>И</a:t>
            </a:r>
          </a:p>
        </p:txBody>
      </p:sp>
      <p:sp>
        <p:nvSpPr>
          <p:cNvPr id="3188" name="Text Box 116"/>
          <p:cNvSpPr txBox="1">
            <a:spLocks noChangeArrowheads="1"/>
          </p:cNvSpPr>
          <p:nvPr/>
        </p:nvSpPr>
        <p:spPr bwMode="auto">
          <a:xfrm>
            <a:off x="4067175" y="5589588"/>
            <a:ext cx="3365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/>
              <a:t>Е</a:t>
            </a:r>
          </a:p>
        </p:txBody>
      </p:sp>
      <p:sp>
        <p:nvSpPr>
          <p:cNvPr id="3189" name="Rectangle 117"/>
          <p:cNvSpPr>
            <a:spLocks noChangeArrowheads="1"/>
          </p:cNvSpPr>
          <p:nvPr/>
        </p:nvSpPr>
        <p:spPr bwMode="auto">
          <a:xfrm>
            <a:off x="3132138" y="3860800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3190" name="Rectangle 118"/>
          <p:cNvSpPr>
            <a:spLocks noChangeArrowheads="1"/>
          </p:cNvSpPr>
          <p:nvPr/>
        </p:nvSpPr>
        <p:spPr bwMode="auto">
          <a:xfrm>
            <a:off x="3563938" y="3860800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3191" name="Rectangle 119"/>
          <p:cNvSpPr>
            <a:spLocks noChangeArrowheads="1"/>
          </p:cNvSpPr>
          <p:nvPr/>
        </p:nvSpPr>
        <p:spPr bwMode="auto">
          <a:xfrm>
            <a:off x="3995738" y="3860800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3193" name="Text Box 121"/>
          <p:cNvSpPr txBox="1">
            <a:spLocks noChangeArrowheads="1"/>
          </p:cNvSpPr>
          <p:nvPr/>
        </p:nvSpPr>
        <p:spPr bwMode="auto">
          <a:xfrm>
            <a:off x="1116013" y="3860800"/>
            <a:ext cx="323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/>
              <a:t>Т</a:t>
            </a:r>
          </a:p>
        </p:txBody>
      </p:sp>
      <p:sp>
        <p:nvSpPr>
          <p:cNvPr id="3195" name="Text Box 123"/>
          <p:cNvSpPr txBox="1">
            <a:spLocks noChangeArrowheads="1"/>
          </p:cNvSpPr>
          <p:nvPr/>
        </p:nvSpPr>
        <p:spPr bwMode="auto">
          <a:xfrm>
            <a:off x="1600200" y="3881438"/>
            <a:ext cx="3365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/>
              <a:t>Е</a:t>
            </a:r>
          </a:p>
        </p:txBody>
      </p:sp>
      <p:sp>
        <p:nvSpPr>
          <p:cNvPr id="3196" name="Text Box 124"/>
          <p:cNvSpPr txBox="1">
            <a:spLocks noChangeArrowheads="1"/>
          </p:cNvSpPr>
          <p:nvPr/>
        </p:nvSpPr>
        <p:spPr bwMode="auto">
          <a:xfrm>
            <a:off x="2339975" y="3860800"/>
            <a:ext cx="3492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/>
              <a:t>С</a:t>
            </a:r>
          </a:p>
        </p:txBody>
      </p:sp>
      <p:sp>
        <p:nvSpPr>
          <p:cNvPr id="3198" name="Text Box 126"/>
          <p:cNvSpPr txBox="1">
            <a:spLocks noChangeArrowheads="1"/>
          </p:cNvSpPr>
          <p:nvPr/>
        </p:nvSpPr>
        <p:spPr bwMode="auto">
          <a:xfrm>
            <a:off x="2771775" y="3860800"/>
            <a:ext cx="323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/>
              <a:t>Т</a:t>
            </a:r>
          </a:p>
        </p:txBody>
      </p:sp>
      <p:sp>
        <p:nvSpPr>
          <p:cNvPr id="3200" name="Text Box 128"/>
          <p:cNvSpPr txBox="1">
            <a:spLocks noChangeArrowheads="1"/>
          </p:cNvSpPr>
          <p:nvPr/>
        </p:nvSpPr>
        <p:spPr bwMode="auto">
          <a:xfrm>
            <a:off x="3203575" y="3860800"/>
            <a:ext cx="3270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/>
              <a:t>У</a:t>
            </a:r>
          </a:p>
        </p:txBody>
      </p:sp>
      <p:sp>
        <p:nvSpPr>
          <p:cNvPr id="3202" name="Text Box 130"/>
          <p:cNvSpPr txBox="1">
            <a:spLocks noChangeArrowheads="1"/>
          </p:cNvSpPr>
          <p:nvPr/>
        </p:nvSpPr>
        <p:spPr bwMode="auto">
          <a:xfrm>
            <a:off x="3635375" y="3860800"/>
            <a:ext cx="3365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/>
              <a:t>Р</a:t>
            </a:r>
          </a:p>
        </p:txBody>
      </p:sp>
      <p:sp>
        <p:nvSpPr>
          <p:cNvPr id="3204" name="Text Box 132"/>
          <p:cNvSpPr txBox="1">
            <a:spLocks noChangeArrowheads="1"/>
          </p:cNvSpPr>
          <p:nvPr/>
        </p:nvSpPr>
        <p:spPr bwMode="auto">
          <a:xfrm>
            <a:off x="3995738" y="3860800"/>
            <a:ext cx="3492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/>
              <a:t>А</a:t>
            </a:r>
          </a:p>
        </p:txBody>
      </p:sp>
      <p:sp>
        <p:nvSpPr>
          <p:cNvPr id="3207" name="Text Box 135"/>
          <p:cNvSpPr txBox="1">
            <a:spLocks noChangeArrowheads="1"/>
          </p:cNvSpPr>
          <p:nvPr/>
        </p:nvSpPr>
        <p:spPr bwMode="auto">
          <a:xfrm>
            <a:off x="1476375" y="2565400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3333CC"/>
                </a:solidFill>
              </a:rPr>
              <a:t>1</a:t>
            </a:r>
          </a:p>
        </p:txBody>
      </p:sp>
      <p:sp>
        <p:nvSpPr>
          <p:cNvPr id="3208" name="Text Box 136"/>
          <p:cNvSpPr txBox="1">
            <a:spLocks noChangeArrowheads="1"/>
          </p:cNvSpPr>
          <p:nvPr/>
        </p:nvSpPr>
        <p:spPr bwMode="auto">
          <a:xfrm>
            <a:off x="735013" y="3016250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3333CC"/>
                </a:solidFill>
              </a:rPr>
              <a:t>2</a:t>
            </a:r>
          </a:p>
        </p:txBody>
      </p:sp>
      <p:sp>
        <p:nvSpPr>
          <p:cNvPr id="3209" name="Text Box 137"/>
          <p:cNvSpPr txBox="1">
            <a:spLocks noChangeArrowheads="1"/>
          </p:cNvSpPr>
          <p:nvPr/>
        </p:nvSpPr>
        <p:spPr bwMode="auto">
          <a:xfrm>
            <a:off x="1166813" y="3448050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3333CC"/>
                </a:solidFill>
              </a:rPr>
              <a:t>3</a:t>
            </a:r>
          </a:p>
        </p:txBody>
      </p:sp>
      <p:sp>
        <p:nvSpPr>
          <p:cNvPr id="3211" name="Text Box 139"/>
          <p:cNvSpPr txBox="1">
            <a:spLocks noChangeArrowheads="1"/>
          </p:cNvSpPr>
          <p:nvPr/>
        </p:nvSpPr>
        <p:spPr bwMode="auto">
          <a:xfrm>
            <a:off x="1547813" y="4292600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3333CC"/>
                </a:solidFill>
              </a:rPr>
              <a:t>5</a:t>
            </a:r>
          </a:p>
        </p:txBody>
      </p:sp>
      <p:sp>
        <p:nvSpPr>
          <p:cNvPr id="3212" name="Text Box 140"/>
          <p:cNvSpPr txBox="1">
            <a:spLocks noChangeArrowheads="1"/>
          </p:cNvSpPr>
          <p:nvPr/>
        </p:nvSpPr>
        <p:spPr bwMode="auto">
          <a:xfrm>
            <a:off x="1547813" y="4724400"/>
            <a:ext cx="320675" cy="37623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3333CC"/>
                </a:solidFill>
              </a:rPr>
              <a:t>6</a:t>
            </a:r>
          </a:p>
        </p:txBody>
      </p:sp>
      <p:sp>
        <p:nvSpPr>
          <p:cNvPr id="3213" name="Text Box 141"/>
          <p:cNvSpPr txBox="1">
            <a:spLocks noChangeArrowheads="1"/>
          </p:cNvSpPr>
          <p:nvPr/>
        </p:nvSpPr>
        <p:spPr bwMode="auto">
          <a:xfrm>
            <a:off x="735013" y="5105400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3333CC"/>
                </a:solidFill>
              </a:rPr>
              <a:t>7</a:t>
            </a:r>
          </a:p>
        </p:txBody>
      </p:sp>
      <p:sp>
        <p:nvSpPr>
          <p:cNvPr id="3214" name="Text Box 142"/>
          <p:cNvSpPr txBox="1">
            <a:spLocks noChangeArrowheads="1"/>
          </p:cNvSpPr>
          <p:nvPr/>
        </p:nvSpPr>
        <p:spPr bwMode="auto">
          <a:xfrm>
            <a:off x="0" y="558958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8</a:t>
            </a:r>
          </a:p>
        </p:txBody>
      </p:sp>
      <p:sp>
        <p:nvSpPr>
          <p:cNvPr id="3215" name="Text Box 143"/>
          <p:cNvSpPr txBox="1">
            <a:spLocks noChangeArrowheads="1"/>
          </p:cNvSpPr>
          <p:nvPr/>
        </p:nvSpPr>
        <p:spPr bwMode="auto">
          <a:xfrm>
            <a:off x="0" y="5589588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3333CC"/>
                </a:solidFill>
              </a:rPr>
              <a:t>8</a:t>
            </a:r>
          </a:p>
        </p:txBody>
      </p:sp>
      <p:sp>
        <p:nvSpPr>
          <p:cNvPr id="3216" name="Text Box 144"/>
          <p:cNvSpPr txBox="1">
            <a:spLocks noChangeArrowheads="1"/>
          </p:cNvSpPr>
          <p:nvPr/>
        </p:nvSpPr>
        <p:spPr bwMode="auto">
          <a:xfrm>
            <a:off x="755650" y="3860800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3333CC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765050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 nodeType="clickPar">
                      <p:stCondLst>
                        <p:cond delay="indefinite"/>
                      </p:stCondLst>
                      <p:childTnLst>
                        <p:par>
                          <p:cTn id="1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2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2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2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</p:stCondLst>
                      <p:childTnLst>
                        <p:par>
                          <p:cTn id="1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3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3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3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3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3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3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3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 nodeType="clickPar">
                      <p:stCondLst>
                        <p:cond delay="indefinite"/>
                      </p:stCondLst>
                      <p:childTnLst>
                        <p:par>
                          <p:cTn id="1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32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32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32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 nodeType="clickPar">
                      <p:stCondLst>
                        <p:cond delay="indefinite"/>
                      </p:stCondLst>
                      <p:childTnLst>
                        <p:par>
                          <p:cTn id="1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3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3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3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3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3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3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3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3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3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3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 nodeType="clickPar">
                      <p:stCondLst>
                        <p:cond delay="indefinite"/>
                      </p:stCondLst>
                      <p:childTnLst>
                        <p:par>
                          <p:cTn id="1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2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32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32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 nodeType="clickPar">
                      <p:stCondLst>
                        <p:cond delay="indefinite"/>
                      </p:stCondLst>
                      <p:childTnLst>
                        <p:par>
                          <p:cTn id="2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3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3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3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3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3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3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3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3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3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3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3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3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3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3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3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3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3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3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 nodeType="clickPar">
                      <p:stCondLst>
                        <p:cond delay="indefinite"/>
                      </p:stCondLst>
                      <p:childTnLst>
                        <p:par>
                          <p:cTn id="2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2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32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32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 nodeType="clickPar">
                      <p:stCondLst>
                        <p:cond delay="indefinite"/>
                      </p:stCondLst>
                      <p:childTnLst>
                        <p:par>
                          <p:cTn id="2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3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3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3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3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3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3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3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3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3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3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3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3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3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3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0" dur="500"/>
                                        <p:tgtEl>
                                          <p:spTgt spid="3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3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3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5" dur="500"/>
                                        <p:tgtEl>
                                          <p:spTgt spid="3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3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3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3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 nodeType="clickPar">
                      <p:stCondLst>
                        <p:cond delay="indefinite"/>
                      </p:stCondLst>
                      <p:childTnLst>
                        <p:par>
                          <p:cTn id="2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32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32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7" dur="500"/>
                                        <p:tgtEl>
                                          <p:spTgt spid="32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 nodeType="clickPar">
                      <p:stCondLst>
                        <p:cond delay="indefinite"/>
                      </p:stCondLst>
                      <p:childTnLst>
                        <p:par>
                          <p:cTn id="2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3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3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4" dur="500"/>
                                        <p:tgtEl>
                                          <p:spTgt spid="3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3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3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9" dur="500"/>
                                        <p:tgtEl>
                                          <p:spTgt spid="3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3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3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3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500" fill="hold"/>
                                        <p:tgtEl>
                                          <p:spTgt spid="3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3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9" dur="500"/>
                                        <p:tgtEl>
                                          <p:spTgt spid="3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3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3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4" dur="500"/>
                                        <p:tgtEl>
                                          <p:spTgt spid="3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500" fill="hold"/>
                                        <p:tgtEl>
                                          <p:spTgt spid="3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3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9" dur="500"/>
                                        <p:tgtEl>
                                          <p:spTgt spid="3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2" dur="500" fill="hold"/>
                                        <p:tgtEl>
                                          <p:spTgt spid="3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500" fill="hold"/>
                                        <p:tgtEl>
                                          <p:spTgt spid="3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4" dur="500"/>
                                        <p:tgtEl>
                                          <p:spTgt spid="3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7" dur="500" fill="hold"/>
                                        <p:tgtEl>
                                          <p:spTgt spid="3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500" fill="hold"/>
                                        <p:tgtEl>
                                          <p:spTgt spid="3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9" dur="500"/>
                                        <p:tgtEl>
                                          <p:spTgt spid="3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3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3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4" dur="500"/>
                                        <p:tgtEl>
                                          <p:spTgt spid="3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7" dur="500" fill="hold"/>
                                        <p:tgtEl>
                                          <p:spTgt spid="3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500" fill="hold"/>
                                        <p:tgtEl>
                                          <p:spTgt spid="3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9" dur="500"/>
                                        <p:tgtEl>
                                          <p:spTgt spid="3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2" dur="500" fill="hold"/>
                                        <p:tgtEl>
                                          <p:spTgt spid="3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3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4" dur="500"/>
                                        <p:tgtEl>
                                          <p:spTgt spid="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27" grpId="0"/>
      <p:bldP spid="3129" grpId="0"/>
      <p:bldP spid="3132" grpId="0"/>
      <p:bldP spid="3133" grpId="0"/>
      <p:bldP spid="3134" grpId="0"/>
      <p:bldP spid="3137" grpId="0"/>
      <p:bldP spid="3138" grpId="0"/>
      <p:bldP spid="3140" grpId="0"/>
      <p:bldP spid="3142" grpId="0"/>
      <p:bldP spid="3143" grpId="0"/>
      <p:bldP spid="3145" grpId="0"/>
      <p:bldP spid="3146" grpId="0"/>
      <p:bldP spid="3147" grpId="0"/>
      <p:bldP spid="3148" grpId="0"/>
      <p:bldP spid="3149" grpId="0"/>
      <p:bldP spid="3150" grpId="0"/>
      <p:bldP spid="3151" grpId="0"/>
      <p:bldP spid="3162" grpId="0"/>
      <p:bldP spid="3164" grpId="0"/>
      <p:bldP spid="3166" grpId="0"/>
      <p:bldP spid="3168" grpId="0"/>
      <p:bldP spid="3174" grpId="0"/>
      <p:bldP spid="3175" grpId="0"/>
      <p:bldP spid="3176" grpId="0"/>
      <p:bldP spid="3179" grpId="0"/>
      <p:bldP spid="3180" grpId="0"/>
      <p:bldP spid="3181" grpId="0"/>
      <p:bldP spid="3183" grpId="0"/>
      <p:bldP spid="3184" grpId="0" build="allAtOnce"/>
      <p:bldP spid="3185" grpId="0"/>
      <p:bldP spid="3186" grpId="0"/>
      <p:bldP spid="3187" grpId="0"/>
      <p:bldP spid="3188" grpId="0"/>
      <p:bldP spid="3193" grpId="0"/>
      <p:bldP spid="3195" grpId="0"/>
      <p:bldP spid="3202" grpId="0"/>
      <p:bldP spid="320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15888"/>
            <a:ext cx="8229600" cy="1143000"/>
          </a:xfrm>
        </p:spPr>
        <p:txBody>
          <a:bodyPr/>
          <a:lstStyle/>
          <a:p>
            <a:r>
              <a:rPr lang="ru-RU" sz="36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Дополнительные материалы для изготовления изделий:</a:t>
            </a:r>
          </a:p>
        </p:txBody>
      </p:sp>
      <p:grpSp>
        <p:nvGrpSpPr>
          <p:cNvPr id="31755" name="Group 11"/>
          <p:cNvGrpSpPr>
            <a:grpSpLocks/>
          </p:cNvGrpSpPr>
          <p:nvPr/>
        </p:nvGrpSpPr>
        <p:grpSpPr bwMode="auto">
          <a:xfrm>
            <a:off x="1619250" y="1484313"/>
            <a:ext cx="3311525" cy="2986087"/>
            <a:chOff x="1066" y="935"/>
            <a:chExt cx="2086" cy="1881"/>
          </a:xfrm>
        </p:grpSpPr>
        <p:pic>
          <p:nvPicPr>
            <p:cNvPr id="31748" name="Picture 4" descr="img0037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1" y="935"/>
              <a:ext cx="1451" cy="13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752" name="Picture 8" descr="flizelin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" y="1616"/>
              <a:ext cx="1200" cy="1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1754" name="Picture 10" descr="synth_ful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4581525"/>
            <a:ext cx="3897312" cy="2097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756" name="Text Box 12"/>
          <p:cNvSpPr txBox="1">
            <a:spLocks noChangeArrowheads="1"/>
          </p:cNvSpPr>
          <p:nvPr/>
        </p:nvSpPr>
        <p:spPr bwMode="auto">
          <a:xfrm>
            <a:off x="5148263" y="1484313"/>
            <a:ext cx="3455987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ADBD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Флизелин, флизофикс – может быть с клеевым покрытием или без него. Применяют для уплотнения верха изделий.</a:t>
            </a:r>
          </a:p>
        </p:txBody>
      </p:sp>
      <p:sp>
        <p:nvSpPr>
          <p:cNvPr id="31757" name="Text Box 13"/>
          <p:cNvSpPr txBox="1">
            <a:spLocks noChangeArrowheads="1"/>
          </p:cNvSpPr>
          <p:nvPr/>
        </p:nvSpPr>
        <p:spPr bwMode="auto">
          <a:xfrm>
            <a:off x="4932363" y="5084763"/>
            <a:ext cx="3563937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Синтепом – применяют для прокладывания внутрь при пошиве одеял и др. изделий.</a:t>
            </a:r>
          </a:p>
        </p:txBody>
      </p:sp>
    </p:spTree>
    <p:extLst>
      <p:ext uri="{BB962C8B-B14F-4D97-AF65-F5344CB8AC3E}">
        <p14:creationId xmlns:p14="http://schemas.microsoft.com/office/powerpoint/2010/main" val="387630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95697" y="485775"/>
            <a:ext cx="8229600" cy="1143000"/>
          </a:xfrm>
        </p:spPr>
        <p:txBody>
          <a:bodyPr/>
          <a:lstStyle/>
          <a:p>
            <a:r>
              <a:rPr lang="ru-RU" sz="3600" b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Способы обработки краёв изделия.</a:t>
            </a:r>
          </a:p>
        </p:txBody>
      </p:sp>
      <p:pic>
        <p:nvPicPr>
          <p:cNvPr id="30724" name="Picture 4" descr="715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1484313"/>
            <a:ext cx="5138738" cy="208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6" name="Picture 6" descr="102356851_5067217_0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933056"/>
            <a:ext cx="23812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2" name="Picture 12" descr="IMG_495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945731"/>
            <a:ext cx="1800200" cy="2135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33" name="Text Box 13"/>
          <p:cNvSpPr txBox="1">
            <a:spLocks noChangeArrowheads="1"/>
          </p:cNvSpPr>
          <p:nvPr/>
        </p:nvSpPr>
        <p:spPr bwMode="auto">
          <a:xfrm>
            <a:off x="6877050" y="1628775"/>
            <a:ext cx="2087563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1. Обработка швом вподгибку с закрытым срезом</a:t>
            </a:r>
          </a:p>
        </p:txBody>
      </p:sp>
      <p:sp>
        <p:nvSpPr>
          <p:cNvPr id="30734" name="Text Box 14"/>
          <p:cNvSpPr txBox="1">
            <a:spLocks noChangeArrowheads="1"/>
          </p:cNvSpPr>
          <p:nvPr/>
        </p:nvSpPr>
        <p:spPr bwMode="auto">
          <a:xfrm>
            <a:off x="6012160" y="3924211"/>
            <a:ext cx="2449016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/>
              <a:t>Обработка края косой бейкой. Её можно вырезать самой или купить готовую, подобрав по цвету.</a:t>
            </a:r>
          </a:p>
        </p:txBody>
      </p:sp>
    </p:spTree>
    <p:extLst>
      <p:ext uri="{BB962C8B-B14F-4D97-AF65-F5344CB8AC3E}">
        <p14:creationId xmlns:p14="http://schemas.microsoft.com/office/powerpoint/2010/main" val="4053669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1116013" y="2008188"/>
            <a:ext cx="71278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1455738" y="1504950"/>
            <a:ext cx="6788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39946" name="Rectangle 10"/>
          <p:cNvSpPr>
            <a:spLocks noGrp="1" noChangeArrowheads="1"/>
          </p:cNvSpPr>
          <p:nvPr>
            <p:ph type="ctrTitle"/>
          </p:nvPr>
        </p:nvSpPr>
        <p:spPr>
          <a:xfrm>
            <a:off x="1093334" y="744835"/>
            <a:ext cx="7772400" cy="792163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ПРАКТИЧЕСКАЯ САМОСТОЯТЕЛЬНАЯ </a:t>
            </a:r>
            <a:r>
              <a:rPr lang="ru-RU" sz="3600" b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РАБОТА:</a:t>
            </a:r>
          </a:p>
        </p:txBody>
      </p:sp>
      <p:sp>
        <p:nvSpPr>
          <p:cNvPr id="39947" name="Rectangle 11"/>
          <p:cNvSpPr>
            <a:spLocks noGrp="1" noChangeArrowheads="1"/>
          </p:cNvSpPr>
          <p:nvPr>
            <p:ph type="subTitle" idx="1"/>
          </p:nvPr>
        </p:nvSpPr>
        <p:spPr>
          <a:xfrm>
            <a:off x="1116013" y="2191544"/>
            <a:ext cx="7272337" cy="3181672"/>
          </a:xfrm>
        </p:spPr>
        <p:txBody>
          <a:bodyPr/>
          <a:lstStyle/>
          <a:p>
            <a:pPr marL="609600" indent="-609600" algn="l">
              <a:lnSpc>
                <a:spcPct val="80000"/>
              </a:lnSpc>
              <a:buFontTx/>
              <a:buAutoNum type="arabicPeriod"/>
            </a:pPr>
            <a:r>
              <a:rPr lang="ru-RU" b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Выполнить эскиз лоскутного изделия в </a:t>
            </a:r>
            <a:r>
              <a:rPr lang="ru-RU" b="1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одной из техник </a:t>
            </a:r>
            <a:r>
              <a:rPr lang="ru-RU" b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«паркет</a:t>
            </a:r>
            <a:r>
              <a:rPr lang="ru-RU" b="1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», «</a:t>
            </a:r>
            <a:r>
              <a:rPr lang="ru-RU" b="1" dirty="0" err="1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шахматка</a:t>
            </a:r>
            <a:r>
              <a:rPr lang="ru-RU" b="1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», «сруб, колодец»</a:t>
            </a:r>
            <a:endParaRPr lang="ru-RU" b="1" dirty="0">
              <a:solidFill>
                <a:srgbClr val="0033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609600" indent="-609600" algn="l">
              <a:lnSpc>
                <a:spcPct val="80000"/>
              </a:lnSpc>
              <a:buFontTx/>
              <a:buAutoNum type="arabicPeriod"/>
            </a:pPr>
            <a:r>
              <a:rPr lang="ru-RU" b="1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Дать </a:t>
            </a:r>
            <a:r>
              <a:rPr lang="ru-RU" b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характеристику подобранным тканям для выполнения лоскутного изделия.(фактура и толщина тканей, цветовое сочетание образцов.)</a:t>
            </a:r>
          </a:p>
        </p:txBody>
      </p:sp>
    </p:spTree>
    <p:extLst>
      <p:ext uri="{BB962C8B-B14F-4D97-AF65-F5344CB8AC3E}">
        <p14:creationId xmlns:p14="http://schemas.microsoft.com/office/powerpoint/2010/main" val="3309117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1116013" y="2008188"/>
            <a:ext cx="71278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827088" y="0"/>
            <a:ext cx="792003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Образцы подбора тканей для верха :</a:t>
            </a:r>
          </a:p>
        </p:txBody>
      </p:sp>
      <p:pic>
        <p:nvPicPr>
          <p:cNvPr id="38921" name="Picture 9" descr="i?id=229621755-49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4868863"/>
            <a:ext cx="1390650" cy="1439862"/>
          </a:xfrm>
          <a:prstGeom prst="rect">
            <a:avLst/>
          </a:prstGeom>
          <a:noFill/>
          <a:ln w="57150" cmpd="thinThick">
            <a:solidFill>
              <a:srgbClr val="00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23" name="Picture 11" descr="i?id=319891232-53-72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4868863"/>
            <a:ext cx="1381125" cy="1428750"/>
          </a:xfrm>
          <a:prstGeom prst="rect">
            <a:avLst/>
          </a:prstGeom>
          <a:noFill/>
          <a:ln w="57150" cmpd="thinThick">
            <a:solidFill>
              <a:srgbClr val="00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25" name="Picture 13" descr="i?id=22688780-43-72&amp;n=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4868863"/>
            <a:ext cx="1419225" cy="1428750"/>
          </a:xfrm>
          <a:prstGeom prst="rect">
            <a:avLst/>
          </a:prstGeom>
          <a:noFill/>
          <a:ln w="57150" cmpd="thinThick">
            <a:solidFill>
              <a:srgbClr val="00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29" name="Picture 17" descr="img4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33" t="31172" r="36455" b="16830"/>
          <a:stretch>
            <a:fillRect/>
          </a:stretch>
        </p:blipFill>
        <p:spPr bwMode="auto">
          <a:xfrm>
            <a:off x="5795963" y="2781300"/>
            <a:ext cx="1511300" cy="1512888"/>
          </a:xfrm>
          <a:prstGeom prst="rect">
            <a:avLst/>
          </a:prstGeom>
          <a:noFill/>
          <a:ln w="57150" cmpd="thinThick">
            <a:solidFill>
              <a:srgbClr val="00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31" name="Picture 19" descr="img4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39" t="19286" r="28638" b="18304"/>
          <a:stretch>
            <a:fillRect/>
          </a:stretch>
        </p:blipFill>
        <p:spPr bwMode="auto">
          <a:xfrm>
            <a:off x="6443663" y="4868863"/>
            <a:ext cx="1404937" cy="1439862"/>
          </a:xfrm>
          <a:prstGeom prst="rect">
            <a:avLst/>
          </a:prstGeom>
          <a:noFill/>
          <a:ln w="57150" cmpd="thinThick">
            <a:solidFill>
              <a:srgbClr val="00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32" name="Picture 2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73" t="8913" r="16679" b="6659"/>
          <a:stretch>
            <a:fillRect/>
          </a:stretch>
        </p:blipFill>
        <p:spPr bwMode="auto">
          <a:xfrm>
            <a:off x="1116013" y="765175"/>
            <a:ext cx="1584325" cy="1435100"/>
          </a:xfrm>
          <a:prstGeom prst="rect">
            <a:avLst/>
          </a:prstGeom>
          <a:noFill/>
          <a:ln w="57150" cmpd="thinThick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33" name="Picture 2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39" t="8594" r="13182"/>
          <a:stretch>
            <a:fillRect/>
          </a:stretch>
        </p:blipFill>
        <p:spPr bwMode="auto">
          <a:xfrm>
            <a:off x="2987675" y="765175"/>
            <a:ext cx="1657350" cy="1473200"/>
          </a:xfrm>
          <a:prstGeom prst="rect">
            <a:avLst/>
          </a:prstGeom>
          <a:noFill/>
          <a:ln w="57150" cmpd="thinThick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34" name="Picture 2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65" t="4132" r="21901" b="12579"/>
          <a:stretch>
            <a:fillRect/>
          </a:stretch>
        </p:blipFill>
        <p:spPr bwMode="auto">
          <a:xfrm>
            <a:off x="5003800" y="765175"/>
            <a:ext cx="1584325" cy="1508125"/>
          </a:xfrm>
          <a:prstGeom prst="rect">
            <a:avLst/>
          </a:prstGeom>
          <a:noFill/>
          <a:ln w="57150" cmpd="thinThick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35" name="Picture 23"/>
          <p:cNvPicPr>
            <a:picLocks noChangeAspect="1" noChangeArrowheads="1"/>
          </p:cNvPicPr>
          <p:nvPr/>
        </p:nvPicPr>
        <p:blipFill>
          <a:blip r:embed="rId10">
            <a:lum contras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5" t="8626" r="25818" b="9668"/>
          <a:stretch>
            <a:fillRect/>
          </a:stretch>
        </p:blipFill>
        <p:spPr bwMode="auto">
          <a:xfrm>
            <a:off x="7019925" y="765175"/>
            <a:ext cx="1430338" cy="1511300"/>
          </a:xfrm>
          <a:prstGeom prst="rect">
            <a:avLst/>
          </a:prstGeom>
          <a:noFill/>
          <a:ln w="57150" cmpd="thinThick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36" name="Picture 2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58" t="8104" r="18170" b="7034"/>
          <a:stretch>
            <a:fillRect/>
          </a:stretch>
        </p:blipFill>
        <p:spPr bwMode="auto">
          <a:xfrm>
            <a:off x="395288" y="2781300"/>
            <a:ext cx="1655762" cy="1512888"/>
          </a:xfrm>
          <a:prstGeom prst="rect">
            <a:avLst/>
          </a:prstGeom>
          <a:noFill/>
          <a:ln w="57150" cmpd="thinThick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37" name="Picture 2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20" t="4132" r="23416" b="8356"/>
          <a:stretch>
            <a:fillRect/>
          </a:stretch>
        </p:blipFill>
        <p:spPr bwMode="auto">
          <a:xfrm>
            <a:off x="2268538" y="2781300"/>
            <a:ext cx="1509712" cy="1511300"/>
          </a:xfrm>
          <a:prstGeom prst="rect">
            <a:avLst/>
          </a:prstGeom>
          <a:noFill/>
          <a:ln w="57150" cmpd="thinThick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38" name="Picture 2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74" t="4132" r="21848" b="8356"/>
          <a:stretch>
            <a:fillRect/>
          </a:stretch>
        </p:blipFill>
        <p:spPr bwMode="auto">
          <a:xfrm>
            <a:off x="4067175" y="2781300"/>
            <a:ext cx="1511300" cy="1511300"/>
          </a:xfrm>
          <a:prstGeom prst="rect">
            <a:avLst/>
          </a:prstGeom>
          <a:noFill/>
          <a:ln w="57150" cmpd="thinThick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39" name="Picture 27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73" t="8014" r="24197" b="7124"/>
          <a:stretch>
            <a:fillRect/>
          </a:stretch>
        </p:blipFill>
        <p:spPr bwMode="auto">
          <a:xfrm>
            <a:off x="7524750" y="2781300"/>
            <a:ext cx="1439863" cy="1512888"/>
          </a:xfrm>
          <a:prstGeom prst="rect">
            <a:avLst/>
          </a:prstGeom>
          <a:noFill/>
          <a:ln w="57150" cmpd="thinThick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40" name="Picture 28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58" t="8104" r="18170" b="7034"/>
          <a:stretch>
            <a:fillRect/>
          </a:stretch>
        </p:blipFill>
        <p:spPr bwMode="auto">
          <a:xfrm>
            <a:off x="395288" y="2781300"/>
            <a:ext cx="1655762" cy="1512888"/>
          </a:xfrm>
          <a:prstGeom prst="rect">
            <a:avLst/>
          </a:prstGeom>
          <a:noFill/>
          <a:ln w="57150" cmpd="thinThick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1513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2"/>
          <p:cNvSpPr txBox="1">
            <a:spLocks noChangeArrowheads="1"/>
          </p:cNvSpPr>
          <p:nvPr/>
        </p:nvSpPr>
        <p:spPr bwMode="auto">
          <a:xfrm>
            <a:off x="2339975" y="0"/>
            <a:ext cx="62642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48131" name="Rectangle 3"/>
          <p:cNvSpPr>
            <a:spLocks noChangeArrowheads="1"/>
          </p:cNvSpPr>
          <p:nvPr/>
        </p:nvSpPr>
        <p:spPr bwMode="auto">
          <a:xfrm>
            <a:off x="899592" y="1916832"/>
            <a:ext cx="4825156" cy="3570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Соблюдай порядок на своем рабочем месте.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Перед работой проверь исправность инструментов.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Работай </a:t>
            </a:r>
            <a:r>
              <a:rPr lang="ru-RU" dirty="0"/>
              <a:t>только исправным </a:t>
            </a:r>
            <a:r>
              <a:rPr lang="ru-RU" dirty="0" smtClean="0"/>
              <a:t>инструментом.</a:t>
            </a:r>
            <a:endParaRPr lang="ru-RU" dirty="0"/>
          </a:p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Работай ножницами только на своем рабочем месте.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Ножницы </a:t>
            </a:r>
            <a:r>
              <a:rPr lang="ru-RU" dirty="0"/>
              <a:t>клади кольцами к себе.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Подавай ножницы кольцами вперед.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Не оставляй ножницы открытыми.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Не </a:t>
            </a:r>
            <a:r>
              <a:rPr lang="ru-RU" dirty="0"/>
              <a:t>играй с </a:t>
            </a:r>
            <a:r>
              <a:rPr lang="ru-RU" dirty="0" smtClean="0"/>
              <a:t>ножницами.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Используй </a:t>
            </a:r>
            <a:r>
              <a:rPr lang="ru-RU" dirty="0"/>
              <a:t>ножницы по назн</a:t>
            </a:r>
            <a:r>
              <a:rPr lang="ru-RU" sz="2000" dirty="0"/>
              <a:t>ачению</a:t>
            </a:r>
            <a:r>
              <a:rPr lang="ru-RU" sz="2800" dirty="0"/>
              <a:t>.</a:t>
            </a:r>
          </a:p>
        </p:txBody>
      </p:sp>
      <p:sp>
        <p:nvSpPr>
          <p:cNvPr id="48133" name="Rectangle 5"/>
          <p:cNvSpPr>
            <a:spLocks noGrp="1" noChangeArrowheads="1"/>
          </p:cNvSpPr>
          <p:nvPr>
            <p:ph type="title"/>
          </p:nvPr>
        </p:nvSpPr>
        <p:spPr>
          <a:xfrm>
            <a:off x="1835150" y="620713"/>
            <a:ext cx="6778625" cy="1143000"/>
          </a:xfrm>
        </p:spPr>
        <p:txBody>
          <a:bodyPr/>
          <a:lstStyle/>
          <a:p>
            <a:r>
              <a:rPr lang="ru-RU" sz="36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Инструктаж по технике безопасности.</a:t>
            </a:r>
          </a:p>
        </p:txBody>
      </p:sp>
      <p:pic>
        <p:nvPicPr>
          <p:cNvPr id="1026" name="Picture 2" descr="http://himupak.ru/image/import_files/11/116729d7bf6c11e4beed50b7c3e4f4d0_664d4ab120bb11e5985b0cc47a0f33a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520063">
            <a:off x="4788024" y="2724643"/>
            <a:ext cx="3650868" cy="1954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2096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1" name="Rectangle 5"/>
          <p:cNvSpPr>
            <a:spLocks noGrp="1" noChangeArrowheads="1"/>
          </p:cNvSpPr>
          <p:nvPr>
            <p:ph type="title"/>
          </p:nvPr>
        </p:nvSpPr>
        <p:spPr>
          <a:xfrm>
            <a:off x="1259632" y="620688"/>
            <a:ext cx="6286500" cy="1143000"/>
          </a:xfrm>
        </p:spPr>
        <p:txBody>
          <a:bodyPr/>
          <a:lstStyle/>
          <a:p>
            <a:r>
              <a:rPr lang="ru-RU" sz="3600" b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Организация рабочего места.</a:t>
            </a:r>
          </a:p>
        </p:txBody>
      </p:sp>
      <p:sp>
        <p:nvSpPr>
          <p:cNvPr id="50182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3563888" y="1484784"/>
            <a:ext cx="4691063" cy="4321175"/>
          </a:xfrm>
        </p:spPr>
        <p:txBody>
          <a:bodyPr/>
          <a:lstStyle/>
          <a:p>
            <a:pPr marL="457200" indent="-457200">
              <a:lnSpc>
                <a:spcPct val="90000"/>
              </a:lnSpc>
              <a:buFontTx/>
              <a:buAutoNum type="arabicPeriod"/>
            </a:pPr>
            <a:r>
              <a:rPr lang="ru-RU" sz="2400" b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Рабочее место должно быть хорошо освещено, свет должен падать с левой стороны.</a:t>
            </a:r>
          </a:p>
          <a:p>
            <a:pPr marL="457200" indent="-457200">
              <a:lnSpc>
                <a:spcPct val="90000"/>
              </a:lnSpc>
              <a:buFontTx/>
              <a:buAutoNum type="arabicPeriod"/>
            </a:pPr>
            <a:r>
              <a:rPr lang="ru-RU" sz="2400" b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Расстояние от глаз до работы должно составлять примерно 30 сантиметров.</a:t>
            </a:r>
          </a:p>
          <a:p>
            <a:pPr marL="457200" indent="-457200">
              <a:lnSpc>
                <a:spcPct val="90000"/>
              </a:lnSpc>
              <a:buFontTx/>
              <a:buAutoNum type="arabicPeriod"/>
            </a:pPr>
            <a:r>
              <a:rPr lang="ru-RU" sz="2400" b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Сидеть надо прямо, касаясь корпусом спинки стула.</a:t>
            </a:r>
          </a:p>
          <a:p>
            <a:pPr marL="457200" indent="-457200">
              <a:lnSpc>
                <a:spcPct val="90000"/>
              </a:lnSpc>
              <a:buFontTx/>
              <a:buAutoNum type="arabicPeriod"/>
            </a:pPr>
            <a:r>
              <a:rPr lang="ru-RU" sz="2400" b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Во время работы соблюдать порядок на рабочем месте.</a:t>
            </a:r>
          </a:p>
        </p:txBody>
      </p:sp>
      <p:pic>
        <p:nvPicPr>
          <p:cNvPr id="1026" name="Picture 2" descr="D:\изображения\Образцы рисунков\getImage (14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132856"/>
            <a:ext cx="2579628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5657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Рефлексия</a:t>
            </a:r>
          </a:p>
        </p:txBody>
      </p:sp>
      <p:pic>
        <p:nvPicPr>
          <p:cNvPr id="57350" name="Picture 22" descr="2783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526436"/>
            <a:ext cx="1944861" cy="2089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5" descr="Крупная сетка"/>
          <p:cNvSpPr>
            <a:spLocks noChangeArrowheads="1"/>
          </p:cNvSpPr>
          <p:nvPr/>
        </p:nvSpPr>
        <p:spPr bwMode="auto">
          <a:xfrm>
            <a:off x="755576" y="1846734"/>
            <a:ext cx="3240163" cy="523220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 eaLnBrk="0" hangingPunct="0"/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</a:rPr>
              <a:t>было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</a:rPr>
              <a:t>интересно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</a:rPr>
              <a:t>…</a:t>
            </a:r>
            <a:r>
              <a:rPr lang="ru-RU" sz="2800" dirty="0">
                <a:solidFill>
                  <a:srgbClr val="C05E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7" name="Rectangle 16" descr="Крупная сетка"/>
          <p:cNvSpPr>
            <a:spLocks noChangeArrowheads="1"/>
          </p:cNvSpPr>
          <p:nvPr/>
        </p:nvSpPr>
        <p:spPr bwMode="auto">
          <a:xfrm>
            <a:off x="5435600" y="1846734"/>
            <a:ext cx="2664791" cy="523220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 eaLnBrk="0" hangingPunct="0"/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</a:rPr>
              <a:t>было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</a:rPr>
              <a:t>трудно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</a:rPr>
              <a:t>…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8" name="Rectangle 17" descr="Крупная сетка"/>
          <p:cNvSpPr>
            <a:spLocks noChangeArrowheads="1"/>
          </p:cNvSpPr>
          <p:nvPr/>
        </p:nvSpPr>
        <p:spPr bwMode="auto">
          <a:xfrm>
            <a:off x="5580112" y="3162678"/>
            <a:ext cx="3168352" cy="461665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 eaLnBrk="0" hangingPunct="0"/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</a:rPr>
              <a:t>у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 меня получилось…</a:t>
            </a:r>
            <a:endParaRPr lang="ru-RU" sz="200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9" name="Rectangle 18" descr="Крупная сетка"/>
          <p:cNvSpPr>
            <a:spLocks noChangeArrowheads="1"/>
          </p:cNvSpPr>
          <p:nvPr/>
        </p:nvSpPr>
        <p:spPr bwMode="auto">
          <a:xfrm>
            <a:off x="611560" y="3236889"/>
            <a:ext cx="2520330" cy="523220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 eaLnBrk="0" hangingPunct="0"/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</a:rPr>
              <a:t>я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</a:rPr>
              <a:t>научилась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</a:rPr>
              <a:t>…</a:t>
            </a:r>
            <a:r>
              <a:rPr lang="ru-RU" sz="2800" b="1" dirty="0">
                <a:solidFill>
                  <a:srgbClr val="C05E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10" name="Rectangle 19" descr="Крупная сетка"/>
          <p:cNvSpPr>
            <a:spLocks noChangeArrowheads="1"/>
          </p:cNvSpPr>
          <p:nvPr/>
        </p:nvSpPr>
        <p:spPr bwMode="auto">
          <a:xfrm>
            <a:off x="5148263" y="4897766"/>
            <a:ext cx="3024137" cy="523220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 eaLnBrk="0" hangingPunct="0"/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</a:rPr>
              <a:t>меня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</a:rPr>
              <a:t>удивило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</a:rPr>
              <a:t>…</a:t>
            </a:r>
            <a:r>
              <a:rPr lang="ru-RU" sz="2400" dirty="0">
                <a:solidFill>
                  <a:srgbClr val="C05E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11" name="Rectangle 20" descr="Крупная сетка"/>
          <p:cNvSpPr>
            <a:spLocks noChangeArrowheads="1"/>
          </p:cNvSpPr>
          <p:nvPr/>
        </p:nvSpPr>
        <p:spPr bwMode="auto">
          <a:xfrm>
            <a:off x="611560" y="4897766"/>
            <a:ext cx="3708734" cy="461665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</a:rPr>
              <a:t>я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 выполняла задания…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3938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Rectangle 4"/>
          <p:cNvSpPr>
            <a:spLocks noGrp="1" noChangeArrowheads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Домашнее задание:</a:t>
            </a:r>
          </a:p>
        </p:txBody>
      </p:sp>
      <p:sp>
        <p:nvSpPr>
          <p:cNvPr id="5939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899592" y="1772816"/>
            <a:ext cx="7508875" cy="2692400"/>
          </a:xfrm>
        </p:spPr>
        <p:txBody>
          <a:bodyPr/>
          <a:lstStyle/>
          <a:p>
            <a:pPr marL="0" indent="0">
              <a:buNone/>
            </a:pPr>
            <a:r>
              <a:rPr lang="ru-RU" b="1" i="1" dirty="0" smtClean="0"/>
              <a:t>«</a:t>
            </a:r>
            <a:r>
              <a:rPr lang="ru-RU" b="1" i="1" dirty="0"/>
              <a:t>Мал лоскуток, а нужен!»  подобрать </a:t>
            </a:r>
            <a:r>
              <a:rPr lang="ru-RU" b="1" i="1" dirty="0" smtClean="0"/>
              <a:t>пословицы </a:t>
            </a:r>
            <a:r>
              <a:rPr lang="ru-RU" b="1" i="1" dirty="0"/>
              <a:t>о лоскутке.</a:t>
            </a:r>
            <a:endParaRPr lang="ru-RU" dirty="0"/>
          </a:p>
          <a:p>
            <a:pPr marL="0" indent="0">
              <a:buNone/>
            </a:pPr>
            <a:r>
              <a:rPr lang="ru-RU" b="1" i="1" dirty="0"/>
              <a:t>Подобрать материалы для изготовления прихватки согласно эскиза, выполненного на уроке.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2467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404813"/>
            <a:ext cx="7992888" cy="1498600"/>
          </a:xfrm>
        </p:spPr>
        <p:txBody>
          <a:bodyPr/>
          <a:lstStyle/>
          <a:p>
            <a:r>
              <a:rPr lang="ru-RU" b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Тема урока: Лоскутное шитьё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1556792"/>
            <a:ext cx="7726362" cy="3671888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3600" b="1" dirty="0">
                <a:solidFill>
                  <a:srgbClr val="003366"/>
                </a:solidFill>
              </a:rPr>
              <a:t>Цели урока:</a:t>
            </a:r>
          </a:p>
          <a:p>
            <a:pPr>
              <a:buFontTx/>
              <a:buNone/>
            </a:pPr>
            <a:r>
              <a:rPr lang="ru-RU" b="1" dirty="0">
                <a:solidFill>
                  <a:srgbClr val="003366"/>
                </a:solidFill>
              </a:rPr>
              <a:t>1.Ознакомиться с историей лоскутного шитья и его видами.</a:t>
            </a:r>
          </a:p>
          <a:p>
            <a:pPr>
              <a:buFontTx/>
              <a:buNone/>
            </a:pPr>
            <a:r>
              <a:rPr lang="ru-RU" b="1" dirty="0">
                <a:solidFill>
                  <a:srgbClr val="003366"/>
                </a:solidFill>
              </a:rPr>
              <a:t>2.Научиться выполнять лоскутное шитьё (прихватку для кухни в технике шитья из полос.)</a:t>
            </a:r>
          </a:p>
        </p:txBody>
      </p:sp>
    </p:spTree>
    <p:extLst>
      <p:ext uri="{BB962C8B-B14F-4D97-AF65-F5344CB8AC3E}">
        <p14:creationId xmlns:p14="http://schemas.microsoft.com/office/powerpoint/2010/main" val="2373216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012160" y="980728"/>
            <a:ext cx="22322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 err="1"/>
              <a:t>Пэчворк</a:t>
            </a:r>
            <a:r>
              <a:rPr lang="ru-RU" b="1" dirty="0"/>
              <a:t>, от </a:t>
            </a:r>
            <a:r>
              <a:rPr lang="ru-RU" dirty="0">
                <a:hlinkClick r:id="rId2" tooltip="Английский язык"/>
              </a:rPr>
              <a:t>англ.</a:t>
            </a:r>
            <a:r>
              <a:rPr lang="ru-RU" dirty="0"/>
              <a:t> </a:t>
            </a:r>
            <a:r>
              <a:rPr lang="ru-RU" i="1" dirty="0" err="1"/>
              <a:t>patchwork</a:t>
            </a:r>
            <a:r>
              <a:rPr lang="ru-RU" dirty="0"/>
              <a:t> — «одеяло, покрывало, изделие из разно</a:t>
            </a:r>
            <a:r>
              <a:rPr lang="ru-RU" b="1" dirty="0"/>
              <a:t>цветных лоскутов»)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048672" y="3326868"/>
            <a:ext cx="219573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/>
              <a:t>Квилт</a:t>
            </a:r>
            <a:r>
              <a:rPr lang="ru-RU" b="1" dirty="0"/>
              <a:t>.</a:t>
            </a:r>
            <a:r>
              <a:rPr lang="ru-RU" dirty="0"/>
              <a:t> «</a:t>
            </a:r>
            <a:r>
              <a:rPr lang="ru-RU" dirty="0" err="1"/>
              <a:t>Квилт</a:t>
            </a:r>
            <a:r>
              <a:rPr lang="ru-RU" dirty="0"/>
              <a:t>» («</a:t>
            </a:r>
            <a:r>
              <a:rPr lang="ru-RU" dirty="0" err="1"/>
              <a:t>quilt</a:t>
            </a:r>
            <a:r>
              <a:rPr lang="ru-RU" dirty="0"/>
              <a:t>» переводится как стегать, простёгивать; подбивать ватой ) сшивать; зашивать (что-либо внутрь чего-либо)». </a:t>
            </a:r>
          </a:p>
        </p:txBody>
      </p:sp>
      <p:pic>
        <p:nvPicPr>
          <p:cNvPr id="6" name="Picture 11" descr="Sampler%20Quilt%20-%20multicolo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263" y="3429000"/>
            <a:ext cx="2338448" cy="223224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39700" h="139700" prst="divo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9" descr="chenille-patchwor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8976" y="3429000"/>
            <a:ext cx="2303050" cy="223224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39700" h="139700" prst="divo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0_1fab9_cc3d4c27_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687" y="864925"/>
            <a:ext cx="2602549" cy="229424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39700" h="139700" prst="divo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2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8976" y="851089"/>
            <a:ext cx="2320659" cy="228987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39700" h="139700" prst="divo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1961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11188" y="1196975"/>
            <a:ext cx="7772400" cy="1470025"/>
          </a:xfrm>
        </p:spPr>
        <p:txBody>
          <a:bodyPr/>
          <a:lstStyle/>
          <a:p>
            <a:r>
              <a:rPr lang="ru-RU" sz="48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История лоскутного шитья.</a:t>
            </a:r>
          </a:p>
        </p:txBody>
      </p:sp>
      <p:pic>
        <p:nvPicPr>
          <p:cNvPr id="19463" name="Picture 7" descr="PATCHWORK-OF-HISTORY-LOGO-PROMO-IMAGE-472x3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132856"/>
            <a:ext cx="4495800" cy="3000375"/>
          </a:xfrm>
          <a:prstGeom prst="rect">
            <a:avLst/>
          </a:prstGeom>
          <a:noFill/>
          <a:ln w="76200" cmpd="tri">
            <a:solidFill>
              <a:srgbClr val="00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2975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1835696" y="516732"/>
            <a:ext cx="5668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ru-RU" sz="2400" b="1" dirty="0"/>
              <a:t>Одеяло «Солнечные часы», Англия 1797 </a:t>
            </a:r>
          </a:p>
        </p:txBody>
      </p:sp>
      <p:pic>
        <p:nvPicPr>
          <p:cNvPr id="7179" name="Picture 11" descr="6e6c180a5cec9533c6de9b8f4133a76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24745"/>
            <a:ext cx="5328592" cy="5175984"/>
          </a:xfrm>
          <a:prstGeom prst="rect">
            <a:avLst/>
          </a:prstGeom>
          <a:noFill/>
          <a:ln w="38100">
            <a:solidFill>
              <a:srgbClr val="00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7798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7" name="Picture 13" descr="HC-3278_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92671"/>
            <a:ext cx="3528392" cy="4704934"/>
          </a:xfrm>
          <a:prstGeom prst="rect">
            <a:avLst/>
          </a:prstGeom>
          <a:noFill/>
          <a:scene3d>
            <a:camera prst="perspectiveLeft"/>
            <a:lightRig rig="threePt" dir="t"/>
          </a:scene3d>
          <a:sp3d>
            <a:bevelT w="139700" h="139700" prst="divo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9" name="Rectangle 15"/>
          <p:cNvSpPr>
            <a:spLocks noGrp="1" noChangeArrowheads="1"/>
          </p:cNvSpPr>
          <p:nvPr>
            <p:ph type="body" sz="half" idx="1"/>
          </p:nvPr>
        </p:nvSpPr>
        <p:spPr>
          <a:xfrm>
            <a:off x="755576" y="1124744"/>
            <a:ext cx="3672086" cy="4751387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000" b="1" dirty="0" smtClean="0">
                <a:solidFill>
                  <a:srgbClr val="003366"/>
                </a:solidFill>
              </a:rPr>
              <a:t>		</a:t>
            </a:r>
            <a:r>
              <a:rPr lang="ru-RU" sz="2800" b="1" dirty="0" smtClean="0">
                <a:solidFill>
                  <a:srgbClr val="003366"/>
                </a:solidFill>
              </a:rPr>
              <a:t>В </a:t>
            </a:r>
            <a:r>
              <a:rPr lang="ru-RU" sz="2800" b="1" dirty="0">
                <a:solidFill>
                  <a:srgbClr val="003366"/>
                </a:solidFill>
              </a:rPr>
              <a:t>XVIII веке в Северную Америку    стали прибывать эмигранты из  Англии, Голландии и Германии, они оказались по прибытии в весьма бедственном положении. Денег не хватало.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 dirty="0" smtClean="0">
                <a:solidFill>
                  <a:srgbClr val="003366"/>
                </a:solidFill>
              </a:rPr>
              <a:t> 		</a:t>
            </a:r>
            <a:endParaRPr lang="ru-RU" sz="2000" b="1" dirty="0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9717915"/>
      </p:ext>
    </p:extLst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Килт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8" name="Picture 4" descr="http://img0.liveinternet.ru/images/attach/c/4/79/549/79549198_4eac1117c46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557917"/>
            <a:ext cx="5094778" cy="3383251"/>
          </a:xfrm>
          <a:prstGeom prst="rect">
            <a:avLst/>
          </a:prstGeom>
          <a:noFill/>
          <a:scene3d>
            <a:camera prst="perspectiveLeft"/>
            <a:lightRig rig="threePt" dir="t"/>
          </a:scene3d>
          <a:sp3d>
            <a:bevelT w="139700" h="139700" prst="divo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55576" y="1052736"/>
            <a:ext cx="2952328" cy="4819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400" b="1" dirty="0">
                <a:solidFill>
                  <a:srgbClr val="003366"/>
                </a:solidFill>
              </a:rPr>
              <a:t>Здесь, в Америке, родился “килт”. Первоначально это </a:t>
            </a:r>
            <a:r>
              <a:rPr lang="ru-RU" sz="2400" b="1" dirty="0" smtClean="0">
                <a:solidFill>
                  <a:srgbClr val="003366"/>
                </a:solidFill>
              </a:rPr>
              <a:t>слово обозначало </a:t>
            </a:r>
            <a:r>
              <a:rPr lang="ru-RU" sz="2400" b="1" dirty="0">
                <a:solidFill>
                  <a:srgbClr val="003366"/>
                </a:solidFill>
              </a:rPr>
              <a:t>одеяло, выполненное из лоскутков и простеганное с утепленной прокладкой.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b="1" dirty="0" smtClean="0">
                <a:solidFill>
                  <a:srgbClr val="003366"/>
                </a:solidFill>
              </a:rPr>
              <a:t>	Затем </a:t>
            </a:r>
            <a:r>
              <a:rPr lang="ru-RU" sz="2400" b="1" dirty="0">
                <a:solidFill>
                  <a:srgbClr val="003366"/>
                </a:solidFill>
              </a:rPr>
              <a:t>словом “килт” стали называть все изделия, выполненные в этой технике. </a:t>
            </a:r>
          </a:p>
        </p:txBody>
      </p:sp>
    </p:spTree>
    <p:extLst>
      <p:ext uri="{BB962C8B-B14F-4D97-AF65-F5344CB8AC3E}">
        <p14:creationId xmlns:p14="http://schemas.microsoft.com/office/powerpoint/2010/main" val="741450893"/>
      </p:ext>
    </p:extLst>
  </p:cSld>
  <p:clrMapOvr>
    <a:masterClrMapping/>
  </p:clrMapOvr>
  <p:transition spd="slow">
    <p:diamond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5435600" y="981075"/>
            <a:ext cx="3095625" cy="527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/>
              <a:t>На Руси издавна было распространено бережливое отношение к ткани, как произведённой дома (до XVIII века в основном в стране использовалось домотканое полотно), так и покупной. Известно, что в XVII веке в среде </a:t>
            </a:r>
            <a:r>
              <a:rPr lang="ru-RU" sz="2000" b="1" dirty="0">
                <a:hlinkClick r:id="rId2" tooltip="Старообрядчество"/>
              </a:rPr>
              <a:t>старообрядцев</a:t>
            </a:r>
            <a:r>
              <a:rPr lang="ru-RU" sz="2000" b="1" dirty="0"/>
              <a:t> использовались лоскутные коврики, называемые «подручниками».</a:t>
            </a:r>
            <a:r>
              <a:rPr lang="ru-RU" sz="2000" dirty="0"/>
              <a:t> </a:t>
            </a:r>
          </a:p>
        </p:txBody>
      </p:sp>
      <p:pic>
        <p:nvPicPr>
          <p:cNvPr id="15368" name="Picture 8" descr="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764704"/>
            <a:ext cx="3771900" cy="5329237"/>
          </a:xfrm>
          <a:prstGeom prst="rect">
            <a:avLst/>
          </a:prstGeom>
          <a:noFill/>
          <a:ln w="76200" cmpd="tri">
            <a:solidFill>
              <a:srgbClr val="00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069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831</Words>
  <Application>Microsoft Office PowerPoint</Application>
  <PresentationFormat>Экран (4:3)</PresentationFormat>
  <Paragraphs>157</Paragraphs>
  <Slides>27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Разработка урока технологии 5 класс по теме «Волшебный лоскуток» </vt:lpstr>
      <vt:lpstr>Задание «Разгадай кроссворд и определи ключевое слово»</vt:lpstr>
      <vt:lpstr>Тема урока: Лоскутное шитьё</vt:lpstr>
      <vt:lpstr>Презентация PowerPoint</vt:lpstr>
      <vt:lpstr>История лоскутного шитья.</vt:lpstr>
      <vt:lpstr>Презентация PowerPoint</vt:lpstr>
      <vt:lpstr>Презентация PowerPoint</vt:lpstr>
      <vt:lpstr>Килт</vt:lpstr>
      <vt:lpstr>Презентация PowerPoint</vt:lpstr>
      <vt:lpstr>Презентация PowerPoint</vt:lpstr>
      <vt:lpstr>Виды лоскутного шитья.</vt:lpstr>
      <vt:lpstr>Презентация PowerPoint</vt:lpstr>
      <vt:lpstr>Презентация PowerPoint</vt:lpstr>
      <vt:lpstr>Презентация PowerPoint</vt:lpstr>
      <vt:lpstr>Презентация PowerPoint</vt:lpstr>
      <vt:lpstr>1. Соблюдение цветовой гармонии    Грамотное продумывание узора изделия </vt:lpstr>
      <vt:lpstr>Презентация PowerPoint</vt:lpstr>
      <vt:lpstr>Презентация PowerPoint</vt:lpstr>
      <vt:lpstr>Способы отделки лоскутных изделий</vt:lpstr>
      <vt:lpstr>Дополнительные материалы для изготовления изделий:</vt:lpstr>
      <vt:lpstr>Способы обработки краёв изделия.</vt:lpstr>
      <vt:lpstr>ПРАКТИЧЕСКАЯ САМОСТОЯТЕЛЬНАЯ РАБОТА:</vt:lpstr>
      <vt:lpstr>Презентация PowerPoint</vt:lpstr>
      <vt:lpstr>Инструктаж по технике безопасности.</vt:lpstr>
      <vt:lpstr>Организация рабочего места.</vt:lpstr>
      <vt:lpstr>Рефлексия</vt:lpstr>
      <vt:lpstr>Домашнее задание: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HP</dc:creator>
  <cp:lastModifiedBy>Ольга</cp:lastModifiedBy>
  <cp:revision>22</cp:revision>
  <dcterms:created xsi:type="dcterms:W3CDTF">2014-11-27T20:04:18Z</dcterms:created>
  <dcterms:modified xsi:type="dcterms:W3CDTF">2021-10-26T11:30:05Z</dcterms:modified>
</cp:coreProperties>
</file>