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308" r:id="rId10"/>
    <p:sldId id="266" r:id="rId11"/>
    <p:sldId id="267" r:id="rId12"/>
    <p:sldId id="268" r:id="rId13"/>
    <p:sldId id="277" r:id="rId14"/>
    <p:sldId id="278" r:id="rId15"/>
    <p:sldId id="276" r:id="rId16"/>
    <p:sldId id="275" r:id="rId17"/>
    <p:sldId id="274" r:id="rId18"/>
    <p:sldId id="305" r:id="rId19"/>
    <p:sldId id="300" r:id="rId20"/>
    <p:sldId id="303" r:id="rId21"/>
    <p:sldId id="299" r:id="rId22"/>
    <p:sldId id="288" r:id="rId23"/>
    <p:sldId id="286" r:id="rId24"/>
    <p:sldId id="285" r:id="rId25"/>
    <p:sldId id="292" r:id="rId26"/>
    <p:sldId id="306" r:id="rId27"/>
    <p:sldId id="307" r:id="rId28"/>
    <p:sldId id="283" r:id="rId29"/>
    <p:sldId id="293" r:id="rId30"/>
    <p:sldId id="301" r:id="rId31"/>
    <p:sldId id="302" r:id="rId32"/>
    <p:sldId id="29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33A"/>
    <a:srgbClr val="5B11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748" autoAdjust="0"/>
  </p:normalViewPr>
  <p:slideViewPr>
    <p:cSldViewPr>
      <p:cViewPr>
        <p:scale>
          <a:sx n="59" d="100"/>
          <a:sy n="59" d="100"/>
        </p:scale>
        <p:origin x="-212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10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256ED-A5C3-4125-B76B-20AC4839C7B0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8813D-914A-4F7C-ADE1-88C4B1DE1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6357D-0777-4854-9AD0-C7C839435A5F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2A7D8-37DA-4DF7-9AF9-A64426D899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2A7D8-37DA-4DF7-9AF9-A64426D899F3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2A7D8-37DA-4DF7-9AF9-A64426D899F3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2A7D8-37DA-4DF7-9AF9-A64426D899F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2A7D8-37DA-4DF7-9AF9-A64426D899F3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2A7D8-37DA-4DF7-9AF9-A64426D899F3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15616" y="332656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42852"/>
            <a:ext cx="81439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 учреждение №6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«Центр развития ребенка - детский сад»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г.Кингисеппа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00174"/>
            <a:ext cx="8280920" cy="249299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33A"/>
                </a:solidFill>
                <a:latin typeface="Times New Roman" pitchFamily="18" charset="0"/>
                <a:cs typeface="Times New Roman" pitchFamily="18" charset="0"/>
              </a:rPr>
              <a:t>Тема проекта: </a:t>
            </a:r>
          </a:p>
          <a:p>
            <a:pPr algn="ctr"/>
            <a:endParaRPr lang="ru-RU" sz="2400" b="1" dirty="0" smtClean="0">
              <a:solidFill>
                <a:srgbClr val="00133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5B1105"/>
                </a:solidFill>
                <a:latin typeface="Times New Roman" pitchFamily="18" charset="0"/>
                <a:cs typeface="Times New Roman" pitchFamily="18" charset="0"/>
              </a:rPr>
              <a:t>Ознакомление дошкольников </a:t>
            </a:r>
          </a:p>
          <a:p>
            <a:pPr algn="ctr"/>
            <a:r>
              <a:rPr lang="ru-RU" sz="3600" b="1" dirty="0" smtClean="0">
                <a:solidFill>
                  <a:srgbClr val="5B1105"/>
                </a:solidFill>
                <a:latin typeface="Times New Roman" pitchFamily="18" charset="0"/>
                <a:cs typeface="Times New Roman" pitchFamily="18" charset="0"/>
              </a:rPr>
              <a:t>с различными жанрами</a:t>
            </a:r>
          </a:p>
          <a:p>
            <a:pPr algn="ctr"/>
            <a:r>
              <a:rPr lang="ru-RU" sz="3600" b="1" dirty="0" smtClean="0">
                <a:solidFill>
                  <a:srgbClr val="5B1105"/>
                </a:solidFill>
                <a:latin typeface="Times New Roman" pitchFamily="18" charset="0"/>
                <a:cs typeface="Times New Roman" pitchFamily="18" charset="0"/>
              </a:rPr>
              <a:t> живописи</a:t>
            </a:r>
            <a:endParaRPr lang="ru-RU" sz="3600" dirty="0">
              <a:solidFill>
                <a:srgbClr val="5B11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4500570"/>
            <a:ext cx="59046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Графьева Ольга Павловна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высшей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6072206"/>
            <a:ext cx="96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2020год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1\Desktop\школа искусств\DSC_0721.JPG"/>
          <p:cNvPicPr>
            <a:picLocks noChangeAspect="1" noChangeArrowheads="1"/>
          </p:cNvPicPr>
          <p:nvPr/>
        </p:nvPicPr>
        <p:blipFill>
          <a:blip r:embed="rId3" cstate="print"/>
          <a:srcRect t="14319" r="3125"/>
          <a:stretch>
            <a:fillRect/>
          </a:stretch>
        </p:blipFill>
        <p:spPr bwMode="auto">
          <a:xfrm>
            <a:off x="4665060" y="476672"/>
            <a:ext cx="3871698" cy="2267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C:\Users\1\Desktop\школа искусств\DSC_0705.JPG"/>
          <p:cNvPicPr>
            <a:picLocks noChangeAspect="1" noChangeArrowheads="1"/>
          </p:cNvPicPr>
          <p:nvPr/>
        </p:nvPicPr>
        <p:blipFill>
          <a:blip r:embed="rId4" cstate="print"/>
          <a:srcRect l="7919"/>
          <a:stretch>
            <a:fillRect/>
          </a:stretch>
        </p:blipFill>
        <p:spPr bwMode="auto">
          <a:xfrm rot="5400000">
            <a:off x="5863998" y="3433146"/>
            <a:ext cx="3105107" cy="2232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C:\Users\1\Desktop\школа искусств\DSC_0704.JPG"/>
          <p:cNvPicPr>
            <a:picLocks noChangeAspect="1" noChangeArrowheads="1"/>
          </p:cNvPicPr>
          <p:nvPr/>
        </p:nvPicPr>
        <p:blipFill>
          <a:blip r:embed="rId5" cstate="print"/>
          <a:srcRect l="6442"/>
          <a:stretch>
            <a:fillRect/>
          </a:stretch>
        </p:blipFill>
        <p:spPr bwMode="auto">
          <a:xfrm rot="5400000">
            <a:off x="3077851" y="3699013"/>
            <a:ext cx="2832896" cy="2004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C:\Users\1\Desktop\школа искусств\DSC_07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25643" y="3742909"/>
            <a:ext cx="3136713" cy="207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1" name="Picture 7" descr="C:\Users\1\Desktop\школа искусств\DSC_06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764704"/>
            <a:ext cx="3262663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5214974" cy="136815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Целевая прогулка</a:t>
            </a:r>
            <a:b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 в </a:t>
            </a:r>
            <a:r>
              <a:rPr lang="ru-RU" sz="2800" dirty="0" smtClean="0">
                <a:solidFill>
                  <a:srgbClr val="00133A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«Летний </a:t>
            </a:r>
            <a:r>
              <a:rPr lang="ru-RU" sz="2800" b="1" dirty="0" smtClean="0">
                <a:solidFill>
                  <a:srgbClr val="00133A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сад»</a:t>
            </a:r>
            <a:endParaRPr lang="ru-RU" sz="2800" b="1" dirty="0">
              <a:solidFill>
                <a:srgbClr val="00133A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фото ИЗО\20181016_113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060848"/>
            <a:ext cx="4036707" cy="3027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1\Desktop\фото ИЗО\20181016_114628(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284984"/>
            <a:ext cx="3416895" cy="2562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1\Desktop\фото\20181016_1142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764704"/>
            <a:ext cx="2668555" cy="2001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65618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Рассматривание выставки картин известных художников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1\Desktop\фото ИЗО\20181023_103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628800"/>
            <a:ext cx="5524872" cy="4143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572528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Сравнительное рассматривание картин </a:t>
            </a:r>
          </a:p>
        </p:txBody>
      </p:sp>
      <p:pic>
        <p:nvPicPr>
          <p:cNvPr id="14338" name="Picture 2" descr="C:\Users\1\Desktop\фото ИЗО\20181115_111256.jpg"/>
          <p:cNvPicPr>
            <a:picLocks noChangeAspect="1" noChangeArrowheads="1"/>
          </p:cNvPicPr>
          <p:nvPr/>
        </p:nvPicPr>
        <p:blipFill>
          <a:blip r:embed="rId3" cstate="print"/>
          <a:srcRect l="9531"/>
          <a:stretch>
            <a:fillRect/>
          </a:stretch>
        </p:blipFill>
        <p:spPr bwMode="auto">
          <a:xfrm rot="5400000">
            <a:off x="2392355" y="1576197"/>
            <a:ext cx="5280586" cy="4377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71472" y="764704"/>
            <a:ext cx="3424464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Портретная </a:t>
            </a:r>
            <a:b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          живопись </a:t>
            </a:r>
          </a:p>
        </p:txBody>
      </p:sp>
      <p:pic>
        <p:nvPicPr>
          <p:cNvPr id="9218" name="Picture 2" descr="C:\Users\1\Desktop\фото ИЗО\20181113_115841.jpg"/>
          <p:cNvPicPr>
            <a:picLocks noChangeAspect="1" noChangeArrowheads="1"/>
          </p:cNvPicPr>
          <p:nvPr/>
        </p:nvPicPr>
        <p:blipFill>
          <a:blip r:embed="rId3" cstate="print"/>
          <a:srcRect l="3448" b="17245"/>
          <a:stretch>
            <a:fillRect/>
          </a:stretch>
        </p:blipFill>
        <p:spPr bwMode="auto">
          <a:xfrm>
            <a:off x="285720" y="2643182"/>
            <a:ext cx="422278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F:\моя\20181116_093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8642" y="428604"/>
            <a:ext cx="428627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Использование интерактивной доски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20181116_112339.jpg"/>
          <p:cNvPicPr>
            <a:picLocks noChangeAspect="1" noChangeArrowheads="1"/>
          </p:cNvPicPr>
          <p:nvPr/>
        </p:nvPicPr>
        <p:blipFill>
          <a:blip r:embed="rId3" cstate="email"/>
          <a:srcRect l="5023"/>
          <a:stretch>
            <a:fillRect/>
          </a:stretch>
        </p:blipFill>
        <p:spPr bwMode="auto">
          <a:xfrm>
            <a:off x="1857356" y="1285860"/>
            <a:ext cx="5786478" cy="45693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Художественное</a:t>
            </a: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слово</a:t>
            </a:r>
            <a:b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                      и классическая музыка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1\Desktop\фото ИЗО\20181115_112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3936437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C:\Documents and Settings\User\Рабочий стол\люда\3x0xboeGXT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428868"/>
            <a:ext cx="4048111" cy="3036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Дидактические </a:t>
            </a:r>
            <a:b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игры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1\Desktop\фото ИЗО\20181113_181311.jpg"/>
          <p:cNvPicPr>
            <a:picLocks noChangeAspect="1" noChangeArrowheads="1"/>
          </p:cNvPicPr>
          <p:nvPr/>
        </p:nvPicPr>
        <p:blipFill>
          <a:blip r:embed="rId4" cstate="print"/>
          <a:srcRect t="4259" b="4259"/>
          <a:stretch>
            <a:fillRect/>
          </a:stretch>
        </p:blipFill>
        <p:spPr bwMode="auto">
          <a:xfrm rot="5400000">
            <a:off x="3429843" y="2986981"/>
            <a:ext cx="314841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Documents and Settings\User\Рабочий стол\люда\1ADF6hJ32u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357298"/>
            <a:ext cx="2571768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User\Рабочий стол\люда\p6j_Eto5f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1" y="1357298"/>
            <a:ext cx="2571561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1\Desktop\фото ИЗО\20181113_155812.jpg"/>
          <p:cNvPicPr>
            <a:picLocks noChangeAspect="1" noChangeArrowheads="1"/>
          </p:cNvPicPr>
          <p:nvPr/>
        </p:nvPicPr>
        <p:blipFill>
          <a:blip r:embed="rId4" cstate="print"/>
          <a:srcRect b="6165"/>
          <a:stretch>
            <a:fillRect/>
          </a:stretch>
        </p:blipFill>
        <p:spPr bwMode="auto">
          <a:xfrm>
            <a:off x="785786" y="571480"/>
            <a:ext cx="3736654" cy="262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Users\1\Desktop\фото ИЗО\20181107_1645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429000"/>
            <a:ext cx="374441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Users\1\Desktop\фото ИЗО\20181115_1103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500042"/>
            <a:ext cx="3528288" cy="2646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User\Рабочий стол\люда\IXdhfyVpO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71546"/>
            <a:ext cx="2565000" cy="34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Documents and Settings\User\Рабочий стол\люда\cfWi0RSKnM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928669"/>
            <a:ext cx="2565000" cy="34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User\Рабочий стол\люда\Zqn_ZQ9z8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2214554"/>
            <a:ext cx="2564794" cy="34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8043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14" y="357166"/>
            <a:ext cx="74295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Жанр живописи </a:t>
            </a:r>
            <a:r>
              <a:rPr lang="ru-RU" b="1" dirty="0" smtClean="0">
                <a:solidFill>
                  <a:srgbClr val="002060"/>
                </a:solidFill>
              </a:rPr>
              <a:t>– это вид художественных произведений, с  определенными сюжетами, художественными образами, передаваемые художниками с помощью красок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4818" name="Picture 2" descr="http://900igr.net/up/datas/75350/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3D9"/>
              </a:clrFrom>
              <a:clrTo>
                <a:srgbClr val="FFF3D9">
                  <a:alpha val="0"/>
                </a:srgbClr>
              </a:clrTo>
            </a:clrChange>
          </a:blip>
          <a:srcRect l="3289" t="16667" r="3508"/>
          <a:stretch>
            <a:fillRect/>
          </a:stretch>
        </p:blipFill>
        <p:spPr bwMode="auto">
          <a:xfrm>
            <a:off x="1500166" y="1714488"/>
            <a:ext cx="6786610" cy="45509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моя\6gHH-Zf9RcA.jpg"/>
          <p:cNvPicPr>
            <a:picLocks noChangeAspect="1" noChangeArrowheads="1"/>
          </p:cNvPicPr>
          <p:nvPr/>
        </p:nvPicPr>
        <p:blipFill>
          <a:blip r:embed="rId3" cstate="print"/>
          <a:srcRect r="17313"/>
          <a:stretch>
            <a:fillRect/>
          </a:stretch>
        </p:blipFill>
        <p:spPr bwMode="auto">
          <a:xfrm>
            <a:off x="2555776" y="476672"/>
            <a:ext cx="316728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1\Desktop\моя\20181004_155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786602" y="1494318"/>
            <a:ext cx="3532651" cy="2649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1\Desktop\моя\KjOoSRobBPs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933056"/>
            <a:ext cx="3056856" cy="183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1\Desktop\моя\r4Afu2rZlG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484784"/>
            <a:ext cx="1677498" cy="2788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1\Desktop\фото ИЗО\20181017_1001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357166"/>
            <a:ext cx="3728472" cy="279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3" name="Picture 3" descr="C:\Users\1\Desktop\фото\20181023_104142.jpg"/>
          <p:cNvPicPr>
            <a:picLocks noChangeAspect="1" noChangeArrowheads="1"/>
          </p:cNvPicPr>
          <p:nvPr/>
        </p:nvPicPr>
        <p:blipFill>
          <a:blip r:embed="rId4" cstate="print"/>
          <a:srcRect l="8062" t="12396"/>
          <a:stretch>
            <a:fillRect/>
          </a:stretch>
        </p:blipFill>
        <p:spPr bwMode="auto">
          <a:xfrm>
            <a:off x="210784" y="2564904"/>
            <a:ext cx="493728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1\Desktop\2018-10-19-15-23-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85728"/>
            <a:ext cx="4178174" cy="2649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1\Desktop\2018-10-19-15-22-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3357562"/>
            <a:ext cx="381002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1\Desktop\фото ИЗО\20181109_18515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4628627" y="1644181"/>
            <a:ext cx="4731563" cy="3548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84168" y="0"/>
            <a:ext cx="2736304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Пейзаж 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1\Desktop\фото ИЗО\20181112_111513.jpg"/>
          <p:cNvPicPr>
            <a:picLocks noChangeAspect="1" noChangeArrowheads="1"/>
          </p:cNvPicPr>
          <p:nvPr/>
        </p:nvPicPr>
        <p:blipFill>
          <a:blip r:embed="rId3" cstate="email"/>
          <a:srcRect l="3777" t="3068" b="3243"/>
          <a:stretch>
            <a:fillRect/>
          </a:stretch>
        </p:blipFill>
        <p:spPr bwMode="auto">
          <a:xfrm rot="5400000">
            <a:off x="4653" y="1059043"/>
            <a:ext cx="5715041" cy="4173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C:\Users\1\Desktop\фото ИЗО\20181112_1114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5164872" y="1976857"/>
            <a:ext cx="3746387" cy="2809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436096" y="260648"/>
            <a:ext cx="3424464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Натюрморт 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1\Desktop\фото ИЗО\20181108_16523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4511" y="1760815"/>
            <a:ext cx="5088566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C:\Users\1\Desktop\фото ИЗО\20181108_09415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4218681" y="996237"/>
            <a:ext cx="5112568" cy="3834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1\Desktop\OJqd3_ZLPQk.jpg"/>
          <p:cNvPicPr>
            <a:picLocks noChangeAspect="1" noChangeArrowheads="1"/>
          </p:cNvPicPr>
          <p:nvPr/>
        </p:nvPicPr>
        <p:blipFill>
          <a:blip r:embed="rId3" cstate="email"/>
          <a:srcRect b="9615"/>
          <a:stretch>
            <a:fillRect/>
          </a:stretch>
        </p:blipFill>
        <p:spPr bwMode="auto">
          <a:xfrm>
            <a:off x="785786" y="857232"/>
            <a:ext cx="1778351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1560" y="0"/>
            <a:ext cx="3424464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Портрет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098" name="Picture 2" descr="C:\Documents and Settings\User\Рабочий стол\люда\c9Ho8Mvsi9Y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l="7407" t="8333" r="14815" b="11111"/>
          <a:stretch>
            <a:fillRect/>
          </a:stretch>
        </p:blipFill>
        <p:spPr bwMode="auto">
          <a:xfrm>
            <a:off x="3143241" y="642919"/>
            <a:ext cx="1500198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Documents and Settings\User\Рабочий стол\люда\ePxufNjkfzM.jpg"/>
          <p:cNvPicPr>
            <a:picLocks noChangeAspect="1" noChangeArrowheads="1"/>
          </p:cNvPicPr>
          <p:nvPr/>
        </p:nvPicPr>
        <p:blipFill>
          <a:blip r:embed="rId5" cstate="print"/>
          <a:srcRect l="9756" t="7317" r="12194" b="12194"/>
          <a:stretch>
            <a:fillRect/>
          </a:stretch>
        </p:blipFill>
        <p:spPr bwMode="auto">
          <a:xfrm>
            <a:off x="5143505" y="428605"/>
            <a:ext cx="171451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C:\Documents and Settings\User\Рабочий стол\люда\OWmIsbPSbjM.jpg"/>
          <p:cNvPicPr>
            <a:picLocks noChangeAspect="1" noChangeArrowheads="1"/>
          </p:cNvPicPr>
          <p:nvPr/>
        </p:nvPicPr>
        <p:blipFill>
          <a:blip r:embed="rId6" cstate="print"/>
          <a:srcRect l="7407" t="8333" r="12963" b="11111"/>
          <a:stretch>
            <a:fillRect/>
          </a:stretch>
        </p:blipFill>
        <p:spPr bwMode="auto">
          <a:xfrm>
            <a:off x="7072331" y="642919"/>
            <a:ext cx="1853693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Picture 7" descr="C:\Documents and Settings\User\Рабочий стол\люда\_1505ZAWpxc.jpg"/>
          <p:cNvPicPr>
            <a:picLocks noChangeAspect="1" noChangeArrowheads="1"/>
          </p:cNvPicPr>
          <p:nvPr/>
        </p:nvPicPr>
        <p:blipFill>
          <a:blip r:embed="rId7" cstate="print"/>
          <a:srcRect l="11111" t="10416" r="14815" b="16667"/>
          <a:stretch>
            <a:fillRect/>
          </a:stretch>
        </p:blipFill>
        <p:spPr bwMode="auto">
          <a:xfrm>
            <a:off x="7000893" y="3429001"/>
            <a:ext cx="1687303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C:\Documents and Settings\User\Рабочий стол\люда\8DuocjkBoSY.jpg"/>
          <p:cNvPicPr>
            <a:picLocks noChangeAspect="1" noChangeArrowheads="1"/>
          </p:cNvPicPr>
          <p:nvPr/>
        </p:nvPicPr>
        <p:blipFill>
          <a:blip r:embed="rId8" cstate="print"/>
          <a:srcRect l="12499" t="10783" r="10294" b="12745"/>
          <a:stretch>
            <a:fillRect/>
          </a:stretch>
        </p:blipFill>
        <p:spPr bwMode="auto">
          <a:xfrm rot="16200000">
            <a:off x="733741" y="4123990"/>
            <a:ext cx="2071702" cy="1538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5" name="Picture 9" descr="C:\Documents and Settings\User\Рабочий стол\люда\aD0JCgqgkPg.jpg"/>
          <p:cNvPicPr>
            <a:picLocks noChangeAspect="1" noChangeArrowheads="1"/>
          </p:cNvPicPr>
          <p:nvPr/>
        </p:nvPicPr>
        <p:blipFill>
          <a:blip r:embed="rId9" cstate="print"/>
          <a:srcRect l="8593" t="6250" r="7031" b="12499"/>
          <a:stretch>
            <a:fillRect/>
          </a:stretch>
        </p:blipFill>
        <p:spPr bwMode="auto">
          <a:xfrm rot="16200000">
            <a:off x="2428862" y="3429001"/>
            <a:ext cx="2571769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6" name="Picture 10" descr="C:\Documents and Settings\User\Рабочий стол\люда\UYyYYK7sDEY.jpg"/>
          <p:cNvPicPr>
            <a:picLocks noChangeAspect="1" noChangeArrowheads="1"/>
          </p:cNvPicPr>
          <p:nvPr/>
        </p:nvPicPr>
        <p:blipFill>
          <a:blip r:embed="rId10" cstate="print"/>
          <a:srcRect l="8333" t="10417" r="16667" b="9722"/>
          <a:stretch>
            <a:fillRect/>
          </a:stretch>
        </p:blipFill>
        <p:spPr bwMode="auto">
          <a:xfrm>
            <a:off x="5000629" y="3071811"/>
            <a:ext cx="171079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Documents and Settings\User\Рабочий стол\люда\NUIqDd-ihV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04"/>
            <a:ext cx="4143404" cy="5524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Documents and Settings\User\Рабочий стол\люда\nW0cyHp3CIg.jpg"/>
          <p:cNvPicPr>
            <a:picLocks noChangeAspect="1" noChangeArrowheads="1"/>
          </p:cNvPicPr>
          <p:nvPr/>
        </p:nvPicPr>
        <p:blipFill>
          <a:blip r:embed="rId4" cstate="print"/>
          <a:srcRect l="13122" t="6351" r="11709" b="12590"/>
          <a:stretch>
            <a:fillRect/>
          </a:stretch>
        </p:blipFill>
        <p:spPr bwMode="auto">
          <a:xfrm rot="606253">
            <a:off x="5240478" y="894672"/>
            <a:ext cx="3079191" cy="4427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er\Рабочий стол\люда\ED-psL_VO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85794"/>
            <a:ext cx="3482576" cy="4643434"/>
          </a:xfrm>
          <a:prstGeom prst="rect">
            <a:avLst/>
          </a:prstGeom>
          <a:noFill/>
        </p:spPr>
      </p:pic>
      <p:pic>
        <p:nvPicPr>
          <p:cNvPr id="5" name="Picture 8" descr="C:\Documents and Settings\User\Рабочий стол\люда\8DuocjkBoSY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l="12499" t="10783" r="10294" b="12745"/>
          <a:stretch>
            <a:fillRect/>
          </a:stretch>
        </p:blipFill>
        <p:spPr bwMode="auto">
          <a:xfrm rot="14964525">
            <a:off x="454729" y="1798858"/>
            <a:ext cx="4143404" cy="3077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1\Desktop\20181116_1654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184429" y="1672903"/>
            <a:ext cx="4810856" cy="3608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1\Desktop\20181116_1720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4292455" y="922463"/>
            <a:ext cx="5093883" cy="3820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27584" y="620688"/>
            <a:ext cx="3424464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Рисуем всей семьей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122" name="Picture 2" descr="C:\Documents and Settings\User\Рабочий стол\люда\tzWRdgXQcTc.jpg"/>
          <p:cNvPicPr>
            <a:picLocks noChangeAspect="1" noChangeArrowheads="1"/>
          </p:cNvPicPr>
          <p:nvPr/>
        </p:nvPicPr>
        <p:blipFill>
          <a:blip r:embed="rId3" cstate="print"/>
          <a:srcRect l="3846" r="3845"/>
          <a:stretch>
            <a:fillRect/>
          </a:stretch>
        </p:blipFill>
        <p:spPr bwMode="auto">
          <a:xfrm>
            <a:off x="571472" y="2214554"/>
            <a:ext cx="4000528" cy="3250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Documents and Settings\User\Рабочий стол\люда\NTjRpNGAJ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857232"/>
            <a:ext cx="3482323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75656" y="260648"/>
            <a:ext cx="6786610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B1105"/>
                </a:solidFill>
                <a:latin typeface="Arial Black" pitchFamily="34" charset="0"/>
              </a:rPr>
              <a:t>Актуальность проекта</a:t>
            </a:r>
            <a:endParaRPr lang="ru-RU" sz="3600" b="1" dirty="0">
              <a:solidFill>
                <a:srgbClr val="5B1105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000108"/>
            <a:ext cx="8429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Живопись – самое сложное направление при работе с детьми дошкольного возраста.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Детям сложно видеть особенности композиции и сюжета картины; выделять главный образ; определять средства выразительности, используемые художниками, проявлять эмоционально- личностное отношение к картине.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C:\Users\1\Desktop\фото ИЗО\20181106_1706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0061" y="2694112"/>
            <a:ext cx="4436235" cy="3327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1\Desktop\IMG-20181023-WA0002.jpg"/>
          <p:cNvPicPr>
            <a:picLocks noChangeAspect="1" noChangeArrowheads="1"/>
          </p:cNvPicPr>
          <p:nvPr/>
        </p:nvPicPr>
        <p:blipFill>
          <a:blip r:embed="rId3" cstate="email"/>
          <a:srcRect t="22207" b="50460"/>
          <a:stretch>
            <a:fillRect/>
          </a:stretch>
        </p:blipFill>
        <p:spPr bwMode="auto">
          <a:xfrm>
            <a:off x="2000232" y="1857364"/>
            <a:ext cx="536373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1\Desktop\IMG-20181023-WA0002.jpg"/>
          <p:cNvPicPr>
            <a:picLocks noChangeAspect="1" noChangeArrowheads="1"/>
          </p:cNvPicPr>
          <p:nvPr/>
        </p:nvPicPr>
        <p:blipFill>
          <a:blip r:embed="rId3" cstate="email"/>
          <a:srcRect t="49540" b="30486"/>
          <a:stretch>
            <a:fillRect/>
          </a:stretch>
        </p:blipFill>
        <p:spPr bwMode="auto">
          <a:xfrm>
            <a:off x="928662" y="4071942"/>
            <a:ext cx="7904447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1\Desktop\IMG-20181023-WA0002.jpg"/>
          <p:cNvPicPr>
            <a:picLocks noChangeAspect="1" noChangeArrowheads="1"/>
          </p:cNvPicPr>
          <p:nvPr/>
        </p:nvPicPr>
        <p:blipFill>
          <a:blip r:embed="rId3" cstate="email"/>
          <a:srcRect l="42619" t="69514" r="32075" b="2102"/>
          <a:stretch>
            <a:fillRect/>
          </a:stretch>
        </p:blipFill>
        <p:spPr bwMode="auto">
          <a:xfrm>
            <a:off x="500034" y="857232"/>
            <a:ext cx="135732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1\Desktop\IMG-20181023-WA0002.jpg"/>
          <p:cNvPicPr>
            <a:picLocks noChangeAspect="1" noChangeArrowheads="1"/>
          </p:cNvPicPr>
          <p:nvPr/>
        </p:nvPicPr>
        <p:blipFill>
          <a:blip r:embed="rId3" cstate="email"/>
          <a:srcRect l="17314" t="69514" r="58712" b="2102"/>
          <a:stretch>
            <a:fillRect/>
          </a:stretch>
        </p:blipFill>
        <p:spPr bwMode="auto">
          <a:xfrm>
            <a:off x="7572396" y="428604"/>
            <a:ext cx="128588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428728" y="0"/>
            <a:ext cx="6072230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Выставка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работ в ТЦ «Норд»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5B1105"/>
              </a:solidFill>
              <a:effectLst/>
              <a:uLnTx/>
              <a:uFillTx/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357554" y="642918"/>
            <a:ext cx="1785950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«Лето»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1\Desktop\IMG-20181023-WA0001.jp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l="73198" t="66126" r="1602" b="9575"/>
          <a:stretch>
            <a:fillRect/>
          </a:stretch>
        </p:blipFill>
        <p:spPr bwMode="auto">
          <a:xfrm>
            <a:off x="7072330" y="428604"/>
            <a:ext cx="150019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42910" y="0"/>
            <a:ext cx="6215106" cy="114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Выставка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5B1105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работ в ТЦ «Норд»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«Осень»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Cambria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IMG-20181023-WA0001.jp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t="22027" b="52894"/>
          <a:stretch>
            <a:fillRect/>
          </a:stretch>
        </p:blipFill>
        <p:spPr bwMode="auto">
          <a:xfrm>
            <a:off x="500034" y="1285860"/>
            <a:ext cx="5953294" cy="1990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1\Desktop\IMG-20181023-WA0001.jp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t="48006" b="33094"/>
          <a:stretch>
            <a:fillRect/>
          </a:stretch>
        </p:blipFill>
        <p:spPr bwMode="auto">
          <a:xfrm>
            <a:off x="500034" y="4000504"/>
            <a:ext cx="5953294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1\Desktop\IMG-20181023-WA0001.jpg"/>
          <p:cNvPicPr>
            <a:picLocks noChangeAspect="1" noChangeArrowheads="1"/>
          </p:cNvPicPr>
          <p:nvPr/>
        </p:nvPicPr>
        <p:blipFill>
          <a:blip r:embed="rId3" cstate="email">
            <a:lum bright="-20000" contrast="20000"/>
          </a:blip>
          <a:srcRect l="3600" t="66126" r="68961" b="9575"/>
          <a:stretch>
            <a:fillRect/>
          </a:stretch>
        </p:blipFill>
        <p:spPr bwMode="auto">
          <a:xfrm>
            <a:off x="6929454" y="4286256"/>
            <a:ext cx="163355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1\Desktop\IMG-20181023-WA0001.jp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l="31039" t="66126" r="26962" b="13295"/>
          <a:stretch>
            <a:fillRect/>
          </a:stretch>
        </p:blipFill>
        <p:spPr bwMode="auto">
          <a:xfrm>
            <a:off x="6429388" y="2500306"/>
            <a:ext cx="2500330" cy="16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mbria" pitchFamily="18" charset="0"/>
                <a:cs typeface="Times New Roman" pitchFamily="18" charset="0"/>
              </a:rPr>
              <a:t> </a:t>
            </a:r>
            <a:endParaRPr lang="ru-RU" sz="4000" b="1" i="1" u="sng" dirty="0">
              <a:solidFill>
                <a:schemeClr val="accent1">
                  <a:lumMod val="75000"/>
                </a:schemeClr>
              </a:solidFill>
              <a:latin typeface="+mn-lt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1\Desktop\фото ИЗО\20181114_093424.jpg"/>
          <p:cNvPicPr>
            <a:picLocks noChangeAspect="1" noChangeArrowheads="1"/>
          </p:cNvPicPr>
          <p:nvPr/>
        </p:nvPicPr>
        <p:blipFill>
          <a:blip r:embed="rId3" cstate="email">
            <a:lum bright="10000" contrast="20000"/>
          </a:blip>
          <a:srcRect r="4023"/>
          <a:stretch>
            <a:fillRect/>
          </a:stretch>
        </p:blipFill>
        <p:spPr bwMode="auto">
          <a:xfrm>
            <a:off x="1428728" y="428604"/>
            <a:ext cx="6223023" cy="4862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http://xn---99-redbectd.xn--p1ai/upload-files/21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357694"/>
            <a:ext cx="5186670" cy="1610704"/>
          </a:xfrm>
          <a:prstGeom prst="rect">
            <a:avLst/>
          </a:prstGeom>
          <a:noFill/>
        </p:spPr>
      </p:pic>
      <p:sp>
        <p:nvSpPr>
          <p:cNvPr id="9220" name="AutoShape 4" descr="https://ds21nadejda-stupino.edumsko.ru/uploads/34000/33908/section/676299/5.png?151327227799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3968" y="980728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Формировать навыки изобразительной деятельности старшего дошкольного возраста  посредством ознакомления с жанрами живописи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285728"/>
            <a:ext cx="4071966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B1105"/>
                </a:solidFill>
                <a:latin typeface="Arial Black" pitchFamily="34" charset="0"/>
              </a:rPr>
              <a:t>Цель: </a:t>
            </a:r>
            <a:endParaRPr lang="ru-RU" sz="3600" b="1" dirty="0">
              <a:solidFill>
                <a:srgbClr val="5B1105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36510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Cambria" pitchFamily="18" charset="0"/>
                <a:cs typeface="Arial" pitchFamily="34" charset="0"/>
              </a:rPr>
              <a:t>Учить детей осознанному восприятию произведений искусства;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2354041"/>
            <a:ext cx="5214974" cy="64633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B1105"/>
                </a:solidFill>
                <a:latin typeface="Arial Black" pitchFamily="34" charset="0"/>
              </a:rPr>
              <a:t>Задачи: </a:t>
            </a:r>
            <a:endParaRPr lang="ru-RU" sz="3600" b="1" dirty="0">
              <a:solidFill>
                <a:srgbClr val="5B1105"/>
              </a:solidFill>
              <a:latin typeface="Arial Black" pitchFamily="34" charset="0"/>
            </a:endParaRPr>
          </a:p>
        </p:txBody>
      </p:sp>
      <p:pic>
        <p:nvPicPr>
          <p:cNvPr id="31745" name="Picture 1" descr="C:\Documents and Settings\User\Рабочий стол\uuVKytSSHuk.jpg"/>
          <p:cNvPicPr>
            <a:picLocks noChangeAspect="1" noChangeArrowheads="1"/>
          </p:cNvPicPr>
          <p:nvPr/>
        </p:nvPicPr>
        <p:blipFill>
          <a:blip r:embed="rId4" cstate="print"/>
          <a:srcRect l="6853" t="6897" b="10345"/>
          <a:stretch>
            <a:fillRect/>
          </a:stretch>
        </p:blipFill>
        <p:spPr bwMode="auto">
          <a:xfrm>
            <a:off x="5580112" y="2492896"/>
            <a:ext cx="2912783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3528" y="5373216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Cambria" pitchFamily="18" charset="0"/>
                <a:cs typeface="Arial" pitchFamily="34" charset="0"/>
              </a:rPr>
              <a:t>Воспитывать у детей любовь ко всему прекрасному и художественной культуре своего народа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996952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Cambria" pitchFamily="18" charset="0"/>
                <a:cs typeface="Arial" pitchFamily="34" charset="0"/>
              </a:rPr>
              <a:t>Развивать положительные эмоции при знакомстве с картинами русских художников, творческую активность, воображение, эстетический и художественный вкус;</a:t>
            </a:r>
          </a:p>
        </p:txBody>
      </p:sp>
      <p:sp>
        <p:nvSpPr>
          <p:cNvPr id="31747" name="AutoShape 3" descr="https://cdn.gdz4you.com/files/slides/e89/363d66910c1e80925973c64d6e0f28a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9" name="Picture 5" descr="http://www.dvoykam.net/wa-data/public/shop/products/80/63/26380/images/340/340.97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BF6"/>
              </a:clrFrom>
              <a:clrTo>
                <a:srgbClr val="FAFB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0"/>
            <a:ext cx="3022883" cy="218554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3528" y="4797152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Cambria" pitchFamily="18" charset="0"/>
                <a:cs typeface="Arial" pitchFamily="34" charset="0"/>
              </a:rPr>
              <a:t>Совершенствовать изобразительные навыки средствами выразительности живописи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18043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22413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Программное обеспечение </a:t>
            </a:r>
            <a:endParaRPr lang="ru-RU" sz="2800" b="1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43608" y="1556792"/>
            <a:ext cx="2376264" cy="792088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a typeface="Cambria" pitchFamily="18" charset="0"/>
                <a:cs typeface="Times New Roman" pitchFamily="18" charset="0"/>
              </a:rPr>
              <a:t>Основная программа </a:t>
            </a:r>
          </a:p>
        </p:txBody>
      </p:sp>
      <p:sp>
        <p:nvSpPr>
          <p:cNvPr id="5" name="Овал 4"/>
          <p:cNvSpPr/>
          <p:nvPr/>
        </p:nvSpPr>
        <p:spPr>
          <a:xfrm>
            <a:off x="6012160" y="1484784"/>
            <a:ext cx="2376264" cy="64807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ea typeface="Cambria" pitchFamily="18" charset="0"/>
                <a:cs typeface="Times New Roman" pitchFamily="18" charset="0"/>
              </a:rPr>
              <a:t>Парциальная программа </a:t>
            </a:r>
          </a:p>
        </p:txBody>
      </p:sp>
      <p:sp>
        <p:nvSpPr>
          <p:cNvPr id="29698" name="AutoShape 2" descr="https://opt.detskoelukoshko.ru/wa-data/public/shop/products/44/57/45744/images/33672/33672.750x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cf.ppt-online.org/files2/slide/h/hd7w9rZSBMYK3ksOAJ5e0XmPyzpHlIaQuTnGRWi8o/slide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C:\Documents and Settings\User\Рабочий стол\33672.750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97275">
            <a:off x="1503410" y="2838653"/>
            <a:ext cx="2331293" cy="335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1\Desktop\20181126_192538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t="4219"/>
          <a:stretch>
            <a:fillRect/>
          </a:stretch>
        </p:blipFill>
        <p:spPr bwMode="auto">
          <a:xfrm rot="5915785">
            <a:off x="4903825" y="3078925"/>
            <a:ext cx="3483909" cy="2502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1\Desktop\фото ИЗО\20181029_095250.jpg"/>
          <p:cNvPicPr>
            <a:picLocks noChangeAspect="1" noChangeArrowheads="1"/>
          </p:cNvPicPr>
          <p:nvPr/>
        </p:nvPicPr>
        <p:blipFill>
          <a:blip r:embed="rId3" cstate="print"/>
          <a:srcRect l="9893" r="7146"/>
          <a:stretch>
            <a:fillRect/>
          </a:stretch>
        </p:blipFill>
        <p:spPr bwMode="auto">
          <a:xfrm>
            <a:off x="6156176" y="836713"/>
            <a:ext cx="2736303" cy="2473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5572164" cy="85723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Экскурсия в библиотеку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14" name="Содержимое 13" descr="20181029_095455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571472" y="928670"/>
            <a:ext cx="266701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1\Desktop\фото ИЗО\20181029_095205.jpg"/>
          <p:cNvPicPr>
            <a:picLocks noChangeAspect="1" noChangeArrowheads="1"/>
          </p:cNvPicPr>
          <p:nvPr/>
        </p:nvPicPr>
        <p:blipFill>
          <a:blip r:embed="rId5" cstate="email"/>
          <a:srcRect l="7624"/>
          <a:stretch>
            <a:fillRect/>
          </a:stretch>
        </p:blipFill>
        <p:spPr bwMode="auto">
          <a:xfrm>
            <a:off x="6429388" y="3714752"/>
            <a:ext cx="2596831" cy="2108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1\Desktop\фото ИЗО\20181029_095542.jpg"/>
          <p:cNvPicPr>
            <a:picLocks noChangeAspect="1" noChangeArrowheads="1"/>
          </p:cNvPicPr>
          <p:nvPr/>
        </p:nvPicPr>
        <p:blipFill>
          <a:blip r:embed="rId6" cstate="print"/>
          <a:srcRect l="4216" r="12823"/>
          <a:stretch>
            <a:fillRect/>
          </a:stretch>
        </p:blipFill>
        <p:spPr bwMode="auto">
          <a:xfrm>
            <a:off x="626847" y="3212976"/>
            <a:ext cx="294710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0" name="Picture 2" descr="https://pp.userapi.com/c849024/v849024531/6acb5/oCTsg-PWUK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844824"/>
            <a:ext cx="3881464" cy="2911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1\Desktop\фото ИЗО\20181029_101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48680"/>
            <a:ext cx="384026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1\Desktop\фото ИЗО\20181029_101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645024"/>
            <a:ext cx="2881736" cy="2161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1\Desktop\фото ИЗО\20181029_1012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9427" y="794916"/>
            <a:ext cx="3376887" cy="2532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1\Desktop\фото ИЗО\20181029_101739.jpg"/>
          <p:cNvPicPr>
            <a:picLocks noChangeAspect="1" noChangeArrowheads="1"/>
          </p:cNvPicPr>
          <p:nvPr/>
        </p:nvPicPr>
        <p:blipFill>
          <a:blip r:embed="rId6" cstate="print"/>
          <a:srcRect l="6861" r="5942"/>
          <a:stretch>
            <a:fillRect/>
          </a:stretch>
        </p:blipFill>
        <p:spPr bwMode="auto">
          <a:xfrm>
            <a:off x="1835696" y="3861048"/>
            <a:ext cx="2530218" cy="2176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Знакомство со школой искусств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1\Desktop\школа искусств\DSC_05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008"/>
            <a:ext cx="3480174" cy="2304256"/>
          </a:xfrm>
          <a:prstGeom prst="rect">
            <a:avLst/>
          </a:prstGeom>
          <a:noFill/>
        </p:spPr>
      </p:pic>
      <p:pic>
        <p:nvPicPr>
          <p:cNvPr id="5124" name="Picture 4" descr="C:\Users\1\Desktop\школа искусств\DSC_0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577382"/>
            <a:ext cx="3456384" cy="2288505"/>
          </a:xfrm>
          <a:prstGeom prst="rect">
            <a:avLst/>
          </a:prstGeom>
          <a:noFill/>
        </p:spPr>
      </p:pic>
      <p:pic>
        <p:nvPicPr>
          <p:cNvPr id="5127" name="Picture 7" descr="C:\Users\1\Desktop\школа искусств\DSC_05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124744"/>
            <a:ext cx="3045152" cy="2016224"/>
          </a:xfrm>
          <a:prstGeom prst="rect">
            <a:avLst/>
          </a:prstGeom>
          <a:noFill/>
        </p:spPr>
      </p:pic>
      <p:pic>
        <p:nvPicPr>
          <p:cNvPr id="5126" name="Picture 6" descr="C:\Users\1\Desktop\школа искусств\DSC_05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124744"/>
            <a:ext cx="3136713" cy="20768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t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5B1105"/>
                </a:solidFill>
                <a:latin typeface="Arial Black" pitchFamily="34" charset="0"/>
                <a:ea typeface="Cambria" pitchFamily="18" charset="0"/>
                <a:cs typeface="Times New Roman" pitchFamily="18" charset="0"/>
              </a:rPr>
              <a:t>Знакомство со школой искусств </a:t>
            </a:r>
            <a:endParaRPr lang="ru-RU" sz="2800" dirty="0">
              <a:solidFill>
                <a:srgbClr val="5B1105"/>
              </a:solidFill>
              <a:latin typeface="Arial Black" pitchFamily="34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3" name="Picture 4" descr="C:\Users\1\Desktop\школа искусств\DSC_0600.JPG"/>
          <p:cNvPicPr>
            <a:picLocks noChangeAspect="1" noChangeArrowheads="1"/>
          </p:cNvPicPr>
          <p:nvPr/>
        </p:nvPicPr>
        <p:blipFill>
          <a:blip r:embed="rId3" cstate="email"/>
          <a:srcRect l="9233" r="5825"/>
          <a:stretch>
            <a:fillRect/>
          </a:stretch>
        </p:blipFill>
        <p:spPr bwMode="auto">
          <a:xfrm rot="5400000">
            <a:off x="6038741" y="1962259"/>
            <a:ext cx="3024337" cy="2357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1\Desktop\DSC_0579.JPG"/>
          <p:cNvPicPr>
            <a:picLocks noChangeAspect="1" noChangeArrowheads="1"/>
          </p:cNvPicPr>
          <p:nvPr/>
        </p:nvPicPr>
        <p:blipFill>
          <a:blip r:embed="rId4" cstate="print"/>
          <a:srcRect l="4508" r="3265"/>
          <a:stretch>
            <a:fillRect/>
          </a:stretch>
        </p:blipFill>
        <p:spPr bwMode="auto">
          <a:xfrm rot="4918095">
            <a:off x="559560" y="2190135"/>
            <a:ext cx="2628121" cy="188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1\Desktop\DSC_05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212313" y="1349231"/>
            <a:ext cx="293540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1\Desktop\школа искусств\DSC_0568.JPG"/>
          <p:cNvPicPr>
            <a:picLocks noChangeAspect="1" noChangeArrowheads="1"/>
          </p:cNvPicPr>
          <p:nvPr/>
        </p:nvPicPr>
        <p:blipFill>
          <a:blip r:embed="rId6" cstate="print"/>
          <a:srcRect t="5841" r="12608" b="5857"/>
          <a:stretch>
            <a:fillRect/>
          </a:stretch>
        </p:blipFill>
        <p:spPr bwMode="auto">
          <a:xfrm>
            <a:off x="3203847" y="4077072"/>
            <a:ext cx="2905175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1962</TotalTime>
  <Words>235</Words>
  <Application>Microsoft Office PowerPoint</Application>
  <PresentationFormat>Экран (4:3)</PresentationFormat>
  <Paragraphs>61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Программное обеспечение </vt:lpstr>
      <vt:lpstr>Экскурсия в библиотеку </vt:lpstr>
      <vt:lpstr>Слайд 7</vt:lpstr>
      <vt:lpstr>Знакомство со школой искусств </vt:lpstr>
      <vt:lpstr>Знакомство со школой искусств </vt:lpstr>
      <vt:lpstr>Слайд 10</vt:lpstr>
      <vt:lpstr>Целевая прогулка  в «Летний сад»</vt:lpstr>
      <vt:lpstr>Рассматривание выставки картин известных художников </vt:lpstr>
      <vt:lpstr>Сравнительное рассматривание картин </vt:lpstr>
      <vt:lpstr>Портретная            живопись </vt:lpstr>
      <vt:lpstr>Использование интерактивной доски </vt:lpstr>
      <vt:lpstr>Художественное слово                        и классическая музыка </vt:lpstr>
      <vt:lpstr>Дидактические  игры </vt:lpstr>
      <vt:lpstr>Слайд 18</vt:lpstr>
      <vt:lpstr> </vt:lpstr>
      <vt:lpstr> </vt:lpstr>
      <vt:lpstr> </vt:lpstr>
      <vt:lpstr>Пейзаж </vt:lpstr>
      <vt:lpstr> </vt:lpstr>
      <vt:lpstr>Слайд 24</vt:lpstr>
      <vt:lpstr> </vt:lpstr>
      <vt:lpstr> </vt:lpstr>
      <vt:lpstr>Слайд 27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171</cp:revision>
  <dcterms:created xsi:type="dcterms:W3CDTF">2018-11-05T14:22:12Z</dcterms:created>
  <dcterms:modified xsi:type="dcterms:W3CDTF">2021-09-05T18:00:42Z</dcterms:modified>
</cp:coreProperties>
</file>