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67" r:id="rId26"/>
    <p:sldId id="288" r:id="rId27"/>
    <p:sldId id="271" r:id="rId28"/>
    <p:sldId id="268" r:id="rId29"/>
    <p:sldId id="269" r:id="rId30"/>
    <p:sldId id="270" r:id="rId31"/>
    <p:sldId id="273" r:id="rId32"/>
    <p:sldId id="274" r:id="rId33"/>
    <p:sldId id="289" r:id="rId34"/>
    <p:sldId id="290" r:id="rId35"/>
    <p:sldId id="291" r:id="rId36"/>
    <p:sldId id="292" r:id="rId37"/>
    <p:sldId id="293" r:id="rId38"/>
    <p:sldId id="294" r:id="rId39"/>
    <p:sldId id="272" r:id="rId4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59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ксана\Desktop\03.06.2016\78255193_ovosc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3810000"/>
            <a:ext cx="5105400" cy="3202273"/>
          </a:xfrm>
          <a:prstGeom prst="rect">
            <a:avLst/>
          </a:prstGeom>
          <a:noFill/>
        </p:spPr>
      </p:pic>
      <p:pic>
        <p:nvPicPr>
          <p:cNvPr id="6" name="Picture 2" descr="C:\Users\Оксана\Desktop\03.06.2016\78255193_ovosc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886200"/>
            <a:ext cx="5105400" cy="3202273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-533400" y="1690807"/>
            <a:ext cx="96774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i="1" dirty="0">
                <a:solidFill>
                  <a:srgbClr val="006600"/>
                </a:solidFill>
                <a:latin typeface="Monotype Corsiva" pitchFamily="66" charset="0"/>
                <a:cs typeface="Times New Roman" pitchFamily="18" charset="0"/>
              </a:rPr>
              <a:t>Познавательная игра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kumimoji="0" lang="ru-RU" sz="50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«Поговорим о правильном питании»</a:t>
            </a:r>
          </a:p>
        </p:txBody>
      </p:sp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8262" y="191708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2199" y="157021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http://cookeryschool.com.ua/wp-content/uploads/2016/01/sousy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875501">
            <a:off x="-12839" y="2188400"/>
            <a:ext cx="3290510" cy="2057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http://sgastronomy.ru/wp-content/uploads/2016/03/sneki-poolversion.com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13678">
            <a:off x="5653127" y="1437658"/>
            <a:ext cx="3483859" cy="23232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0" name="Picture 6" descr="http://www.playcast.ru/uploads/2015/08/04/1457536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838200"/>
            <a:ext cx="3048000" cy="2178844"/>
          </a:xfrm>
          <a:prstGeom prst="rect">
            <a:avLst/>
          </a:prstGeom>
          <a:noFill/>
        </p:spPr>
      </p:pic>
      <p:pic>
        <p:nvPicPr>
          <p:cNvPr id="21512" name="Picture 8" descr="http://previews.123rf.com/images/usersam2007/usersam20071405/usersam2007140500010/28303459-Heap-of-various-brand-chewing-or-bubble-gum-including-Orbit-Dirol-Eclipse-Stimorol-Wrigley-Spearmint-Stock-Phot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849265">
            <a:off x="5656871" y="4380363"/>
            <a:ext cx="3187866" cy="2057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4" name="Picture 10" descr="http://download.1wallpaper.net/20150830/shish-kebab-sausages-fried-meat-greens-vegetables-1680x10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33334">
            <a:off x="-85227" y="4678387"/>
            <a:ext cx="3352800" cy="2095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6" name="Picture 12" descr="http://www.chinalawblog.com/files/2015/11/cross-296507_128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62200" y="2590800"/>
            <a:ext cx="4820744" cy="3276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noFill/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>
          <a:blip r:embed="rId3" cstate="print"/>
          <a:srcRect l="1037" t="6900" r="1469" b="12110"/>
          <a:stretch>
            <a:fillRect/>
          </a:stretch>
        </p:blipFill>
        <p:spPr bwMode="auto">
          <a:xfrm>
            <a:off x="807201" y="1700212"/>
            <a:ext cx="7650999" cy="477678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672059" y="2819400"/>
            <a:ext cx="49235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Вкусны - оближешь пальчики –</a:t>
            </a:r>
            <a:endParaRPr lang="ru-RU" b="1" i="1" dirty="0">
              <a:solidFill>
                <a:srgbClr val="0066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Оранжевые мячики.</a:t>
            </a:r>
            <a:endParaRPr lang="ru-RU" b="1" i="1" dirty="0">
              <a:solidFill>
                <a:srgbClr val="0066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только в них я не играю,</a:t>
            </a:r>
            <a:endParaRPr lang="ru-RU" b="1" i="1" dirty="0">
              <a:solidFill>
                <a:srgbClr val="0066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неизменно их съедаю. </a:t>
            </a:r>
            <a:endParaRPr lang="ru-RU" sz="2400" b="1" i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61386" y="4891787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3B4B278-96CE-4B6B-92CE-E50E9DA2C07E}"/>
              </a:ext>
            </a:extLst>
          </p:cNvPr>
          <p:cNvGrpSpPr/>
          <p:nvPr/>
        </p:nvGrpSpPr>
        <p:grpSpPr>
          <a:xfrm>
            <a:off x="3360633" y="2819400"/>
            <a:ext cx="5293711" cy="3048000"/>
            <a:chOff x="3360633" y="2819400"/>
            <a:chExt cx="5293711" cy="3048000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360633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Апельсины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65AD116-D9C4-4F44-AA09-7EE3739734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3655" y="2819400"/>
              <a:ext cx="2830689" cy="304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54350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672059" y="2819400"/>
            <a:ext cx="49235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Этот вкусный желтый плод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нам из Африки плывет,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Обезьянам в зоопарке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Пищу круглый год дает. </a:t>
            </a:r>
            <a:endParaRPr lang="ru-RU" sz="2400" b="1" i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61386" y="4891787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B47B9803-BA7D-474E-8553-9300CB84F853}"/>
              </a:ext>
            </a:extLst>
          </p:cNvPr>
          <p:cNvGrpSpPr/>
          <p:nvPr/>
        </p:nvGrpSpPr>
        <p:grpSpPr>
          <a:xfrm>
            <a:off x="3360633" y="3047544"/>
            <a:ext cx="5325073" cy="2290921"/>
            <a:chOff x="3360633" y="3047544"/>
            <a:chExt cx="5325073" cy="2290921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360633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Банан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72ED88ED-840E-4056-B2D9-DE56289EDC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7125" y="3047544"/>
              <a:ext cx="3268581" cy="210755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17416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195549" y="2819400"/>
            <a:ext cx="52908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шипы свои выставил колко.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Шипы у него - как иголки.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мы не шипы у него соберем,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Полезных плодов для аптеки нарвем. </a:t>
            </a:r>
            <a:endParaRPr lang="ru-RU" sz="2400" b="1" i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61386" y="4891787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DBC91A62-6ABD-400E-B6B8-A728C1DF36B9}"/>
              </a:ext>
            </a:extLst>
          </p:cNvPr>
          <p:cNvGrpSpPr/>
          <p:nvPr/>
        </p:nvGrpSpPr>
        <p:grpSpPr>
          <a:xfrm>
            <a:off x="3360633" y="2549292"/>
            <a:ext cx="5555339" cy="2789173"/>
            <a:chOff x="3360633" y="2549292"/>
            <a:chExt cx="5555339" cy="2789173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360633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Шиповник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3B2000A3-8456-4B85-97AC-0F09FE049A5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19" t="9591" r="8710" b="16400"/>
            <a:stretch/>
          </p:blipFill>
          <p:spPr bwMode="auto">
            <a:xfrm>
              <a:off x="5213155" y="2549292"/>
              <a:ext cx="3702817" cy="2634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00786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195549" y="2819400"/>
            <a:ext cx="52908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Дольку этого плода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чай кладем мы иногда,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Ароматней и вкусней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чашке чай бывает с ней. </a:t>
            </a:r>
            <a:endParaRPr lang="ru-RU" sz="2400" b="1" i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61386" y="4891787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B93C596D-43D8-4F81-A8C9-C8761D6B4239}"/>
              </a:ext>
            </a:extLst>
          </p:cNvPr>
          <p:cNvGrpSpPr/>
          <p:nvPr/>
        </p:nvGrpSpPr>
        <p:grpSpPr>
          <a:xfrm>
            <a:off x="3124200" y="2147396"/>
            <a:ext cx="5824251" cy="3657600"/>
            <a:chOff x="3124200" y="2147396"/>
            <a:chExt cx="5824251" cy="3657600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124200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Лимон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098" name="Picture 2">
              <a:extLst>
                <a:ext uri="{FF2B5EF4-FFF2-40B4-BE49-F238E27FC236}">
                  <a16:creationId xmlns:a16="http://schemas.microsoft.com/office/drawing/2014/main" id="{07FCFBAF-3845-4D20-B16B-D51A2F3B20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0851" y="2147396"/>
              <a:ext cx="3657600" cy="3657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57535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195549" y="2819400"/>
            <a:ext cx="5290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бросают их солдаты,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вкусные - ...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61386" y="4891787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5531375-DD52-4501-99ED-B579CDE4C700}"/>
              </a:ext>
            </a:extLst>
          </p:cNvPr>
          <p:cNvGrpSpPr/>
          <p:nvPr/>
        </p:nvGrpSpPr>
        <p:grpSpPr>
          <a:xfrm>
            <a:off x="3124200" y="2607606"/>
            <a:ext cx="5654905" cy="2819400"/>
            <a:chOff x="3124200" y="2607606"/>
            <a:chExt cx="5654905" cy="2819400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124200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гранаты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122" name="Picture 2">
              <a:extLst>
                <a:ext uri="{FF2B5EF4-FFF2-40B4-BE49-F238E27FC236}">
                  <a16:creationId xmlns:a16="http://schemas.microsoft.com/office/drawing/2014/main" id="{8BF00657-EB95-4B63-B611-5D9B874501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2607606"/>
              <a:ext cx="3673705" cy="28194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39347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195549" y="2819400"/>
            <a:ext cx="52908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- красна, я - кисла,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болоте я росла,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Дозревала под снежком.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Ну-ка, кто со мной знаком?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95400" y="4886793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498B185-5E4F-4083-9DC5-E891FF8A14FF}"/>
              </a:ext>
            </a:extLst>
          </p:cNvPr>
          <p:cNvGrpSpPr/>
          <p:nvPr/>
        </p:nvGrpSpPr>
        <p:grpSpPr>
          <a:xfrm>
            <a:off x="3124200" y="2819400"/>
            <a:ext cx="6019800" cy="2519065"/>
            <a:chOff x="3124200" y="2819400"/>
            <a:chExt cx="6019800" cy="2519065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124200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Клюква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150" name="Picture 6">
              <a:extLst>
                <a:ext uri="{FF2B5EF4-FFF2-40B4-BE49-F238E27FC236}">
                  <a16:creationId xmlns:a16="http://schemas.microsoft.com/office/drawing/2014/main" id="{3A93B037-6D5C-4216-A9A1-71B756AC1AE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9" t="10021" r="1953" b="11270"/>
            <a:stretch/>
          </p:blipFill>
          <p:spPr bwMode="auto">
            <a:xfrm>
              <a:off x="4689448" y="2819400"/>
              <a:ext cx="4454552" cy="243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36984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195549" y="2819400"/>
            <a:ext cx="52908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Летом рад я свежей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Ягоде медвежьей,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сушеная в запас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простуды лечит нас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95400" y="4886793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E19DBE41-C653-4ADA-BC09-92CAE8C80823}"/>
              </a:ext>
            </a:extLst>
          </p:cNvPr>
          <p:cNvGrpSpPr/>
          <p:nvPr/>
        </p:nvGrpSpPr>
        <p:grpSpPr>
          <a:xfrm>
            <a:off x="3124200" y="2414133"/>
            <a:ext cx="5692352" cy="2971800"/>
            <a:chOff x="3124200" y="2414133"/>
            <a:chExt cx="5692352" cy="2971800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124200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Малина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170" name="Picture 2">
              <a:extLst>
                <a:ext uri="{FF2B5EF4-FFF2-40B4-BE49-F238E27FC236}">
                  <a16:creationId xmlns:a16="http://schemas.microsoft.com/office/drawing/2014/main" id="{237DE8D8-97A6-49E2-9DB0-DA37D9C934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1600" y="2414133"/>
              <a:ext cx="3634952" cy="29718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23616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195549" y="2819400"/>
            <a:ext cx="5290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Алый цвет, медовый вкус,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Съел до корки я ...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95400" y="4886793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0E60619-5819-41C4-99BF-9CDF5E3635D4}"/>
              </a:ext>
            </a:extLst>
          </p:cNvPr>
          <p:cNvGrpSpPr/>
          <p:nvPr/>
        </p:nvGrpSpPr>
        <p:grpSpPr>
          <a:xfrm>
            <a:off x="3124200" y="2438400"/>
            <a:ext cx="5594350" cy="3048000"/>
            <a:chOff x="3124200" y="2438400"/>
            <a:chExt cx="5594350" cy="3048000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124200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арбуз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8194" name="Picture 2">
              <a:extLst>
                <a:ext uri="{FF2B5EF4-FFF2-40B4-BE49-F238E27FC236}">
                  <a16:creationId xmlns:a16="http://schemas.microsoft.com/office/drawing/2014/main" id="{E0CE8683-A95B-44F4-BAA8-21FA48F192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1600" y="2438400"/>
              <a:ext cx="3536950" cy="304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38955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2286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 descr="C:\Users\Оксана\Desktop\03.06.2016\proper_nutrition_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04800" y="990600"/>
            <a:ext cx="9631680" cy="6019800"/>
          </a:xfrm>
          <a:prstGeom prst="rect">
            <a:avLst/>
          </a:prstGeom>
          <a:noFill/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5A3E1AA-107E-4A97-ADE5-926C3916C126}"/>
              </a:ext>
            </a:extLst>
          </p:cNvPr>
          <p:cNvSpPr/>
          <p:nvPr/>
        </p:nvSpPr>
        <p:spPr>
          <a:xfrm>
            <a:off x="609600" y="448668"/>
            <a:ext cx="393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Полезные для человека: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485AD4F-18C1-4EF9-898F-CC8A4A346D89}"/>
              </a:ext>
            </a:extLst>
          </p:cNvPr>
          <p:cNvSpPr/>
          <p:nvPr/>
        </p:nvSpPr>
        <p:spPr>
          <a:xfrm>
            <a:off x="2819400" y="1228157"/>
            <a:ext cx="2954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Овощи и фрукты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195549" y="2819400"/>
            <a:ext cx="52908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Выла ребенком - не знала пеленок,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взрослою стала - сто пеленок иметь стала.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95400" y="4886793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516B1EE-7453-4570-9304-2E941F74AB22}"/>
              </a:ext>
            </a:extLst>
          </p:cNvPr>
          <p:cNvGrpSpPr/>
          <p:nvPr/>
        </p:nvGrpSpPr>
        <p:grpSpPr>
          <a:xfrm>
            <a:off x="3124200" y="2590800"/>
            <a:ext cx="5841248" cy="3429000"/>
            <a:chOff x="3124200" y="2590800"/>
            <a:chExt cx="5841248" cy="3429000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124200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Капуста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218" name="Picture 2">
              <a:extLst>
                <a:ext uri="{FF2B5EF4-FFF2-40B4-BE49-F238E27FC236}">
                  <a16:creationId xmlns:a16="http://schemas.microsoft.com/office/drawing/2014/main" id="{856998DB-7F68-447D-9A1F-D744B1067F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9910" y="2590800"/>
              <a:ext cx="3665538" cy="3429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97963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195549" y="2819400"/>
            <a:ext cx="52908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Этот красный корнеплод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борща нам подойдет.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его ж в вареном виде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винегрете мы увидим.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95400" y="4886793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C3CE72E-8835-430D-A0A8-DCF1736D5F54}"/>
              </a:ext>
            </a:extLst>
          </p:cNvPr>
          <p:cNvGrpSpPr/>
          <p:nvPr/>
        </p:nvGrpSpPr>
        <p:grpSpPr>
          <a:xfrm>
            <a:off x="3124200" y="2286000"/>
            <a:ext cx="6172200" cy="3657600"/>
            <a:chOff x="3124200" y="2286000"/>
            <a:chExt cx="6172200" cy="3657600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124200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Свекла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42" name="Picture 2">
              <a:extLst>
                <a:ext uri="{FF2B5EF4-FFF2-40B4-BE49-F238E27FC236}">
                  <a16:creationId xmlns:a16="http://schemas.microsoft.com/office/drawing/2014/main" id="{58E30F9D-639E-4AB9-9E52-5CFCE81098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6754" y="2286000"/>
              <a:ext cx="4369646" cy="3657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60405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195549" y="2819400"/>
            <a:ext cx="52908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 рыжая девица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 землей от нас таится,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зеленый веер свой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Выставляет над землей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95400" y="4886793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C72607C2-8309-4BE8-857D-921C45140C78}"/>
              </a:ext>
            </a:extLst>
          </p:cNvPr>
          <p:cNvGrpSpPr/>
          <p:nvPr/>
        </p:nvGrpSpPr>
        <p:grpSpPr>
          <a:xfrm>
            <a:off x="3124200" y="2337888"/>
            <a:ext cx="5841248" cy="3000577"/>
            <a:chOff x="3124200" y="2337888"/>
            <a:chExt cx="5841248" cy="3000577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124200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Морковь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1266" name="Picture 2">
              <a:extLst>
                <a:ext uri="{FF2B5EF4-FFF2-40B4-BE49-F238E27FC236}">
                  <a16:creationId xmlns:a16="http://schemas.microsoft.com/office/drawing/2014/main" id="{65956712-2D3E-4579-B653-D56E8F726D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4054" y="2337888"/>
              <a:ext cx="3941394" cy="2548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32757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195549" y="2819400"/>
            <a:ext cx="5290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почти по форме сердца,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Желто-красный плод у...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95400" y="4886793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DD895D9-25C3-48CC-8A67-18CAB8E9E475}"/>
              </a:ext>
            </a:extLst>
          </p:cNvPr>
          <p:cNvGrpSpPr/>
          <p:nvPr/>
        </p:nvGrpSpPr>
        <p:grpSpPr>
          <a:xfrm>
            <a:off x="3124200" y="2819400"/>
            <a:ext cx="5471750" cy="3207603"/>
            <a:chOff x="3124200" y="2819400"/>
            <a:chExt cx="5471750" cy="3207603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124200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перца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2290" name="Picture 2">
              <a:extLst>
                <a:ext uri="{FF2B5EF4-FFF2-40B4-BE49-F238E27FC236}">
                  <a16:creationId xmlns:a16="http://schemas.microsoft.com/office/drawing/2014/main" id="{81A0B258-9287-44DF-93A8-3B855291C6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9137" y="2819400"/>
              <a:ext cx="3186813" cy="3207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2069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32392"/>
            <a:ext cx="172644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ayamama.ru/wp-content/uploads/2015/09/wpid-pomogaem-malysham-zapomnit-ovoschi._i_1.jpg"/>
          <p:cNvPicPr>
            <a:picLocks noChangeAspect="1" noChangeArrowheads="1"/>
          </p:cNvPicPr>
          <p:nvPr/>
        </p:nvPicPr>
        <p:blipFill rotWithShape="1">
          <a:blip r:embed="rId3" cstate="print"/>
          <a:srcRect l="1036" t="21328" r="3281" b="33181"/>
          <a:stretch/>
        </p:blipFill>
        <p:spPr bwMode="auto">
          <a:xfrm>
            <a:off x="685800" y="269988"/>
            <a:ext cx="6066592" cy="1877408"/>
          </a:xfrm>
          <a:prstGeom prst="rect">
            <a:avLst/>
          </a:prstGeom>
          <a:noFill/>
          <a:ln w="76200" cmpd="tri">
            <a:solidFill>
              <a:srgbClr val="00660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3796B5-0727-45FB-986B-993CB74E7469}"/>
              </a:ext>
            </a:extLst>
          </p:cNvPr>
          <p:cNvSpPr/>
          <p:nvPr/>
        </p:nvSpPr>
        <p:spPr>
          <a:xfrm>
            <a:off x="195549" y="2819400"/>
            <a:ext cx="52908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болеем больше гриппом,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боимся сквозняка,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лекарства заменяет</a:t>
            </a: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 головка ...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8A03DDB-8C85-48FC-8EDC-C8673F7C3DD4}"/>
              </a:ext>
            </a:extLst>
          </p:cNvPr>
          <p:cNvSpPr/>
          <p:nvPr/>
        </p:nvSpPr>
        <p:spPr>
          <a:xfrm>
            <a:off x="1295400" y="4886793"/>
            <a:ext cx="242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24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1FF81E7-8D7A-493D-8A58-AA245838124C}"/>
              </a:ext>
            </a:extLst>
          </p:cNvPr>
          <p:cNvGrpSpPr/>
          <p:nvPr/>
        </p:nvGrpSpPr>
        <p:grpSpPr>
          <a:xfrm>
            <a:off x="3124200" y="2290465"/>
            <a:ext cx="6019800" cy="3048000"/>
            <a:chOff x="3124200" y="2290465"/>
            <a:chExt cx="6019800" cy="3048000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3234177-543A-4051-A133-1C294DA8B225}"/>
                </a:ext>
              </a:extLst>
            </p:cNvPr>
            <p:cNvSpPr/>
            <p:nvPr/>
          </p:nvSpPr>
          <p:spPr>
            <a:xfrm>
              <a:off x="3124200" y="4876800"/>
              <a:ext cx="2422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i="1" dirty="0">
                  <a:solidFill>
                    <a:srgbClr val="C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чеснока</a:t>
              </a:r>
              <a:endPara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3316" name="Picture 4">
              <a:extLst>
                <a:ext uri="{FF2B5EF4-FFF2-40B4-BE49-F238E27FC236}">
                  <a16:creationId xmlns:a16="http://schemas.microsoft.com/office/drawing/2014/main" id="{B8C1E3BF-65AA-44B1-9684-B64BFCB13C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290465"/>
              <a:ext cx="4572000" cy="30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46341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8" name="Picture 2" descr="http://www.afamilyforeverychild.org/Announce/2015SummerEvent_files/barre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2895600"/>
            <a:ext cx="3284621" cy="3671047"/>
          </a:xfrm>
          <a:prstGeom prst="rect">
            <a:avLst/>
          </a:prstGeom>
          <a:noFill/>
        </p:spPr>
      </p:pic>
      <p:pic>
        <p:nvPicPr>
          <p:cNvPr id="24580" name="Picture 4" descr="http://hdimagesnew.com/wp-content/uploads/2015/11/Question-Mark-HD-Wallpaper13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9DE"/>
              </a:clrFrom>
              <a:clrTo>
                <a:srgbClr val="FFF9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1905000"/>
            <a:ext cx="2667000" cy="387927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524187" y="2168238"/>
            <a:ext cx="6095625" cy="140849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Заморочки</a:t>
            </a:r>
            <a:r>
              <a:rPr lang="ru-RU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из бочки» </a:t>
            </a:r>
          </a:p>
          <a:p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191708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ECB273F-E313-43FC-9F9C-B1F13231AD48}"/>
              </a:ext>
            </a:extLst>
          </p:cNvPr>
          <p:cNvGrpSpPr/>
          <p:nvPr/>
        </p:nvGrpSpPr>
        <p:grpSpPr>
          <a:xfrm>
            <a:off x="468312" y="0"/>
            <a:ext cx="1371600" cy="1814581"/>
            <a:chOff x="1295400" y="2071619"/>
            <a:chExt cx="3512720" cy="4495028"/>
          </a:xfrm>
        </p:grpSpPr>
        <p:pic>
          <p:nvPicPr>
            <p:cNvPr id="24578" name="Picture 2" descr="http://www.afamilyforeverychild.org/Announce/2015SummerEvent_files/barrel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95400" y="2895600"/>
              <a:ext cx="3284621" cy="367104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4580" name="Picture 4" descr="http://hdimagesnew.com/wp-content/uploads/2015/11/Question-Mark-HD-Wallpaper13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9DE"/>
                </a:clrFrom>
                <a:clrTo>
                  <a:srgbClr val="FFF9D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750674">
              <a:off x="2141120" y="2071619"/>
              <a:ext cx="2667000" cy="387927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8" name="TextBox 7"/>
          <p:cNvSpPr txBox="1"/>
          <p:nvPr/>
        </p:nvSpPr>
        <p:spPr>
          <a:xfrm>
            <a:off x="1978790" y="124361"/>
            <a:ext cx="51864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«Заморочки из бочки»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94A95AD-B9D2-4218-AB19-0185ABB582AD}"/>
              </a:ext>
            </a:extLst>
          </p:cNvPr>
          <p:cNvSpPr/>
          <p:nvPr/>
        </p:nvSpPr>
        <p:spPr>
          <a:xfrm>
            <a:off x="1066800" y="2087048"/>
            <a:ext cx="4351012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Кто хорошо жуёт,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E2C5273-4F6C-47FA-A9B2-649D546537D7}"/>
              </a:ext>
            </a:extLst>
          </p:cNvPr>
          <p:cNvSpPr/>
          <p:nvPr/>
        </p:nvSpPr>
        <p:spPr>
          <a:xfrm>
            <a:off x="4956806" y="2205335"/>
            <a:ext cx="2660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 долго живет</a:t>
            </a:r>
            <a:endParaRPr lang="ru-RU" sz="24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E9BA2D-BE08-48CF-A7E6-60EC6499C312}"/>
              </a:ext>
            </a:extLst>
          </p:cNvPr>
          <p:cNvSpPr/>
          <p:nvPr/>
        </p:nvSpPr>
        <p:spPr>
          <a:xfrm>
            <a:off x="2238840" y="2807832"/>
            <a:ext cx="3331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2.Аппетит приходит 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4457A05-C65B-4075-BDF3-73CB9C21BB62}"/>
              </a:ext>
            </a:extLst>
          </p:cNvPr>
          <p:cNvSpPr/>
          <p:nvPr/>
        </p:nvSpPr>
        <p:spPr>
          <a:xfrm>
            <a:off x="4949577" y="2667000"/>
            <a:ext cx="2441823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еды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C8DE13B-3E3F-4974-987D-126D9472C0D5}"/>
              </a:ext>
            </a:extLst>
          </p:cNvPr>
          <p:cNvSpPr/>
          <p:nvPr/>
        </p:nvSpPr>
        <p:spPr>
          <a:xfrm>
            <a:off x="1295400" y="3363806"/>
            <a:ext cx="49746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3.Умеренное употребление пищи - </a:t>
            </a:r>
            <a:endParaRPr lang="ru-RU" sz="24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E2C434A-7BB1-4723-AF36-0736B5B17E01}"/>
              </a:ext>
            </a:extLst>
          </p:cNvPr>
          <p:cNvSpPr/>
          <p:nvPr/>
        </p:nvSpPr>
        <p:spPr>
          <a:xfrm>
            <a:off x="5635206" y="3230033"/>
            <a:ext cx="2705677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мать здоровья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E30B382-772F-4DE5-B8E9-FE72F7CCC625}"/>
              </a:ext>
            </a:extLst>
          </p:cNvPr>
          <p:cNvSpPr/>
          <p:nvPr/>
        </p:nvSpPr>
        <p:spPr>
          <a:xfrm>
            <a:off x="1930450" y="3978676"/>
            <a:ext cx="3554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4.Молод – кости гложи, </a:t>
            </a:r>
            <a:endParaRPr lang="ru-RU" sz="24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B4485D4-56C9-4D95-B16E-08078AD6E962}"/>
              </a:ext>
            </a:extLst>
          </p:cNvPr>
          <p:cNvSpPr/>
          <p:nvPr/>
        </p:nvSpPr>
        <p:spPr>
          <a:xfrm>
            <a:off x="4837198" y="3839633"/>
            <a:ext cx="3011402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стар кашу ешь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7BD7A01-5F02-465E-A7B6-EE10707D091F}"/>
              </a:ext>
            </a:extLst>
          </p:cNvPr>
          <p:cNvSpPr/>
          <p:nvPr/>
        </p:nvSpPr>
        <p:spPr>
          <a:xfrm>
            <a:off x="2492860" y="4572718"/>
            <a:ext cx="2764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5.Ужин не нужен, </a:t>
            </a:r>
            <a:endParaRPr lang="ru-RU" sz="24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CCC5D23-D636-40EF-B09E-6766B9BF41AA}"/>
              </a:ext>
            </a:extLst>
          </p:cNvPr>
          <p:cNvSpPr/>
          <p:nvPr/>
        </p:nvSpPr>
        <p:spPr>
          <a:xfrm>
            <a:off x="4583235" y="4449233"/>
            <a:ext cx="2350965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бы обед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29A1860-6AAA-4110-8DE0-5135B2FA6D18}"/>
              </a:ext>
            </a:extLst>
          </p:cNvPr>
          <p:cNvSpPr/>
          <p:nvPr/>
        </p:nvSpPr>
        <p:spPr>
          <a:xfrm>
            <a:off x="2667000" y="5100935"/>
            <a:ext cx="23618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6.Щи да каша - </a:t>
            </a:r>
            <a:endParaRPr lang="ru-RU" sz="2400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5251E72-A49F-4D3E-A3C0-BB4E0FCBE185}"/>
              </a:ext>
            </a:extLst>
          </p:cNvPr>
          <p:cNvSpPr/>
          <p:nvPr/>
        </p:nvSpPr>
        <p:spPr>
          <a:xfrm>
            <a:off x="4438119" y="4979448"/>
            <a:ext cx="2196755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мать наша</a:t>
            </a:r>
          </a:p>
        </p:txBody>
      </p:sp>
    </p:spTree>
    <p:extLst>
      <p:ext uri="{BB962C8B-B14F-4D97-AF65-F5344CB8AC3E}">
        <p14:creationId xmlns:p14="http://schemas.microsoft.com/office/powerpoint/2010/main" val="1285755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ксана\Desktop\03.06.2016\78255193_ovosc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3810000"/>
            <a:ext cx="5105400" cy="3202273"/>
          </a:xfrm>
          <a:prstGeom prst="rect">
            <a:avLst/>
          </a:prstGeom>
          <a:noFill/>
        </p:spPr>
      </p:pic>
      <p:pic>
        <p:nvPicPr>
          <p:cNvPr id="6" name="Picture 2" descr="C:\Users\Оксана\Desktop\03.06.2016\78255193_ovosc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886200"/>
            <a:ext cx="5105400" cy="3202273"/>
          </a:xfrm>
          <a:prstGeom prst="rect">
            <a:avLst/>
          </a:prstGeom>
          <a:noFill/>
        </p:spPr>
      </p:pic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9831" y="169473"/>
            <a:ext cx="1684338" cy="1709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04800" y="1934289"/>
            <a:ext cx="8534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Раз, два, три, четыре,                Ходьба на месте</a:t>
            </a:r>
            <a:endParaRPr kumimoji="0" lang="ru-RU" sz="28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овощи учили:                   Подскоки на месте</a:t>
            </a:r>
            <a:endParaRPr kumimoji="0" lang="ru-RU" sz="28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Лук, редиска, кабачок,              Наклоны вправо-влево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Хрен, морковка, чесночок        Хлопки в ладоши</a:t>
            </a: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2" name="Picture 2" descr="http://souz.co/wp-content/uploads/2015/02/%D0%BF%D1%8F%D1%82%D1%8C-%D0%BF%D1%80%D0%B8%D0%B5%D0%BC%D0%BE%D0%B2-%D0%BF%D0%B8%D1%89%D0%B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209800"/>
            <a:ext cx="6400800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524375" y="1905000"/>
            <a:ext cx="6095625" cy="114300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169097"/>
              </a:avLst>
            </a:prstTxWarp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«Правила приема пищи» </a:t>
            </a:r>
          </a:p>
          <a:p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24375" y="2057400"/>
            <a:ext cx="6095625" cy="106680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169097"/>
              </a:avLst>
            </a:prstTxWarp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«Полезно-вредно» </a:t>
            </a:r>
          </a:p>
          <a:p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specialfood.ru/wp-content/uploads/2014/10/pravilnoe_pitanie-e1416415791981-1024x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286000"/>
            <a:ext cx="5029200" cy="4017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2286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2" name="Picture 2" descr="http://multivarenie.ru/images/multivarenie/2015/02/5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953446"/>
            <a:ext cx="6858000" cy="46934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4DA707E-A34E-46EF-8323-681AFBCC982C}"/>
              </a:ext>
            </a:extLst>
          </p:cNvPr>
          <p:cNvSpPr/>
          <p:nvPr/>
        </p:nvSpPr>
        <p:spPr>
          <a:xfrm>
            <a:off x="609600" y="448668"/>
            <a:ext cx="393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Полезные для человека: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12EA911-1F2E-4132-8BF3-D6B26CEB8D8E}"/>
              </a:ext>
            </a:extLst>
          </p:cNvPr>
          <p:cNvSpPr/>
          <p:nvPr/>
        </p:nvSpPr>
        <p:spPr>
          <a:xfrm>
            <a:off x="509413" y="1288242"/>
            <a:ext cx="6958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Каши, приготовленные из различных круп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24000" y="1828800"/>
            <a:ext cx="6095625" cy="106680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169097"/>
              </a:avLst>
            </a:prstTxWarp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«Вершки-корешки» </a:t>
            </a:r>
          </a:p>
          <a:p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usefood.ru/wp-content/uploads/2014/08/5259864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857375"/>
            <a:ext cx="9144000" cy="50006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2" name="Picture 2" descr="http://videooblako.net/_nw/32/086177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1524000"/>
            <a:ext cx="9211731" cy="518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2286000"/>
            <a:ext cx="9220200" cy="175260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169097"/>
              </a:avLst>
            </a:prstTxWarp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«Молочные реки, кисельные берега» </a:t>
            </a:r>
          </a:p>
          <a:p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www.artdesign21.narod.ru/image/2/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133600"/>
            <a:ext cx="5867400" cy="45681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-37353" y="54820"/>
            <a:ext cx="76573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«Молочные реки, кисельные берега» </a:t>
            </a:r>
          </a:p>
          <a:p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BB9CCA9C-6D5F-43C1-AFCC-0845043DE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0" y="1806648"/>
            <a:ext cx="6667500" cy="4800600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4277E1-30A6-4CC2-B3BE-32AF4324BBB1}"/>
              </a:ext>
            </a:extLst>
          </p:cNvPr>
          <p:cNvSpPr/>
          <p:nvPr/>
        </p:nvSpPr>
        <p:spPr>
          <a:xfrm>
            <a:off x="838200" y="2309952"/>
            <a:ext cx="7848600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получается при скисании молока?	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5E6D5A0-882A-45D5-B15C-7EF7DBCBD417}"/>
              </a:ext>
            </a:extLst>
          </p:cNvPr>
          <p:cNvSpPr/>
          <p:nvPr/>
        </p:nvSpPr>
        <p:spPr>
          <a:xfrm>
            <a:off x="2133600" y="3429000"/>
            <a:ext cx="4572000" cy="5480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Простокваша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2F1B063-9594-4904-9C3D-0DF88E35940A}"/>
              </a:ext>
            </a:extLst>
          </p:cNvPr>
          <p:cNvSpPr/>
          <p:nvPr/>
        </p:nvSpPr>
        <p:spPr>
          <a:xfrm>
            <a:off x="2057400" y="4038600"/>
            <a:ext cx="4572000" cy="11718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Йогурт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Масло</a:t>
            </a:r>
          </a:p>
        </p:txBody>
      </p:sp>
    </p:spTree>
    <p:extLst>
      <p:ext uri="{BB962C8B-B14F-4D97-AF65-F5344CB8AC3E}">
        <p14:creationId xmlns:p14="http://schemas.microsoft.com/office/powerpoint/2010/main" val="1696831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-37353" y="54820"/>
            <a:ext cx="76573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«Молочные реки, кисельные берега» </a:t>
            </a:r>
          </a:p>
          <a:p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12E1F490-AC3A-4550-B630-798C2E496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0" y="1806648"/>
            <a:ext cx="6667500" cy="4800600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4277E1-30A6-4CC2-B3BE-32AF4324BBB1}"/>
              </a:ext>
            </a:extLst>
          </p:cNvPr>
          <p:cNvSpPr/>
          <p:nvPr/>
        </p:nvSpPr>
        <p:spPr>
          <a:xfrm>
            <a:off x="838200" y="2309952"/>
            <a:ext cx="7848600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еда родившегося ребенка?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5E6D5A0-882A-45D5-B15C-7EF7DBCBD417}"/>
              </a:ext>
            </a:extLst>
          </p:cNvPr>
          <p:cNvSpPr/>
          <p:nvPr/>
        </p:nvSpPr>
        <p:spPr>
          <a:xfrm>
            <a:off x="2133600" y="3642901"/>
            <a:ext cx="4572000" cy="548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Молоко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DBCF1608-C415-4395-9CCB-2AC0F877CB6D}"/>
              </a:ext>
            </a:extLst>
          </p:cNvPr>
          <p:cNvGrpSpPr/>
          <p:nvPr/>
        </p:nvGrpSpPr>
        <p:grpSpPr>
          <a:xfrm>
            <a:off x="3635284" y="3075341"/>
            <a:ext cx="1606530" cy="1811796"/>
            <a:chOff x="3635284" y="3075341"/>
            <a:chExt cx="1606530" cy="1811796"/>
          </a:xfrm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882F80FB-5267-4546-8529-0235BDE58895}"/>
                </a:ext>
              </a:extLst>
            </p:cNvPr>
            <p:cNvSpPr/>
            <p:nvPr/>
          </p:nvSpPr>
          <p:spPr>
            <a:xfrm>
              <a:off x="3635284" y="3075341"/>
              <a:ext cx="1606530" cy="5480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514350" indent="-514350" algn="ctr">
                <a:lnSpc>
                  <a:spcPct val="115000"/>
                </a:lnSpc>
                <a:spcAft>
                  <a:spcPts val="1000"/>
                </a:spcAft>
                <a:buFont typeface="+mj-lt"/>
                <a:buAutoNum type="arabicPeriod"/>
                <a:tabLst>
                  <a:tab pos="269875" algn="l"/>
                </a:tabLst>
              </a:pPr>
              <a:r>
                <a:rPr lang="ru-RU" sz="2800" b="1" i="1" dirty="0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Каша</a:t>
              </a: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9C03680D-6DDA-4FC0-A222-1DDD463EFDFA}"/>
                </a:ext>
              </a:extLst>
            </p:cNvPr>
            <p:cNvSpPr/>
            <p:nvPr/>
          </p:nvSpPr>
          <p:spPr>
            <a:xfrm>
              <a:off x="3637270" y="4339038"/>
              <a:ext cx="1564659" cy="5480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tabLst>
                  <a:tab pos="269875" algn="l"/>
                </a:tabLst>
              </a:pPr>
              <a:r>
                <a:rPr lang="ru-RU" sz="2800" b="1" i="1" dirty="0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 Кефир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0592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-37353" y="54820"/>
            <a:ext cx="76573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«Молочные реки, кисельные берега» </a:t>
            </a:r>
          </a:p>
          <a:p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6654F04-D0C3-447E-90B8-0C569C1BC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0" y="1806648"/>
            <a:ext cx="6667500" cy="4800600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4277E1-30A6-4CC2-B3BE-32AF4324BBB1}"/>
              </a:ext>
            </a:extLst>
          </p:cNvPr>
          <p:cNvSpPr/>
          <p:nvPr/>
        </p:nvSpPr>
        <p:spPr>
          <a:xfrm>
            <a:off x="838200" y="2309952"/>
            <a:ext cx="7848600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детям необходимо молоко?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5E6D5A0-882A-45D5-B15C-7EF7DBCBD417}"/>
              </a:ext>
            </a:extLst>
          </p:cNvPr>
          <p:cNvSpPr/>
          <p:nvPr/>
        </p:nvSpPr>
        <p:spPr>
          <a:xfrm>
            <a:off x="2286000" y="4695541"/>
            <a:ext cx="4572000" cy="11718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Для роста</a:t>
            </a:r>
          </a:p>
          <a:p>
            <a:pPr marL="514350" indent="-514350" algn="ctr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269875" algn="l"/>
              </a:tabLst>
            </a:pPr>
            <a:endParaRPr lang="ru-RU" sz="2800" b="1" i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D325F3A-5B28-44E2-864B-2B1A99E21C7E}"/>
              </a:ext>
            </a:extLst>
          </p:cNvPr>
          <p:cNvSpPr/>
          <p:nvPr/>
        </p:nvSpPr>
        <p:spPr>
          <a:xfrm>
            <a:off x="2286000" y="3457129"/>
            <a:ext cx="4572000" cy="11718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счастья</a:t>
            </a:r>
          </a:p>
          <a:p>
            <a:pPr marL="514350" indent="-514350" algn="ctr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настроения</a:t>
            </a:r>
            <a:endParaRPr lang="ru-RU" b="1" i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293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-37353" y="54820"/>
            <a:ext cx="76573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«Молочные реки, кисельные берега» </a:t>
            </a:r>
          </a:p>
          <a:p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86D4E0B-ACA6-40CB-8A82-58D0E56E7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0" y="1806648"/>
            <a:ext cx="6667500" cy="4800600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4277E1-30A6-4CC2-B3BE-32AF4324BBB1}"/>
              </a:ext>
            </a:extLst>
          </p:cNvPr>
          <p:cNvSpPr/>
          <p:nvPr/>
        </p:nvSpPr>
        <p:spPr>
          <a:xfrm>
            <a:off x="838200" y="2309952"/>
            <a:ext cx="7848600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получают сливочное масло?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5E6D5A0-882A-45D5-B15C-7EF7DBCBD417}"/>
              </a:ext>
            </a:extLst>
          </p:cNvPr>
          <p:cNvSpPr/>
          <p:nvPr/>
        </p:nvSpPr>
        <p:spPr>
          <a:xfrm>
            <a:off x="2133600" y="3429000"/>
            <a:ext cx="4572000" cy="11718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сливок</a:t>
            </a:r>
          </a:p>
          <a:p>
            <a:pPr marL="514350" indent="-514350" algn="ctr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269875" algn="l"/>
              </a:tabLst>
            </a:pPr>
            <a:endParaRPr lang="ru-RU" sz="2800" b="1" i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5FA0D22-8483-467F-BA51-3CC32CE59B59}"/>
              </a:ext>
            </a:extLst>
          </p:cNvPr>
          <p:cNvSpPr/>
          <p:nvPr/>
        </p:nvSpPr>
        <p:spPr>
          <a:xfrm>
            <a:off x="2133600" y="4102132"/>
            <a:ext cx="4572000" cy="11718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Из творога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Из сметаны</a:t>
            </a:r>
          </a:p>
        </p:txBody>
      </p:sp>
    </p:spTree>
    <p:extLst>
      <p:ext uri="{BB962C8B-B14F-4D97-AF65-F5344CB8AC3E}">
        <p14:creationId xmlns:p14="http://schemas.microsoft.com/office/powerpoint/2010/main" val="1620484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-37353" y="54820"/>
            <a:ext cx="76573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«Молочные реки, кисельные берега» </a:t>
            </a:r>
          </a:p>
          <a:p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1DF54474-B5D7-4F86-899C-2E8BE7B3D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0" y="1806648"/>
            <a:ext cx="6667500" cy="4800600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4277E1-30A6-4CC2-B3BE-32AF4324BBB1}"/>
              </a:ext>
            </a:extLst>
          </p:cNvPr>
          <p:cNvSpPr/>
          <p:nvPr/>
        </p:nvSpPr>
        <p:spPr>
          <a:xfrm>
            <a:off x="685800" y="1944646"/>
            <a:ext cx="7848600" cy="1179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холодный десерт, любимый детьми, делают из молока?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5E6D5A0-882A-45D5-B15C-7EF7DBCBD417}"/>
              </a:ext>
            </a:extLst>
          </p:cNvPr>
          <p:cNvSpPr/>
          <p:nvPr/>
        </p:nvSpPr>
        <p:spPr>
          <a:xfrm>
            <a:off x="2133600" y="3943637"/>
            <a:ext cx="4572000" cy="548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Мороженое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BC61E1F6-146F-4A7D-8873-BA044C09696B}"/>
              </a:ext>
            </a:extLst>
          </p:cNvPr>
          <p:cNvGrpSpPr/>
          <p:nvPr/>
        </p:nvGrpSpPr>
        <p:grpSpPr>
          <a:xfrm>
            <a:off x="3639587" y="3403183"/>
            <a:ext cx="1690464" cy="1716916"/>
            <a:chOff x="3639587" y="3403183"/>
            <a:chExt cx="1690464" cy="1716916"/>
          </a:xfrm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C8593400-F451-442C-9022-55D31BA271EF}"/>
                </a:ext>
              </a:extLst>
            </p:cNvPr>
            <p:cNvSpPr/>
            <p:nvPr/>
          </p:nvSpPr>
          <p:spPr>
            <a:xfrm>
              <a:off x="3739892" y="3403183"/>
              <a:ext cx="1577612" cy="5480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tabLst>
                  <a:tab pos="269875" algn="l"/>
                </a:tabLst>
              </a:pPr>
              <a:r>
                <a:rPr lang="ru-RU" sz="2800" b="1" i="1" dirty="0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 Творог</a:t>
              </a: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1843C948-ED8F-4B5A-917F-953BC453554F}"/>
                </a:ext>
              </a:extLst>
            </p:cNvPr>
            <p:cNvSpPr/>
            <p:nvPr/>
          </p:nvSpPr>
          <p:spPr>
            <a:xfrm>
              <a:off x="3639587" y="4572000"/>
              <a:ext cx="1690464" cy="5480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tabLst>
                  <a:tab pos="269875" algn="l"/>
                </a:tabLst>
              </a:pPr>
              <a:r>
                <a:rPr lang="ru-RU" sz="2800" b="1" i="1" dirty="0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 Пудинг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7282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-37353" y="54820"/>
            <a:ext cx="76573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«Молочные реки, кисельные берега» </a:t>
            </a:r>
          </a:p>
          <a:p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B81BA38F-0D35-49A3-B550-B95366A58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09146"/>
            <a:ext cx="6667500" cy="4800600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4277E1-30A6-4CC2-B3BE-32AF4324BBB1}"/>
              </a:ext>
            </a:extLst>
          </p:cNvPr>
          <p:cNvSpPr/>
          <p:nvPr/>
        </p:nvSpPr>
        <p:spPr>
          <a:xfrm>
            <a:off x="685800" y="1944646"/>
            <a:ext cx="7848600" cy="1179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кисломолочный напиток из кобыльего молока?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5E6D5A0-882A-45D5-B15C-7EF7DBCBD417}"/>
              </a:ext>
            </a:extLst>
          </p:cNvPr>
          <p:cNvSpPr/>
          <p:nvPr/>
        </p:nvSpPr>
        <p:spPr>
          <a:xfrm>
            <a:off x="2133600" y="3429000"/>
            <a:ext cx="4572000" cy="11718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Кумыс</a:t>
            </a:r>
          </a:p>
          <a:p>
            <a:pPr marL="514350" indent="-514350" algn="ctr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269875" algn="l"/>
              </a:tabLst>
            </a:pPr>
            <a:endParaRPr lang="ru-RU" sz="2800" b="1" i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4605856-F77F-432A-AC35-86839228FBC3}"/>
              </a:ext>
            </a:extLst>
          </p:cNvPr>
          <p:cNvSpPr/>
          <p:nvPr/>
        </p:nvSpPr>
        <p:spPr>
          <a:xfrm>
            <a:off x="2286000" y="3962400"/>
            <a:ext cx="4572000" cy="11718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Ряженка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269875" algn="l"/>
              </a:tabLst>
            </a:pPr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Кефир</a:t>
            </a:r>
          </a:p>
        </p:txBody>
      </p:sp>
    </p:spTree>
    <p:extLst>
      <p:ext uri="{BB962C8B-B14F-4D97-AF65-F5344CB8AC3E}">
        <p14:creationId xmlns:p14="http://schemas.microsoft.com/office/powerpoint/2010/main" val="2975611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ксана\Desktop\03.06.2016\78255193_ovosc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3810000"/>
            <a:ext cx="5105400" cy="3202273"/>
          </a:xfrm>
          <a:prstGeom prst="rect">
            <a:avLst/>
          </a:prstGeom>
          <a:noFill/>
        </p:spPr>
      </p:pic>
      <p:pic>
        <p:nvPicPr>
          <p:cNvPr id="6" name="Picture 2" descr="C:\Users\Оксана\Desktop\03.06.2016\78255193_ovosc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886200"/>
            <a:ext cx="5105400" cy="3202273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-1295400" y="2057400"/>
            <a:ext cx="10363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«Чем проще пища, тем она приятнее — не приедается,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— тем здоровее и тем всегда, везде доступнее»      </a:t>
            </a:r>
          </a:p>
          <a:p>
            <a:pPr lvl="0" indent="449263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Л. Толстой</a:t>
            </a:r>
            <a:endParaRPr kumimoji="0" lang="ru-RU" sz="2800" b="1" i="1" u="none" strike="noStrike" cap="none" normalizeH="0" baseline="0" dirty="0">
              <a:ln>
                <a:noFill/>
              </a:ln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2286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noFill/>
        </p:spPr>
      </p:pic>
      <p:pic>
        <p:nvPicPr>
          <p:cNvPr id="16386" name="Picture 2" descr="http://heaclub.ru/images/heaclub/2016/01/ogoom_com_1364294084_pic-21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1058" y="2007646"/>
            <a:ext cx="6806142" cy="4597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59FE895-04AB-4369-A689-7320D7C4A4EE}"/>
              </a:ext>
            </a:extLst>
          </p:cNvPr>
          <p:cNvSpPr/>
          <p:nvPr/>
        </p:nvSpPr>
        <p:spPr>
          <a:xfrm>
            <a:off x="609600" y="448668"/>
            <a:ext cx="393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Полезные для человека: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2098A02-E24D-43C3-9776-C351C2EB034B}"/>
              </a:ext>
            </a:extLst>
          </p:cNvPr>
          <p:cNvSpPr/>
          <p:nvPr/>
        </p:nvSpPr>
        <p:spPr>
          <a:xfrm>
            <a:off x="762000" y="1032514"/>
            <a:ext cx="5329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Кисломолочные продукты </a:t>
            </a:r>
          </a:p>
          <a:p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(кефир, бифидок), творог, сыры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noFill/>
        </p:spPr>
      </p:pic>
      <p:pic>
        <p:nvPicPr>
          <p:cNvPr id="17410" name="Picture 2" descr="http://img2.gorod.lv/images/news_item_in_cifs/pic/138089/big/0.jpg?v=14602049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941195"/>
            <a:ext cx="6248400" cy="4764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9505382-3E61-4204-8E33-D2035D284DDF}"/>
              </a:ext>
            </a:extLst>
          </p:cNvPr>
          <p:cNvSpPr/>
          <p:nvPr/>
        </p:nvSpPr>
        <p:spPr>
          <a:xfrm>
            <a:off x="609600" y="448668"/>
            <a:ext cx="393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Полезные для человека: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626099D-B8B0-4E18-9206-AB4BF467A741}"/>
              </a:ext>
            </a:extLst>
          </p:cNvPr>
          <p:cNvSpPr/>
          <p:nvPr/>
        </p:nvSpPr>
        <p:spPr>
          <a:xfrm>
            <a:off x="548364" y="1219200"/>
            <a:ext cx="585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Сливочное и растительные масла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1725" y="174291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6" name="Picture 4" descr="http://www.real-wellness.net/wp-content/uploads/2013/10/bigstock-Diet-and-healthy-eating-Fruit-370156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76200" y="609600"/>
            <a:ext cx="9369672" cy="6248400"/>
          </a:xfrm>
          <a:prstGeom prst="rect">
            <a:avLst/>
          </a:prstGeom>
          <a:noFill/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1B5363-2121-43DC-8E88-DDAF05E7F07A}"/>
              </a:ext>
            </a:extLst>
          </p:cNvPr>
          <p:cNvSpPr/>
          <p:nvPr/>
        </p:nvSpPr>
        <p:spPr>
          <a:xfrm>
            <a:off x="609600" y="448668"/>
            <a:ext cx="393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Полезные для человека: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7E4B301-13E9-466A-A011-A52EA8EDB84B}"/>
              </a:ext>
            </a:extLst>
          </p:cNvPr>
          <p:cNvSpPr/>
          <p:nvPr/>
        </p:nvSpPr>
        <p:spPr>
          <a:xfrm>
            <a:off x="3239295" y="1321173"/>
            <a:ext cx="2665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Фруктовый сок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7925" y="191708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://lifehacker.ru/wp-content/uploads/2015/09/9121239346_00da21e823_k_14419655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43402"/>
            <a:ext cx="7391400" cy="490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061DD30-C16A-44BA-86E6-49BBE095FAD0}"/>
              </a:ext>
            </a:extLst>
          </p:cNvPr>
          <p:cNvSpPr/>
          <p:nvPr/>
        </p:nvSpPr>
        <p:spPr>
          <a:xfrm>
            <a:off x="609600" y="448668"/>
            <a:ext cx="393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Полезные для человека: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98DEE2C-3CF1-429A-8F9F-B1DA2F6E2C38}"/>
              </a:ext>
            </a:extLst>
          </p:cNvPr>
          <p:cNvSpPr/>
          <p:nvPr/>
        </p:nvSpPr>
        <p:spPr>
          <a:xfrm>
            <a:off x="3048000" y="1315090"/>
            <a:ext cx="24074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Белки из мяса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76200"/>
            <a:ext cx="1387475" cy="1408492"/>
          </a:xfrm>
          <a:prstGeom prst="rect">
            <a:avLst/>
          </a:prstGeom>
          <a:noFill/>
        </p:spPr>
      </p:pic>
      <p:sp>
        <p:nvSpPr>
          <p:cNvPr id="18434" name="AutoShape 2" descr="http://www.real-wellness.net/wp-content/uploads/2013/10/bigstock-Diet-and-healthy-eating-Fruit-37015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2" name="Picture 2" descr="http://www.xn----7sbooikqbug1eg.xn--p1ai/foto/Pitanie/4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1388" y="1981200"/>
            <a:ext cx="6539949" cy="51278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9F5FC35-BCDE-46A8-B1A6-0D401BEF77F1}"/>
              </a:ext>
            </a:extLst>
          </p:cNvPr>
          <p:cNvSpPr/>
          <p:nvPr/>
        </p:nvSpPr>
        <p:spPr>
          <a:xfrm>
            <a:off x="609600" y="448668"/>
            <a:ext cx="393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Полезные для человека: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7BFF0DC-4C7E-4225-B9D3-A35CE4FAE6CC}"/>
              </a:ext>
            </a:extLst>
          </p:cNvPr>
          <p:cNvSpPr/>
          <p:nvPr/>
        </p:nvSpPr>
        <p:spPr>
          <a:xfrm>
            <a:off x="3048000" y="1315090"/>
            <a:ext cx="25930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Рыбные блюда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ксана\Desktop\03.06.2016\78255193_ovosc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3810000"/>
            <a:ext cx="5105400" cy="3202273"/>
          </a:xfrm>
          <a:prstGeom prst="rect">
            <a:avLst/>
          </a:prstGeom>
          <a:noFill/>
        </p:spPr>
      </p:pic>
      <p:pic>
        <p:nvPicPr>
          <p:cNvPr id="6" name="Picture 2" descr="C:\Users\Оксана\Desktop\03.06.2016\78255193_ovosc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886200"/>
            <a:ext cx="5105400" cy="3202273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-838200" y="1735724"/>
            <a:ext cx="103632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i="1" dirty="0">
                <a:solidFill>
                  <a:srgbClr val="006600"/>
                </a:solidFill>
                <a:latin typeface="Monotype Corsiva" pitchFamily="66" charset="0"/>
                <a:cs typeface="Times New Roman" pitchFamily="18" charset="0"/>
              </a:rPr>
              <a:t>Познавательная игра</a:t>
            </a:r>
            <a:endParaRPr kumimoji="0" lang="ru-RU" sz="2400" b="1" i="1" u="none" strike="noStrike" cap="none" normalizeH="0" baseline="0" dirty="0">
              <a:ln>
                <a:noFill/>
              </a:ln>
              <a:solidFill>
                <a:srgbClr val="0066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kumimoji="0" lang="ru-RU" sz="50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«Поговорим о правильном питании»</a:t>
            </a:r>
          </a:p>
        </p:txBody>
      </p:sp>
      <p:pic>
        <p:nvPicPr>
          <p:cNvPr id="1028" name="Picture 4" descr="C:\Users\Оксана\Desktop\Косинова А.П\Эмблема новая\Эмблема НОВ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228600"/>
            <a:ext cx="1387475" cy="140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620</Words>
  <Application>Microsoft Office PowerPoint</Application>
  <PresentationFormat>Экран (4:3)</PresentationFormat>
  <Paragraphs>156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Arial</vt:lpstr>
      <vt:lpstr>Calibri</vt:lpstr>
      <vt:lpstr>Monotype Corsiva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Косинова А.П.</dc:creator>
  <cp:lastModifiedBy>Жиленкова Анна Викторовна</cp:lastModifiedBy>
  <cp:revision>37</cp:revision>
  <dcterms:created xsi:type="dcterms:W3CDTF">2016-05-30T12:52:40Z</dcterms:created>
  <dcterms:modified xsi:type="dcterms:W3CDTF">2021-05-13T11:43:29Z</dcterms:modified>
</cp:coreProperties>
</file>