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6" y="-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EC687-0E96-4C74-8138-5C88AAC09838}" type="datetimeFigureOut">
              <a:rPr lang="ru-RU" smtClean="0"/>
              <a:pPr/>
              <a:t>15.12.2025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B56F0-E217-4520-993C-FE37AF089F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EC687-0E96-4C74-8138-5C88AAC09838}" type="datetimeFigureOut">
              <a:rPr lang="ru-RU" smtClean="0"/>
              <a:pPr/>
              <a:t>15.12.2025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B56F0-E217-4520-993C-FE37AF089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EC687-0E96-4C74-8138-5C88AAC09838}" type="datetimeFigureOut">
              <a:rPr lang="ru-RU" smtClean="0"/>
              <a:pPr/>
              <a:t>15.12.2025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B56F0-E217-4520-993C-FE37AF089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EC687-0E96-4C74-8138-5C88AAC09838}" type="datetimeFigureOut">
              <a:rPr lang="ru-RU" smtClean="0"/>
              <a:pPr/>
              <a:t>15.12.2025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B56F0-E217-4520-993C-FE37AF089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EC687-0E96-4C74-8138-5C88AAC09838}" type="datetimeFigureOut">
              <a:rPr lang="ru-RU" smtClean="0"/>
              <a:pPr/>
              <a:t>15.12.2025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B56F0-E217-4520-993C-FE37AF089F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EC687-0E96-4C74-8138-5C88AAC09838}" type="datetimeFigureOut">
              <a:rPr lang="ru-RU" smtClean="0"/>
              <a:pPr/>
              <a:t>15.12.2025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B56F0-E217-4520-993C-FE37AF089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EC687-0E96-4C74-8138-5C88AAC09838}" type="datetimeFigureOut">
              <a:rPr lang="ru-RU" smtClean="0"/>
              <a:pPr/>
              <a:t>15.12.2025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B56F0-E217-4520-993C-FE37AF089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EC687-0E96-4C74-8138-5C88AAC09838}" type="datetimeFigureOut">
              <a:rPr lang="ru-RU" smtClean="0"/>
              <a:pPr/>
              <a:t>15.12.2025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B56F0-E217-4520-993C-FE37AF089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EC687-0E96-4C74-8138-5C88AAC09838}" type="datetimeFigureOut">
              <a:rPr lang="ru-RU" smtClean="0"/>
              <a:pPr/>
              <a:t>15.12.2025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B56F0-E217-4520-993C-FE37AF089F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EC687-0E96-4C74-8138-5C88AAC09838}" type="datetimeFigureOut">
              <a:rPr lang="ru-RU" smtClean="0"/>
              <a:pPr/>
              <a:t>15.12.2025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B56F0-E217-4520-993C-FE37AF089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8EC687-0E96-4C74-8138-5C88AAC09838}" type="datetimeFigureOut">
              <a:rPr lang="ru-RU" smtClean="0"/>
              <a:pPr/>
              <a:t>15.12.2025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1B56F0-E217-4520-993C-FE37AF089F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8EC687-0E96-4C74-8138-5C88AAC09838}" type="datetimeFigureOut">
              <a:rPr lang="ru-RU" smtClean="0"/>
              <a:pPr/>
              <a:t>15.12.2025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C1B56F0-E217-4520-993C-FE37AF089F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000108"/>
            <a:ext cx="7406640" cy="35719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«Алгоритм действий работников школы в случае выявления признаков суицидального поведения и суицидальной попытки </a:t>
            </a:r>
            <a:r>
              <a:rPr lang="ru-RU" b="1" dirty="0" smtClean="0"/>
              <a:t>несовершеннолетнего»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5143512"/>
            <a:ext cx="7406640" cy="1571636"/>
          </a:xfrm>
        </p:spPr>
        <p:txBody>
          <a:bodyPr/>
          <a:lstStyle/>
          <a:p>
            <a:pPr algn="r"/>
            <a:r>
              <a:rPr lang="ru-RU" b="1" dirty="0" smtClean="0"/>
              <a:t>Социальный педагог МБОУ Лицея № 3 </a:t>
            </a:r>
          </a:p>
          <a:p>
            <a:pPr algn="r"/>
            <a:r>
              <a:rPr lang="ru-RU" b="1" dirty="0" smtClean="0"/>
              <a:t>Казакова И.Б.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42918"/>
            <a:ext cx="7498080" cy="77472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Основные функции образовательного учреждения по оказанию помощи несовершеннолетним с суицидальным поведением и (или) самоповреждающим поведением без суицидальных намерений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85992"/>
            <a:ext cx="7498080" cy="396240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Руководителями образовательных организаций общего образования обеспечивается:</a:t>
            </a:r>
          </a:p>
          <a:p>
            <a:r>
              <a:rPr lang="ru-RU" sz="2000" dirty="0" smtClean="0"/>
              <a:t>3) в случае суицида несовершеннолетнего, обучавшегося в образовательной организации, организация выявления и комплексная реабилитация ближайшего окружения суицидента (одноклассники, друзья, родственники, педагоги) с целью профилактики расширенного суицида (повторных случаев по подражанию), а также занятость и досуг одноклассников, близких друзей, братьев и сестер суицидента;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42918"/>
            <a:ext cx="7498080" cy="77472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Основные функции образовательного учреждения по оказанию помощи несовершеннолетним с суицидальным поведением и (или) самоповреждающим поведением без суицидальных намерений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85992"/>
            <a:ext cx="7498080" cy="396240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Руководителями образовательных организаций общего образования обеспечивается:</a:t>
            </a:r>
          </a:p>
          <a:p>
            <a:r>
              <a:rPr lang="ru-RU" sz="2000" dirty="0" smtClean="0"/>
              <a:t>4) в случае суицидального и (или) самоповреждающего поведения несовершеннолетнего организация комплексного психолого-педагогического сопровождения несовершеннолетнего, выдача рекомендаций законному представителю несовершеннолетнего, обращение на консультацию к врачу-психиатру медицинской организации для установления наличия или отсутствия у несовершеннолетнего психического расстройства;</a:t>
            </a:r>
          </a:p>
          <a:p>
            <a:r>
              <a:rPr lang="ru-RU" sz="2000" dirty="0" smtClean="0"/>
              <a:t>5) представление руководителю органа, осуществляющего ведомственное управление в данной сфере примерный антикризисный план и ИПС;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42918"/>
            <a:ext cx="7498080" cy="77472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Основные функции образовательного учреждения по оказанию помощи несовершеннолетним с суицидальным поведением и (или) самоповреждающим поведением без суицидальных намерений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85992"/>
            <a:ext cx="7498080" cy="396240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Руководителями образовательных организаций общего образования обеспечивается:</a:t>
            </a:r>
          </a:p>
          <a:p>
            <a:r>
              <a:rPr lang="ru-RU" sz="2000" dirty="0" smtClean="0"/>
              <a:t>6) разработка дополнительных мер по организации здоровьесберегающей среды и профилактики суицида (классные часы на формирование позитивного мышления, нравственных ценностей и смысла жизни, тренинги, родительские собрания, школьные акции «Я выбираю жизнь», конкурсы рисунков и сочинений «Разноцветная жизнь», кинолекторий и т.д.)  и включение их в план воспитательной работы образовательной организации;</a:t>
            </a:r>
          </a:p>
          <a:p>
            <a:r>
              <a:rPr lang="ru-RU" sz="2000" dirty="0" smtClean="0"/>
              <a:t>7) организация работы по профилактике деформаций психоэмоционального состояния педагогов</a:t>
            </a:r>
            <a:r>
              <a:rPr lang="ru-RU" sz="2000" dirty="0" smtClean="0"/>
              <a:t>;</a:t>
            </a:r>
            <a:endParaRPr lang="ru-RU" sz="20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42918"/>
            <a:ext cx="7498080" cy="77472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Основные функции образовательного учреждения по оказанию помощи несовершеннолетним с суицидальным поведением и (или) самоповреждающим поведением без суицидальных намерений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85992"/>
            <a:ext cx="7498080" cy="396240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Руководителями образовательных организаций общего образования обеспечивается:</a:t>
            </a:r>
          </a:p>
          <a:p>
            <a:r>
              <a:rPr lang="ru-RU" sz="2000" dirty="0" smtClean="0"/>
              <a:t>8) организация размещения информации на информационном стенде (доске объявлений) с указанием времени и порядке работы центра психологической помощи и реабилитации, номеров телефонов доверия, графика работы педагога- психолога и социального педагога образовательной организации;</a:t>
            </a:r>
          </a:p>
          <a:p>
            <a:r>
              <a:rPr lang="ru-RU" sz="2000" dirty="0" smtClean="0"/>
              <a:t>9) организация деятельности психолого-педагогического консилиума образовательной организации по вопросам превенции суицидов среди обучающихся и оказания психолого-педагогической помощи несовершеннолетним с суицидальным поведением;</a:t>
            </a:r>
            <a:endParaRPr lang="ru-RU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42918"/>
            <a:ext cx="7498080" cy="77472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Основные функции образовательного учреждения по оказанию помощи несовершеннолетним с суицидальным поведением и (или) самоповреждающим поведением без суицидальных намерений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85992"/>
            <a:ext cx="7498080" cy="396240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Руководителями образовательных организаций общего образования обеспечивается:</a:t>
            </a:r>
          </a:p>
          <a:p>
            <a:r>
              <a:rPr lang="ru-RU" sz="2000" dirty="0" smtClean="0"/>
              <a:t>10) организация динамического наблюдения и отслеживания динамики психолого-педагогического сопровождения обучающегося с суицидальным поведением не реже одного раза в квартал;</a:t>
            </a:r>
          </a:p>
          <a:p>
            <a:r>
              <a:rPr lang="ru-RU" sz="2000" dirty="0" smtClean="0"/>
              <a:t>11) организация своевременного выявления типичных кризисных ситуаций, возникающих у обучающихся;</a:t>
            </a:r>
          </a:p>
          <a:p>
            <a:r>
              <a:rPr lang="ru-RU" sz="2000" dirty="0" smtClean="0"/>
              <a:t>12) организация проведения скрининг-исследований, направленных на выявление «групп повышенного внимания» среди обучающихся по суицидальному поведению;</a:t>
            </a:r>
            <a:endParaRPr 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42918"/>
            <a:ext cx="7498080" cy="77472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Основные функции образовательного учреждения по оказанию помощи несовершеннолетним с суицидальным поведением и (или) самоповреждающим поведением без суицидальных намерений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85992"/>
            <a:ext cx="7498080" cy="396240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Руководителями образовательных организаций общего образования обеспечивается:</a:t>
            </a:r>
          </a:p>
          <a:p>
            <a:r>
              <a:rPr lang="ru-RU" sz="1800" dirty="0" smtClean="0"/>
              <a:t>13) максимальный охват обучающихся «групп повышенного внимания» программами дополнительного образования;</a:t>
            </a:r>
          </a:p>
          <a:p>
            <a:r>
              <a:rPr lang="ru-RU" sz="1800" dirty="0" smtClean="0"/>
              <a:t>14) проведение углубленной диагностики обучающихся «групп повышенного внимания» на предмет выявления склонностей к суицидальному поведению; </a:t>
            </a:r>
          </a:p>
          <a:p>
            <a:r>
              <a:rPr lang="ru-RU" sz="1800" dirty="0" smtClean="0"/>
              <a:t>15) при выявлении признаков суицидального риска у обучающихся «группы повышенного внимания» выдача рекомендаций родителям обратиться на консультацию к врачу-психиатру, психологу образовательной организации либо комплексного центра (либо к специалисту медицинской организации) и направление информации специалистам с согласия законного представителя обучающегося для организации оказания психологической помощи несовершеннолетнему;</a:t>
            </a:r>
            <a:endParaRPr lang="ru-RU" sz="1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42918"/>
            <a:ext cx="7498080" cy="77472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Основные функции образовательного учреждения по оказанию помощи несовершеннолетним с суицидальным поведением и (или) самоповреждающим поведением без суицидальных намерений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85992"/>
            <a:ext cx="7498080" cy="396240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Руководителями образовательных организаций общего образования обеспечивается:</a:t>
            </a:r>
          </a:p>
          <a:p>
            <a:r>
              <a:rPr lang="ru-RU" sz="2000" dirty="0" smtClean="0"/>
              <a:t>16) организация работы по профилактике суицидального поведения, развитию позитивного мышления с обучающимися, родителями, педагогическим коллективом;</a:t>
            </a:r>
          </a:p>
          <a:p>
            <a:r>
              <a:rPr lang="ru-RU" sz="2000" dirty="0" smtClean="0"/>
              <a:t>17) создание условий, обеспечивающих возможность адаптивного развития обучающихся различных возрастных групп;</a:t>
            </a:r>
          </a:p>
          <a:p>
            <a:r>
              <a:rPr lang="ru-RU" sz="2000" dirty="0" smtClean="0"/>
              <a:t>18) взаимодействие с социальными партнерами по предупреждению суицидального поведения несовершеннолетних.</a:t>
            </a:r>
            <a:endParaRPr lang="ru-RU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2357430"/>
          <a:ext cx="7119966" cy="4087550"/>
        </p:xfrm>
        <a:graphic>
          <a:graphicData uri="http://schemas.openxmlformats.org/drawingml/2006/table">
            <a:tbl>
              <a:tblPr/>
              <a:tblGrid>
                <a:gridCol w="561073"/>
                <a:gridCol w="624316"/>
                <a:gridCol w="493777"/>
                <a:gridCol w="720801"/>
                <a:gridCol w="517291"/>
                <a:gridCol w="689180"/>
                <a:gridCol w="689180"/>
                <a:gridCol w="574452"/>
                <a:gridCol w="632424"/>
                <a:gridCol w="1617472"/>
              </a:tblGrid>
              <a:tr h="3666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Дата совершения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(выявления)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Фамилия , имя, отчество (последнее – при наличии) несовершеннолетнего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Дата рождения несовершеннолетнего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Наименование организации, в которой обучается несовершеннолетний (в случае отсутствия занятости указать)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Сведения о семье (состав, учет (СОП КЦСОН и пр.)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Сведения о несовершеннолетнем (наблюдение у врача-психиатра, проходил ли СПТ, его результаты, код ребенка)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Вид выявленного поведения (события)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Способ совершения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Причина (при наличии)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Дополнительная информация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774" marR="437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500166" y="734303"/>
            <a:ext cx="6929486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ИНФОРМАЦИЯ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 гибели несовершеннолетнего, имеющей признаки суицида, либо суицидальной попытке, совершенной несовершеннолетнем, либо о несовершеннолетнем с иными формами суицидального поведения и (или) самоповреждающего поведения без суицидальных намерений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64979" y="1396998"/>
          <a:ext cx="7121863" cy="5054954"/>
        </p:xfrm>
        <a:graphic>
          <a:graphicData uri="http://schemas.openxmlformats.org/drawingml/2006/table">
            <a:tbl>
              <a:tblPr/>
              <a:tblGrid>
                <a:gridCol w="275172"/>
                <a:gridCol w="6099433"/>
                <a:gridCol w="747258"/>
              </a:tblGrid>
              <a:tr h="444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800" b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800" b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Информация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Дата выявления/дата совершения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2080" indent="-1320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Район/округ (место совершения)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Вид поведения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Способ совершения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Предварительный мотив совершения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Организация, выявившая случай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Фамилия, имя, отчество (последнее - при наличии) несовершеннолетнего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Дата рождения несовершеннолетнего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Адрес проживания несовершеннолетнего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Образовательная организация, в которой обучается несовершеннолетний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Сведения о ранее совершенных попытках (дата, способ, мотив)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62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Состоял ли на учете несовершеннолетний на момент совершения: дата постановки на учет, вид учета (нарколог; психиатр; внутришкольный, иное) несовершеннолетнего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2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Проходил ли несовершеннолетний социально-психологическое тестирование, если да, то дата прохождения, его результат, если нет – причина (отказ/недостижение возраста/иное)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62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Номер (логин, код) несовершеннолетнего при прохождении социально психологического тестирования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8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Сведения о занятости в системе дополнительного образования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8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Семья: полная/неполная/повторный брак/сирота (замещающая семья, детский дом)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Семья благополучная/внешне благополучная/неблагополучная/степень риска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Дата постановки на учет, основание, категория: (КЦСОН, и т.д.) (семьи)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19.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Краткая информация об обстоятельствах происшествия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Дата рассмотрения информации на заседании комиссии КДНиЗП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1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Решение КДНиЗП (признан СОП, организована ИПР кому поручена работа, ответственный)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endParaRPr lang="ru-RU" sz="1100" dirty="0">
                        <a:latin typeface="Times New Roman"/>
                        <a:cs typeface="Times New Roman"/>
                      </a:endParaRPr>
                    </a:p>
                  </a:txBody>
                  <a:tcPr marL="41397" marR="41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142976" y="99379"/>
            <a:ext cx="764386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СВЕДЕНИЯ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 выявлении несовершеннолетнего с суицидальным и (или) самоповреждающим поведением без суицидальных намерений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290" y="714356"/>
          <a:ext cx="7358114" cy="5888736"/>
        </p:xfrm>
        <a:graphic>
          <a:graphicData uri="http://schemas.openxmlformats.org/drawingml/2006/table">
            <a:tbl>
              <a:tblPr/>
              <a:tblGrid>
                <a:gridCol w="439362"/>
                <a:gridCol w="5132802"/>
                <a:gridCol w="1785950"/>
              </a:tblGrid>
              <a:tr h="132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Содержание деятельности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Сроки исполнения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Создание междисциплинарной рабочей группы, приказ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 сутки после суицида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Проведение координационного собрания с педагогическим коллективом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 сутки после суицида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Актуализация информации о телефонах доверия, адресах психологической и социальной помощи для родителей/законных представителей, обучающихся, размещение в доступных местах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 сутки после суицида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Выявление круга ближайшего окружения, углубленная диагностика (друзья, братья),  организация индивидуальной работы с ними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 первых суток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Оказание психолого-педагогической, медицинской помощи участникам образовательных отношений по месту происшествия суицида на территории образовательной организации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2950" lvl="1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сутки после суицида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4.1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Психологическое консультирование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1-7 сутки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4.2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Проведение родительского собрания (обсуждение события, обсуждение возможности участия в похоронах, признаки суицидального поведения, гармонизация детско-родительских отношений, телефоны служб поддержки)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1-2 сутки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4.3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Сбор добровольных согласий на участие обучающихся в скрининг-обследовании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2950" lvl="1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сутки после суицида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4.5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Скрининг диагностика обучающихся, имеющих согласие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2950" lvl="1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сутки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4.6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Психологический дебрифинг (групповое обсуждение с классом/группой трагического события, карта ресурсности, телефоны служб поддержки)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1-2 сутки после суицида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4.7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Проведение совещания с педагогическим коллективом (переживание горя, чувство вины, стабилизация эмоционального состояния, признаки суицидального поведения, наблюдения, включение в процесс методов и приемов психологической поддержки, развития ресурсов, уверенности и т.д.)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1-2 сутки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4.8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Разработка плана индивидуального психолого-педагогического сопровождения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3-5 сутки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4.9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Разработка рекомендаций для педагогов по работе с особо уязвимой группой детей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3-5 сутки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500298" y="142852"/>
            <a:ext cx="4143404" cy="828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ПРИМЕРНЫЙ АНТИКРИЗИСНЫЙ ПЛАН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действий в образовательной организации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60007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Действия работников системы профилактики в случае выявления суицидальной попытки, законченного суицида, признаков суицидального поведения строго </a:t>
            </a:r>
            <a:r>
              <a:rPr lang="ru-RU" dirty="0" smtClean="0"/>
              <a:t>регламентированы</a:t>
            </a:r>
            <a:r>
              <a:rPr lang="ru-RU" dirty="0" smtClean="0"/>
              <a:t> </a:t>
            </a:r>
            <a:r>
              <a:rPr lang="ru-RU" dirty="0" smtClean="0"/>
              <a:t>документом </a:t>
            </a:r>
            <a:r>
              <a:rPr lang="ru-RU" b="1" dirty="0" smtClean="0"/>
              <a:t>«Порядок </a:t>
            </a:r>
            <a:r>
              <a:rPr lang="ru-RU" b="1" dirty="0" smtClean="0"/>
              <a:t>межведомственного взаимодействия при оказании помощи детям с суицидальным и (или) самоповреждающим поведением». </a:t>
            </a:r>
            <a:endParaRPr lang="ru-RU" b="1" dirty="0" smtClean="0"/>
          </a:p>
          <a:p>
            <a:r>
              <a:rPr lang="ru-RU" dirty="0" smtClean="0"/>
              <a:t>Данный </a:t>
            </a:r>
            <a:r>
              <a:rPr lang="ru-RU" dirty="0" smtClean="0"/>
              <a:t>документ утвержден приказом министерства здравоохранения НСО, министерства труда и социального развития НСО, министерства образования НСО, министерства культуры НСО, министерства физической культуры и спорта НСО, следственного управления Следственного комитета Российской Федерации по НСО, Главного управления Министерства внутренних дел Российской Федерации по НСО в апреле 2019 года. В декабре 2023 года в данный Порядок внесены изменения.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728" y="785794"/>
          <a:ext cx="7405718" cy="5888736"/>
        </p:xfrm>
        <a:graphic>
          <a:graphicData uri="http://schemas.openxmlformats.org/drawingml/2006/table">
            <a:tbl>
              <a:tblPr/>
              <a:tblGrid>
                <a:gridCol w="439362"/>
                <a:gridCol w="4966092"/>
                <a:gridCol w="2000264"/>
              </a:tblGrid>
              <a:tr h="132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Содержание деятельности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Сроки исполнения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Проведение совещание (мозговой штурм) - корректировка программы воспитательной работы, внесение дополнительных мероприятий, направленных на здоровьесбережение, развитие позитивного мышления, жизнестойкости, стрессоустойчивости, коммуникативных навыков и копинг-стратегий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2-3 неделя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Служебное расследование случая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 дней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Обеспечение занятости обучающихся из ближайшего окружения суицидента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1-2 месяц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Проведение заседания психолого-педагогического консилиума по итогам работы и определению перспектив, отслеживание динамики психолого-педагогического сопровождения обучающихся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2-3 неделя, затем раз в квартал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Организация индивидуального сопровождения обучающихся (при необходимости)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постоянно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Организация обучающих мероприятий для педагогов, профилактика деформаций психоэмоционального состояния (способы стабилизации эмоционального состояния,  педагогический такт, первичная психологическая поддержка, конфликты и т.д.)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2-6 недели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Организация обучающих мероприятий для родителей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постоянно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12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Сопровождение обучающихся групп повышенного внимания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 постоянно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13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Мониторинг полноты и качества психолого-педагогического сопровождения обучающихся групп повышенного внимания по результатам СПТ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 раза в год, июнь, декабрь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14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Повышение участия обучающихся в СПТ, информационно-мотивационная кампания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Март - сентябрь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15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Организация работы по результатам СПТ (общие рекомендации классным руководителям, индивидуальное сопровождение, углубленная диагностика, включение в систему доп. образования и т.д.)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Декабрь - май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087" marR="430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571736" y="171382"/>
            <a:ext cx="428628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ПРИМЕРНЫЙ АНТИКРИЗИСНЫЙ ПЛАН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действий в образовательной организации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85852" y="1357298"/>
          <a:ext cx="7429552" cy="4831225"/>
        </p:xfrm>
        <a:graphic>
          <a:graphicData uri="http://schemas.openxmlformats.org/drawingml/2006/table">
            <a:tbl>
              <a:tblPr/>
              <a:tblGrid>
                <a:gridCol w="147294"/>
                <a:gridCol w="6139250"/>
                <a:gridCol w="1143008"/>
              </a:tblGrid>
              <a:tr h="388926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" indent="-635"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Документы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" indent="-635"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Срок с момента происшествия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" indent="-635" algn="just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Информация о несовершеннолетнем, совершившим суицид (суицидальную попытку), в соответствии с приложением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" indent="-635"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30 минут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" indent="-635" algn="just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Психолого-педагогическое заключение по факту суицида (попытки суицида) несовершеннолетнего (приложение к настоящему перечню)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" indent="-635"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24 часа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" indent="-635" algn="just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Отчет о работе междисциплинарной группы психолого-педагогического сопровождения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" indent="-635"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72 часа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" indent="-635" algn="just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Антикризисный план образовательной организации о принятии дополнительных мер по организации здоровьесберегающей среды и профилактике расширенного суицида (на отсроченной стадии – от 1 до 3 месяцев)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" indent="-635"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72 часа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857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" indent="-635" algn="just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Справка о педагогических работниках образовательной организации: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" indent="-635" algn="just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- заместитель директора по воспитательной работе: стаж работы в настоящей должности, прохождение повышения квалификации по профилактической деятельности образовательной организации, должностные обязанности;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" indent="-635" algn="just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- социальный педагог: стаж работы в настоящей должности, прохождение повышения квалификации по профилактической деятельности образовательной организации, должностные обязанности (если сокращен, дата и основание сокращения ставки);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" indent="-635" algn="just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- педагог-психолог: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те же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" indent="-635" algn="just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- классный руководитель: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те же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" indent="-635"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24 часа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" indent="-635" algn="just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План индивидуального психолого-педагогического сопровождения обучающегося с суицидальным поведением и (или) совершившим попытку суицида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" indent="-635"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72 часа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" indent="-635" algn="just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Справка по итогам служебного (педагогического) расследования по факту суицида несовершеннолетнего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" indent="-635"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15 дней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785918" y="-8342"/>
            <a:ext cx="671517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ПЕРЕЧЕНЬ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основных документов по факту суицида (попытки суицида) для предоставления руководителем образовательной организации в органы управления образованием муниципального района, городского округа Новосибирской области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Алгоритм действий при выявлении признаков суицидального поведения (риска)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400" b="1" u="sng" dirty="0" smtClean="0"/>
              <a:t>Шаг 1: выявление и первичная оценка (обязанность любого работника школы)</a:t>
            </a:r>
            <a:endParaRPr lang="ru-RU" sz="4400" b="1" dirty="0" smtClean="0"/>
          </a:p>
          <a:p>
            <a:pPr>
              <a:buNone/>
            </a:pPr>
            <a:r>
              <a:rPr lang="ru-RU" sz="3500" dirty="0" smtClean="0"/>
              <a:t>Любой сотрудник, заметивший тревожные признаки, НЕ должен оставаться равнодушным. К признакам относятся:</a:t>
            </a:r>
          </a:p>
          <a:p>
            <a:r>
              <a:rPr lang="ru-RU" sz="3500" dirty="0" smtClean="0"/>
              <a:t>· Прямые или косвенные высказывания о нежелании жить («устал от жизни», «лучше бы меня не было», «скоро все закончится»).</a:t>
            </a:r>
          </a:p>
          <a:p>
            <a:r>
              <a:rPr lang="ru-RU" sz="3500" dirty="0" smtClean="0"/>
              <a:t>· Рисунки, записи, посты в </a:t>
            </a:r>
            <a:r>
              <a:rPr lang="ru-RU" sz="3500" dirty="0" err="1" smtClean="0"/>
              <a:t>соцсетях</a:t>
            </a:r>
            <a:r>
              <a:rPr lang="ru-RU" sz="3500" dirty="0" smtClean="0"/>
              <a:t> на тему смерти, суицида, безнадежности.</a:t>
            </a:r>
          </a:p>
          <a:p>
            <a:r>
              <a:rPr lang="ru-RU" sz="3500" dirty="0" smtClean="0"/>
              <a:t>· Резкие изменения в поведении: замкнутость, подавленность или, наоборот, внезапное успокоение после длительной депрессии.</a:t>
            </a:r>
          </a:p>
          <a:p>
            <a:r>
              <a:rPr lang="ru-RU" sz="3500" dirty="0" smtClean="0"/>
              <a:t>· Раздача личных вещей, приведение дел в порядок.</a:t>
            </a:r>
          </a:p>
          <a:p>
            <a:r>
              <a:rPr lang="ru-RU" sz="3500" dirty="0" smtClean="0"/>
              <a:t>· Интерес к способам суицида, поиск соответствующей информации.</a:t>
            </a:r>
          </a:p>
          <a:p>
            <a:r>
              <a:rPr lang="ru-RU" sz="3500" dirty="0" smtClean="0"/>
              <a:t>· Случаи членовредительства (порезы на руках и т.д.).</a:t>
            </a:r>
          </a:p>
          <a:p>
            <a:pPr>
              <a:buNone/>
            </a:pPr>
            <a:r>
              <a:rPr lang="ru-RU" sz="3500" dirty="0" smtClean="0"/>
              <a:t>Действие: Немедленно сообщить классному руководителю, социальному педагогу или педагогу-психологу. Всё фиксируется</a:t>
            </a:r>
            <a:r>
              <a:rPr lang="ru-RU" sz="3500" dirty="0" smtClean="0"/>
              <a:t>.</a:t>
            </a:r>
            <a:endParaRPr lang="ru-RU" sz="35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Алгоритм действий при выявлении признаков суицидального поведения (риска)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143116"/>
            <a:ext cx="7498080" cy="41052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smtClean="0"/>
              <a:t>Шаг 2: информирование ответственных лиц в школе</a:t>
            </a:r>
            <a:endParaRPr lang="ru-RU" sz="2400" b="1" dirty="0" smtClean="0"/>
          </a:p>
          <a:p>
            <a:r>
              <a:rPr lang="ru-RU" sz="1900" dirty="0" smtClean="0"/>
              <a:t>Классный руководитель (или другой сотрудник) информирует:</a:t>
            </a:r>
          </a:p>
          <a:p>
            <a:pPr lvl="0"/>
            <a:r>
              <a:rPr lang="ru-RU" sz="1900" dirty="0" smtClean="0"/>
              <a:t>Социального педагога и педагога-психолога – для проведения первичной беседы и оценки уровня риска.</a:t>
            </a:r>
          </a:p>
          <a:p>
            <a:pPr lvl="0"/>
            <a:r>
              <a:rPr lang="ru-RU" sz="1900" dirty="0" smtClean="0"/>
              <a:t>Заместителя директора по воспитательной работе (или УВР) – как координатора.</a:t>
            </a:r>
          </a:p>
          <a:p>
            <a:pPr lvl="0"/>
            <a:r>
              <a:rPr lang="ru-RU" sz="1900" dirty="0" smtClean="0"/>
              <a:t>Директора школы – в краткой письменной или устной форме.</a:t>
            </a:r>
            <a:endParaRPr lang="ru-RU" sz="19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Алгоритм действий при выявлении признаков суицидального поведения (риска)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u="sng" dirty="0" smtClean="0"/>
              <a:t>Шаг </a:t>
            </a:r>
            <a:r>
              <a:rPr lang="ru-RU" sz="2800" b="1" u="sng" dirty="0" smtClean="0"/>
              <a:t>3: экстренная психолого-педагогическая работа</a:t>
            </a:r>
            <a:endParaRPr lang="ru-RU" sz="2800" b="1" dirty="0" smtClean="0"/>
          </a:p>
          <a:p>
            <a:pPr lvl="0"/>
            <a:r>
              <a:rPr lang="ru-RU" sz="2200" dirty="0" smtClean="0"/>
              <a:t>Индивидуальная беседа психолога/соцпедагога с ребенком (в доверительной обстановке, без осуждения). Цель: оценить серьезность намерений, выяснить причины, дать понять, что его слышат и готовы помочь.</a:t>
            </a:r>
          </a:p>
          <a:p>
            <a:pPr lvl="0"/>
            <a:r>
              <a:rPr lang="ru-RU" sz="2200" dirty="0" smtClean="0"/>
              <a:t>Незамедлительное информирование родителей (законных представителей). Проводится директором или замдиректора совместно с психологом, социальным педагогом. Акцент делается на беспокойстве за ребенка и необходимости срочной консультации у специалистов (психоневролог, психиатр). Важно: Разговор должен быть тактичным, но твердым. Мы не обвиняем семью, а предлагаем объединить усилия для помощи.</a:t>
            </a:r>
            <a:endParaRPr lang="ru-RU" sz="22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Алгоритм действий при выявлении признаков суицидального поведения (риска)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u="sng" dirty="0" smtClean="0"/>
              <a:t>Шаг 4: подключение органов системы профилактики (межведомственное взаимодействие)</a:t>
            </a:r>
            <a:endParaRPr lang="ru-RU" sz="2400" b="1" dirty="0" smtClean="0"/>
          </a:p>
          <a:p>
            <a:r>
              <a:rPr lang="ru-RU" sz="2400" dirty="0" smtClean="0"/>
              <a:t>Если риск высок, или родители отказываются от сотрудничества, школа инициирует взаимодействие:</a:t>
            </a:r>
          </a:p>
          <a:p>
            <a:pPr lvl="0"/>
            <a:r>
              <a:rPr lang="ru-RU" sz="2400" dirty="0" smtClean="0"/>
              <a:t>Направление официальной информации (письмо, телефонограмма) в Комиссию по делам несовершеннолетних и защите их прав (КДНиЗП).</a:t>
            </a:r>
          </a:p>
          <a:p>
            <a:pPr lvl="0"/>
            <a:r>
              <a:rPr lang="ru-RU" sz="2400" dirty="0" smtClean="0"/>
              <a:t>В сложных случаях – информирование подразделения по делам несовершеннолетних (ПДН) органов внутренних дел.</a:t>
            </a:r>
          </a:p>
          <a:p>
            <a:pPr lvl="0"/>
            <a:r>
              <a:rPr lang="ru-RU" sz="2400" dirty="0" smtClean="0"/>
              <a:t>Информирование органов опеки и попечительства (особенно в случае неблагополучной семейной ситуации).</a:t>
            </a:r>
          </a:p>
          <a:p>
            <a:pPr lvl="0"/>
            <a:r>
              <a:rPr lang="ru-RU" sz="2400" dirty="0" smtClean="0"/>
              <a:t>Рекомендация родителям (или, при их отказе, ходатайство через КДНиЗП) о консультации клинического психолога, психотерапевта.</a:t>
            </a:r>
            <a:endParaRPr lang="ru-RU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Алгоритм действий при выявлении признаков суицидального поведения (риска)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smtClean="0"/>
              <a:t>Шаг </a:t>
            </a:r>
            <a:r>
              <a:rPr lang="ru-RU" sz="2400" b="1" u="sng" dirty="0" smtClean="0"/>
              <a:t>5: </a:t>
            </a:r>
            <a:r>
              <a:rPr lang="ru-RU" sz="2400" b="1" u="sng" dirty="0" err="1" smtClean="0"/>
              <a:t>внутришкольные</a:t>
            </a:r>
            <a:r>
              <a:rPr lang="ru-RU" sz="2400" b="1" u="sng" dirty="0" smtClean="0"/>
              <a:t> меры</a:t>
            </a:r>
            <a:endParaRPr lang="ru-RU" sz="2400" b="1" dirty="0" smtClean="0"/>
          </a:p>
          <a:p>
            <a:pPr lvl="0"/>
            <a:r>
              <a:rPr lang="ru-RU" sz="2400" dirty="0" smtClean="0"/>
              <a:t>Установление постоянного, но ненавязчивого контроля за ребенком (дежурство на переменах, сопровождение).</a:t>
            </a:r>
          </a:p>
          <a:p>
            <a:pPr lvl="0"/>
            <a:r>
              <a:rPr lang="ru-RU" sz="2400" dirty="0" smtClean="0"/>
              <a:t>Временное ограничение доступа к потенциально опасным предметам (окна, аптечка и т.д.).</a:t>
            </a:r>
          </a:p>
          <a:p>
            <a:pPr lvl="0"/>
            <a:r>
              <a:rPr lang="ru-RU" sz="2400" dirty="0" smtClean="0"/>
              <a:t>Поддержка со стороны классного руководителя: включение ребенка в позитивную деятельность, работа с классом для создания благоприятного микроклимата.</a:t>
            </a:r>
          </a:p>
          <a:p>
            <a:pPr lvl="0"/>
            <a:r>
              <a:rPr lang="ru-RU" sz="2400" dirty="0" smtClean="0"/>
              <a:t>Документирование всех действий: служебные записки, акты бесед, копии писем.</a:t>
            </a:r>
            <a:endParaRPr lang="ru-RU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Алгоритм действий при суицидальной попытке (кризис)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smtClean="0"/>
              <a:t>Шаг 1: немедленное реагирование на месте</a:t>
            </a:r>
            <a:endParaRPr lang="ru-RU" sz="2400" b="1" dirty="0" smtClean="0"/>
          </a:p>
          <a:p>
            <a:pPr lvl="0"/>
            <a:r>
              <a:rPr lang="ru-RU" sz="2400" dirty="0" smtClean="0"/>
              <a:t>Обеспечить безопасность. Если попытка прервана, но опасность сохраняется, необходимо физически предотвратить действия ребенка (осторожно, без агрессии), убрать опасные предметы.</a:t>
            </a:r>
          </a:p>
          <a:p>
            <a:pPr lvl="0"/>
            <a:r>
              <a:rPr lang="ru-RU" sz="2400" dirty="0" smtClean="0"/>
              <a:t>Немедленно вызвать «Скорую медицинскую помощь» </a:t>
            </a:r>
            <a:r>
              <a:rPr lang="ru-RU" sz="2400" dirty="0" smtClean="0"/>
              <a:t> </a:t>
            </a:r>
            <a:r>
              <a:rPr lang="ru-RU" sz="2400" dirty="0" smtClean="0"/>
              <a:t>и сообщить оператору четко: «Попытка суицида, ребенок (возраст), адрес школы».</a:t>
            </a:r>
          </a:p>
          <a:p>
            <a:pPr lvl="0"/>
            <a:r>
              <a:rPr lang="ru-RU" sz="2400" dirty="0" smtClean="0"/>
              <a:t>Изолировать ребенка от зрителей. Аккуратно вывести других учеников из помещения.</a:t>
            </a:r>
          </a:p>
          <a:p>
            <a:pPr lvl="0"/>
            <a:r>
              <a:rPr lang="ru-RU" sz="2400" dirty="0" smtClean="0"/>
              <a:t>Оказать первую доврачебную помощь, если это необходимо и позволяет ситуация.</a:t>
            </a:r>
            <a:endParaRPr lang="ru-RU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Алгоритм действий при суицидальной попытке (кризис)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smtClean="0"/>
              <a:t>Шаг 2: информирование и организация</a:t>
            </a:r>
          </a:p>
          <a:p>
            <a:pPr lvl="0"/>
            <a:r>
              <a:rPr lang="ru-RU" sz="2400" dirty="0" smtClean="0"/>
              <a:t>Немедленно сообщить директору школы.</a:t>
            </a:r>
          </a:p>
          <a:p>
            <a:pPr lvl="0"/>
            <a:r>
              <a:rPr lang="ru-RU" sz="2400" dirty="0" smtClean="0"/>
              <a:t>Срочно связаться с родителями (законными представителями). Сообщить факт, что вызвана «Скорая», проинструктировать, куда будут доставлять ребенка.</a:t>
            </a:r>
          </a:p>
          <a:p>
            <a:pPr lvl="0"/>
            <a:r>
              <a:rPr lang="ru-RU" sz="2400" dirty="0" smtClean="0"/>
              <a:t>Вызвать полицию. Факт суицидальной попытки требует оформления. Дежурный наряд зафиксирует обстоятельства.</a:t>
            </a:r>
          </a:p>
          <a:p>
            <a:pPr lvl="0"/>
            <a:r>
              <a:rPr lang="ru-RU" sz="2400" dirty="0" smtClean="0"/>
              <a:t>Назначить сотрудника для встречи и сопровождения экстренных служб к месту происшествия.</a:t>
            </a:r>
            <a:endParaRPr lang="ru-RU"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Алгоритм действий при суицидальной попытке (кризис)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smtClean="0"/>
              <a:t>Шаг 3: работа с органами системы профилактики (в режиме кризиса)</a:t>
            </a:r>
            <a:endParaRPr lang="ru-RU" sz="1800" b="1" dirty="0" smtClean="0"/>
          </a:p>
          <a:p>
            <a:pPr lvl="0"/>
            <a:r>
              <a:rPr lang="ru-RU" sz="2400" dirty="0" smtClean="0"/>
              <a:t>Одновременно с вызовом «Скорой», в течение часа, проинформировать:</a:t>
            </a:r>
            <a:endParaRPr lang="ru-RU" sz="1800" dirty="0" smtClean="0"/>
          </a:p>
          <a:p>
            <a:pPr lvl="1"/>
            <a:r>
              <a:rPr lang="ru-RU" sz="2000" dirty="0" smtClean="0"/>
              <a:t>КДНиЗП.</a:t>
            </a:r>
            <a:endParaRPr lang="ru-RU" sz="1600" dirty="0" smtClean="0"/>
          </a:p>
          <a:p>
            <a:pPr lvl="1"/>
            <a:r>
              <a:rPr lang="ru-RU" sz="2000" dirty="0" smtClean="0"/>
              <a:t>Отдел полиции.</a:t>
            </a:r>
            <a:endParaRPr lang="ru-RU" sz="1600" dirty="0" smtClean="0"/>
          </a:p>
          <a:p>
            <a:pPr lvl="1"/>
            <a:r>
              <a:rPr lang="ru-RU" sz="2000" dirty="0" smtClean="0"/>
              <a:t>Учредителя (управление образования).</a:t>
            </a:r>
            <a:endParaRPr lang="ru-RU" sz="1600" dirty="0" smtClean="0"/>
          </a:p>
          <a:p>
            <a:pPr lvl="1"/>
            <a:r>
              <a:rPr lang="ru-RU" sz="2000" dirty="0" smtClean="0"/>
              <a:t>Подготовить и направить в эти службы экстренные письменные сообщения по установленному алгоритму и форме.</a:t>
            </a:r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43998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«Порядок межведомственного взаимодействия при оказании помощи детям с суицидальным и (или) самоповреждающим поведением</a:t>
            </a:r>
            <a:r>
              <a:rPr lang="ru-RU" sz="2800" b="1" dirty="0" smtClean="0"/>
              <a:t>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786058"/>
            <a:ext cx="7498080" cy="346234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Настоящий Порядок разработан с целью повышения эффективности межведомственного взаимодействия по вопросам выявления несовершеннолетних с суицидальным и (или) самоповреждающим поведением, своевременного и комплексного оказания им и их законным представителям психологической, педагогической, социальной, медицинской и иной необходимой помощи.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Алгоритм действий при суицидальной попытке (кризис)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u="sng" dirty="0" smtClean="0"/>
              <a:t>Шаг 4: психологическая помощь окружающим</a:t>
            </a:r>
            <a:endParaRPr lang="ru-RU" b="1" dirty="0" smtClean="0"/>
          </a:p>
          <a:p>
            <a:pPr lvl="0"/>
            <a:r>
              <a:rPr lang="ru-RU" dirty="0" smtClean="0"/>
              <a:t>Экстренная психологическая помощь очевидцам, одноклассникам. Групповые и индивидуальные беседы психолога для снятия острого стресса.</a:t>
            </a:r>
          </a:p>
          <a:p>
            <a:pPr lvl="0"/>
            <a:r>
              <a:rPr lang="ru-RU" dirty="0" smtClean="0"/>
              <a:t>Работа с педагогическим коллективом. Информирование (в рамках допустимого), инструктаж о том, как отвечать на вопросы учеников.</a:t>
            </a:r>
          </a:p>
          <a:p>
            <a:pPr lvl="0"/>
            <a:r>
              <a:rPr lang="ru-RU" dirty="0" smtClean="0"/>
              <a:t>Информация для родителей школьного сообщества (через родительские чаты/собрания) в сдержанной, общей форме, без нарушения тайны личности пострадавшего.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Алгоритм действий при суицидальной попытке (кризис)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smtClean="0"/>
              <a:t>Шаг 5: </a:t>
            </a:r>
            <a:r>
              <a:rPr lang="ru-RU" sz="2400" b="1" u="sng" dirty="0" err="1" smtClean="0"/>
              <a:t>посткризисное</a:t>
            </a:r>
            <a:r>
              <a:rPr lang="ru-RU" sz="2400" b="1" u="sng" dirty="0" smtClean="0"/>
              <a:t> сопровождение</a:t>
            </a:r>
            <a:endParaRPr lang="ru-RU" sz="2400" b="1" dirty="0" smtClean="0"/>
          </a:p>
          <a:p>
            <a:pPr lvl="0"/>
            <a:r>
              <a:rPr lang="ru-RU" sz="2400" dirty="0" smtClean="0"/>
              <a:t>После возвращения ребенка в школу – создание индивидуального плана сопровождения (психолог, соцпедагог, классный руководитель, врач).</a:t>
            </a:r>
          </a:p>
          <a:p>
            <a:pPr lvl="0"/>
            <a:r>
              <a:rPr lang="ru-RU" sz="2400" dirty="0" smtClean="0"/>
              <a:t>Адаптация учебной нагрузки.</a:t>
            </a:r>
          </a:p>
          <a:p>
            <a:pPr lvl="0"/>
            <a:r>
              <a:rPr lang="ru-RU" sz="2400" dirty="0" smtClean="0"/>
              <a:t>Продолжение тесного взаимодействия с родителями и специалистами (психоневролог, КДНиЗП).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dirty="0" smtClean="0"/>
              <a:t>Используемые в настоящем Порядке понятия</a:t>
            </a:r>
            <a:r>
              <a:rPr lang="ru-RU" sz="3100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b="1" dirty="0" smtClean="0"/>
              <a:t>суицид</a:t>
            </a:r>
            <a:r>
              <a:rPr lang="ru-RU" dirty="0" smtClean="0"/>
              <a:t> – преднамеренное, умышленное лишение себя жизни, самоубийство;</a:t>
            </a:r>
          </a:p>
          <a:p>
            <a:pPr lvl="0"/>
            <a:r>
              <a:rPr lang="ru-RU" b="1" dirty="0" smtClean="0"/>
              <a:t>суицидальное намерение</a:t>
            </a:r>
            <a:r>
              <a:rPr lang="ru-RU" dirty="0" smtClean="0"/>
              <a:t> – субъективное ожидание и стремление лица к смерти через суицид (самоубийство);</a:t>
            </a:r>
          </a:p>
          <a:p>
            <a:pPr lvl="0"/>
            <a:r>
              <a:rPr lang="ru-RU" b="1" dirty="0" smtClean="0"/>
              <a:t>суицидальная попытка </a:t>
            </a:r>
            <a:r>
              <a:rPr lang="ru-RU" b="1" dirty="0" smtClean="0"/>
              <a:t>(</a:t>
            </a:r>
            <a:r>
              <a:rPr lang="ru-RU" b="1" dirty="0" err="1" smtClean="0"/>
              <a:t>попытка</a:t>
            </a:r>
            <a:r>
              <a:rPr lang="ru-RU" b="1" dirty="0" smtClean="0"/>
              <a:t> суицида</a:t>
            </a:r>
            <a:r>
              <a:rPr lang="ru-RU" b="1" dirty="0" smtClean="0"/>
              <a:t>, незавершенный суицид)</a:t>
            </a:r>
            <a:r>
              <a:rPr lang="ru-RU" dirty="0" smtClean="0"/>
              <a:t> – целенаправленное оперирование средствами лишения себя жизни с целью покончить жизнь самоубийством или с демонстративно-шантажными целями, но не закончившееся смертью;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dirty="0" smtClean="0"/>
              <a:t>Используемые в настоящем Порядке понятия</a:t>
            </a:r>
            <a:r>
              <a:rPr lang="ru-RU" sz="3100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sz="2200" b="1" dirty="0" smtClean="0"/>
              <a:t>суицидальное поведение</a:t>
            </a:r>
            <a:r>
              <a:rPr lang="ru-RU" sz="2200" dirty="0" smtClean="0"/>
              <a:t> – проявление суицидальной активности: мысли, намерения, высказывания, угрозы, попытки, покушения. Вариант поведения личности, характеризующийся осознанным желанием покончить с собой (цель – смерть, мотив – разрешение или изменение психотравмирующей ситуации путем добровольного ухода из жизни), то есть любые внутренние и внешние формы психических актов, направляемые представлениями о лишении себя жизни;</a:t>
            </a:r>
          </a:p>
          <a:p>
            <a:pPr lvl="0"/>
            <a:r>
              <a:rPr lang="ru-RU" sz="2200" b="1" dirty="0" smtClean="0"/>
              <a:t>самоповреждающее поведение без суицидальных намерений</a:t>
            </a:r>
            <a:r>
              <a:rPr lang="ru-RU" sz="2200" dirty="0" smtClean="0"/>
              <a:t> –намеренные повреждения поверхности тела (порезы, проколы, расцарапывание, ожоги и подобное), которые не представляют прямую угрозу для жизни</a:t>
            </a:r>
            <a:r>
              <a:rPr lang="ru-RU" sz="2200" dirty="0" smtClean="0"/>
              <a:t>.</a:t>
            </a:r>
            <a:endParaRPr lang="ru-RU" sz="22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Информационное взаимодействие субъектов профилактики при выявлении несовершеннолетнего с суицидальным и (или) самоповреждающим поведении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571612"/>
            <a:ext cx="7498080" cy="4676788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/>
              <a:t>При первичном выявлении несовершеннолетнего с суицидальным поведением (за исключением несовершеннолетних, совершивших суицидальную попытку) и (или) самоповреждающим поведением без суицидальных намерений, получении сведений о доведении несовершеннолетнего до суицида, склонении его к совершению суицида субъект системы профилактики, выявивший указанные признаки, незамедлительно в устной форме, с последующим направлением по защищенному каналу связи в течение суток письменной информации о несовершеннолетнем с иными формами суицидального поведения и (или) самоповреждающего поведения без суицидальных намерений</a:t>
            </a:r>
          </a:p>
          <a:p>
            <a:pPr lvl="1"/>
            <a:r>
              <a:rPr lang="ru-RU" sz="1600" dirty="0" smtClean="0"/>
              <a:t>- комиссию по делам несовершеннолетних и защите их прав, осуществляющую деятельность на территории проживания несовершеннолетнего соответствующего муниципального образования Новосибирской области.</a:t>
            </a: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Информационное взаимодействие субъектов профилактики при выявлении несовершеннолетнего с суицидальным и (или) самоповреждающим поведении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00240"/>
            <a:ext cx="7498080" cy="4248160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/>
              <a:t>При выявлении гибели несовершеннолетнего, имеющей признаки суицида, или совершения несовершеннолетним попытки суицида субъект профилактики незамедлительно в устной форме, с последующим направлением по защищенному каналу связи </a:t>
            </a:r>
            <a:r>
              <a:rPr lang="ru-RU" sz="2000" dirty="0" smtClean="0"/>
              <a:t>в </a:t>
            </a:r>
            <a:r>
              <a:rPr lang="ru-RU" sz="2000" dirty="0" smtClean="0"/>
              <a:t>течение суток письменной информации информирует в пределах компетенции:</a:t>
            </a:r>
          </a:p>
          <a:p>
            <a:pPr lvl="1"/>
            <a:r>
              <a:rPr lang="ru-RU" sz="1600" dirty="0" smtClean="0"/>
              <a:t>- муниципальную комиссию; </a:t>
            </a:r>
          </a:p>
          <a:p>
            <a:pPr lvl="1"/>
            <a:r>
              <a:rPr lang="ru-RU" sz="1600" dirty="0" smtClean="0"/>
              <a:t>- главного врача государственной медицинской организации, подведомственной министерству здравоохранения Новосибирской области, оказывающей психиатрическую помощь детям, расположенной по месту жительства несовершеннолетнего.</a:t>
            </a:r>
            <a:endParaRPr lang="ru-RU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Алгоритм межведомственного взаимодействия при выявлении несовершеннолетнего с суицидальным и (или) самоповреждающим </a:t>
            </a:r>
            <a:r>
              <a:rPr lang="ru-RU" sz="2400" b="1" dirty="0" smtClean="0"/>
              <a:t>поведением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00240"/>
            <a:ext cx="7498080" cy="4248160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случае поступления информации о гибели несовершеннолетнего, имеющей признаки суицида, или о несовершеннолетнем, совершившим суицидальную попытку, в указанной образовательной организации приказом руководителя формируется междисциплинарная группа психолого-педагогического сопровождения. Членами междисциплинарной группы психолого-педагогического сопровождения оказывается необходимая психолого-педагогическая и социальная помощь участникам несовершеннолетнему и (или) обучающимся из его ближайшего окружения в соответствии с примерным антикризисным планом действий в образовательной организации.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42918"/>
            <a:ext cx="7498080" cy="77472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Основные функции образовательного учреждения по оказанию помощи несовершеннолетним с суицидальным поведением и (или) самоповреждающим поведением без суицидальных намерений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500306"/>
            <a:ext cx="7498080" cy="3748094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Руководителями образовательных организаций общего образования обеспечивается:</a:t>
            </a:r>
          </a:p>
          <a:p>
            <a:r>
              <a:rPr lang="ru-RU" sz="2000" dirty="0" smtClean="0"/>
              <a:t>1) в предусмотренных законодательством и настоящим Порядком случаях, передача информации о несовершеннолетнем в муниципальную комиссию и (или) территориальный орган внутренних дел;</a:t>
            </a:r>
          </a:p>
          <a:p>
            <a:r>
              <a:rPr lang="ru-RU" sz="2000" dirty="0" smtClean="0"/>
              <a:t>2) создание в образовательной организации междисциплинарной группы психолого-педагогического сопровождения</a:t>
            </a:r>
            <a:r>
              <a:rPr lang="ru-RU" sz="2000" dirty="0" smtClean="0"/>
              <a:t>;</a:t>
            </a:r>
            <a:endParaRPr lang="ru-RU" sz="20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55</TotalTime>
  <Words>2445</Words>
  <Application>Microsoft Office PowerPoint</Application>
  <PresentationFormat>Экран (4:3)</PresentationFormat>
  <Paragraphs>290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Солнцестояние</vt:lpstr>
      <vt:lpstr>«Алгоритм действий работников школы в случае выявления признаков суицидального поведения и суицидальной попытки несовершеннолетнего» </vt:lpstr>
      <vt:lpstr>Слайд 2</vt:lpstr>
      <vt:lpstr>«Порядок межведомственного взаимодействия при оказании помощи детям с суицидальным и (или) самоповреждающим поведением»</vt:lpstr>
      <vt:lpstr>Используемые в настоящем Порядке понятия:</vt:lpstr>
      <vt:lpstr>Используемые в настоящем Порядке понятия:</vt:lpstr>
      <vt:lpstr>Информационное взаимодействие субъектов профилактики при выявлении несовершеннолетнего с суицидальным и (или) самоповреждающим поведении</vt:lpstr>
      <vt:lpstr>Информационное взаимодействие субъектов профилактики при выявлении несовершеннолетнего с суицидальным и (или) самоповреждающим поведении</vt:lpstr>
      <vt:lpstr>Алгоритм межведомственного взаимодействия при выявлении несовершеннолетнего с суицидальным и (или) самоповреждающим поведением</vt:lpstr>
      <vt:lpstr>Основные функции образовательного учреждения по оказанию помощи несовершеннолетним с суицидальным поведением и (или) самоповреждающим поведением без суицидальных намерений</vt:lpstr>
      <vt:lpstr>Основные функции образовательного учреждения по оказанию помощи несовершеннолетним с суицидальным поведением и (или) самоповреждающим поведением без суицидальных намерений</vt:lpstr>
      <vt:lpstr>Основные функции образовательного учреждения по оказанию помощи несовершеннолетним с суицидальным поведением и (или) самоповреждающим поведением без суицидальных намерений</vt:lpstr>
      <vt:lpstr>Основные функции образовательного учреждения по оказанию помощи несовершеннолетним с суицидальным поведением и (или) самоповреждающим поведением без суицидальных намерений</vt:lpstr>
      <vt:lpstr>Основные функции образовательного учреждения по оказанию помощи несовершеннолетним с суицидальным поведением и (или) самоповреждающим поведением без суицидальных намерений</vt:lpstr>
      <vt:lpstr>Основные функции образовательного учреждения по оказанию помощи несовершеннолетним с суицидальным поведением и (или) самоповреждающим поведением без суицидальных намерений</vt:lpstr>
      <vt:lpstr>Основные функции образовательного учреждения по оказанию помощи несовершеннолетним с суицидальным поведением и (или) самоповреждающим поведением без суицидальных намерений</vt:lpstr>
      <vt:lpstr>Основные функции образовательного учреждения по оказанию помощи несовершеннолетним с суицидальным поведением и (или) самоповреждающим поведением без суицидальных намерений</vt:lpstr>
      <vt:lpstr>Слайд 17</vt:lpstr>
      <vt:lpstr>Слайд 18</vt:lpstr>
      <vt:lpstr>Слайд 19</vt:lpstr>
      <vt:lpstr>Слайд 20</vt:lpstr>
      <vt:lpstr>Слайд 21</vt:lpstr>
      <vt:lpstr>Алгоритм действий при выявлении признаков суицидального поведения (риска)</vt:lpstr>
      <vt:lpstr>Алгоритм действий при выявлении признаков суицидального поведения (риска)</vt:lpstr>
      <vt:lpstr>Алгоритм действий при выявлении признаков суицидального поведения (риска)</vt:lpstr>
      <vt:lpstr>Алгоритм действий при выявлении признаков суицидального поведения (риска)</vt:lpstr>
      <vt:lpstr>Алгоритм действий при выявлении признаков суицидального поведения (риска)</vt:lpstr>
      <vt:lpstr>Алгоритм действий при суицидальной попытке (кризис)</vt:lpstr>
      <vt:lpstr>Алгоритм действий при суицидальной попытке (кризис)</vt:lpstr>
      <vt:lpstr>Алгоритм действий при суицидальной попытке (кризис)</vt:lpstr>
      <vt:lpstr>Алгоритм действий при суицидальной попытке (кризис)</vt:lpstr>
      <vt:lpstr>Алгоритм действий при суицидальной попытке (кризис)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«Виды отказа: умей сказать «НЕТ!»</dc:title>
  <dc:creator>Admin</dc:creator>
  <cp:lastModifiedBy>Ирина</cp:lastModifiedBy>
  <cp:revision>6</cp:revision>
  <dcterms:created xsi:type="dcterms:W3CDTF">2020-12-20T16:00:54Z</dcterms:created>
  <dcterms:modified xsi:type="dcterms:W3CDTF">2025-12-14T19:46:44Z</dcterms:modified>
</cp:coreProperties>
</file>