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384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FD03D-E71A-4AC9-BFA7-47661174F71A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5BB0BF-38C2-4DAC-A7A1-D28445C133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540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BB0BF-38C2-4DAC-A7A1-D28445C1339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402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BB0BF-38C2-4DAC-A7A1-D28445C1339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402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85946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32434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52373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032803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68653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2958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74318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27746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65429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9434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72700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928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0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23876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Векторы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9959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Противоположно направленные векторы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5"/>
                <a:ext cx="7886700" cy="1963415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Два ненулевых коллинеарных вектора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 и 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называются </a:t>
                </a:r>
                <a:r>
                  <a:rPr lang="ru-RU" b="1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противоположно направленными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, если они направлены противоположно (то есть из направления не совпадают).</a:t>
                </a:r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5"/>
                <a:ext cx="7886700" cy="1963415"/>
              </a:xfrm>
              <a:blipFill rotWithShape="1">
                <a:blip r:embed="rId3"/>
                <a:stretch>
                  <a:fillRect l="-1546" t="-4954" b="-247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единительная линия 4"/>
          <p:cNvCxnSpPr/>
          <p:nvPr/>
        </p:nvCxnSpPr>
        <p:spPr>
          <a:xfrm>
            <a:off x="1115616" y="4005064"/>
            <a:ext cx="72008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15616" y="4653136"/>
            <a:ext cx="72008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1835696" y="4004185"/>
            <a:ext cx="1800200" cy="880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004048" y="4653136"/>
            <a:ext cx="2304256" cy="0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956376" y="3604954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entury Gothic" pitchFamily="34" charset="0"/>
              </a:rPr>
              <a:t>a</a:t>
            </a:r>
            <a:endParaRPr lang="ru-RU" sz="2000" dirty="0">
              <a:latin typeface="Century Gothic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11566" y="4253026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entury Gothic" pitchFamily="34" charset="0"/>
              </a:rPr>
              <a:t>b</a:t>
            </a:r>
            <a:endParaRPr lang="ru-RU" sz="2000" dirty="0">
              <a:latin typeface="Century Gothic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0032" y="4253026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itchFamily="34" charset="0"/>
              </a:rPr>
              <a:t>A</a:t>
            </a:r>
            <a:endParaRPr lang="ru-RU" sz="2000" dirty="0">
              <a:latin typeface="Century Gothic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43092" y="4270720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itchFamily="34" charset="0"/>
              </a:rPr>
              <a:t>B</a:t>
            </a:r>
            <a:endParaRPr lang="ru-RU" sz="2000" dirty="0">
              <a:latin typeface="Century Gothic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19672" y="3604954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itchFamily="34" charset="0"/>
              </a:rPr>
              <a:t>C</a:t>
            </a:r>
            <a:endParaRPr lang="ru-RU" sz="2000" dirty="0">
              <a:latin typeface="Century Gothic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91880" y="3604954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itchFamily="34" charset="0"/>
              </a:rPr>
              <a:t>D</a:t>
            </a:r>
            <a:endParaRPr lang="ru-RU" sz="2000" dirty="0">
              <a:latin typeface="Century Gothic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827584" y="5246320"/>
                <a:ext cx="4032448" cy="5088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  <a:ea typeface="Cambria Math"/>
                  </a:rPr>
                  <a:t>О</a:t>
                </a:r>
                <a:r>
                  <a:rPr lang="ru-RU" sz="2400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  <a:ea typeface="Cambria Math"/>
                  </a:rPr>
                  <a:t>бозначение:</a:t>
                </a:r>
                <a:r>
                  <a:rPr lang="ru-RU" sz="2400" dirty="0" smtClean="0">
                    <a:solidFill>
                      <a:schemeClr val="accent5">
                        <a:lumMod val="50000"/>
                      </a:schemeClr>
                    </a:solidFill>
                    <a:ea typeface="Cambria Math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accPr>
                      <m:e>
                        <m: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𝐴𝐵</m:t>
                        </m:r>
                      </m:e>
                    </m:acc>
                    <m:r>
                      <a:rPr lang="en-US" sz="240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↑↓</m:t>
                    </m:r>
                    <m:acc>
                      <m:accPr>
                        <m:chr m:val="⃗"/>
                        <m:ctrlPr>
                          <a:rPr lang="en-US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accPr>
                      <m:e>
                        <m: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𝐶𝐷</m:t>
                        </m:r>
                      </m:e>
                    </m:acc>
                  </m:oMath>
                </a14:m>
                <a:endParaRPr lang="ru-RU" sz="2000" dirty="0"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5246320"/>
                <a:ext cx="4032448" cy="508857"/>
              </a:xfrm>
              <a:prstGeom prst="rect">
                <a:avLst/>
              </a:prstGeom>
              <a:blipFill rotWithShape="1">
                <a:blip r:embed="rId4"/>
                <a:stretch>
                  <a:fillRect l="-2421" t="-2410" b="-253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1769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entury Gothic" pitchFamily="34" charset="0"/>
              </a:rPr>
              <a:t>Свойства коллинеарных векторов</a:t>
            </a:r>
            <a:endParaRPr lang="ru-RU" dirty="0">
              <a:latin typeface="Century Gothic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827584" y="1988840"/>
            <a:ext cx="576064" cy="1728192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1048318" y="2564904"/>
            <a:ext cx="576064" cy="1728192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1654446" y="1953433"/>
            <a:ext cx="576064" cy="1728192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3211983" y="2284533"/>
                <a:ext cx="43675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sz="2400" b="1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1983" y="2284533"/>
                <a:ext cx="436758" cy="46166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897237" y="3244864"/>
                <a:ext cx="436758" cy="516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𝒃</m:t>
                          </m:r>
                        </m:e>
                      </m:acc>
                    </m:oMath>
                  </m:oMathPara>
                </a14:m>
                <a:endParaRPr lang="ru-RU" sz="2400" b="1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237" y="3244864"/>
                <a:ext cx="436758" cy="51648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654446" y="2078470"/>
                <a:ext cx="43675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𝒄</m:t>
                          </m:r>
                        </m:e>
                      </m:acc>
                    </m:oMath>
                  </m:oMathPara>
                </a14:m>
                <a:endParaRPr lang="ru-RU" sz="2400" b="1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4446" y="2078470"/>
                <a:ext cx="436758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Прямая со стрелкой 12"/>
          <p:cNvCxnSpPr/>
          <p:nvPr/>
        </p:nvCxnSpPr>
        <p:spPr>
          <a:xfrm flipV="1">
            <a:off x="3440021" y="1787624"/>
            <a:ext cx="576064" cy="1728192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3674481" y="2564904"/>
            <a:ext cx="560601" cy="1681808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4355976" y="2109664"/>
            <a:ext cx="576064" cy="1728192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763960" y="2573288"/>
                <a:ext cx="43675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sz="2400" b="1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960" y="2573288"/>
                <a:ext cx="436758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3509674" y="3260299"/>
                <a:ext cx="436758" cy="516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𝒃</m:t>
                          </m:r>
                        </m:e>
                      </m:acc>
                    </m:oMath>
                  </m:oMathPara>
                </a14:m>
                <a:endParaRPr lang="ru-RU" sz="2400" b="1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9674" y="3260299"/>
                <a:ext cx="436758" cy="51648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4299066" y="2512095"/>
                <a:ext cx="43675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𝒄</m:t>
                          </m:r>
                        </m:e>
                      </m:acc>
                    </m:oMath>
                  </m:oMathPara>
                </a14:m>
                <a:endParaRPr lang="ru-RU" sz="2400" b="1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9066" y="2512095"/>
                <a:ext cx="436758" cy="46166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Прямая со стрелкой 21"/>
          <p:cNvCxnSpPr/>
          <p:nvPr/>
        </p:nvCxnSpPr>
        <p:spPr>
          <a:xfrm flipV="1">
            <a:off x="6156176" y="2086472"/>
            <a:ext cx="576064" cy="1728192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6599223" y="2685349"/>
            <a:ext cx="576064" cy="1728192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7452320" y="2109664"/>
            <a:ext cx="560601" cy="1681808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6007450" y="2488903"/>
                <a:ext cx="43675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sz="2400" b="1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7450" y="2488903"/>
                <a:ext cx="436758" cy="46166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6450497" y="3336670"/>
                <a:ext cx="436758" cy="516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𝒃</m:t>
                          </m:r>
                        </m:e>
                      </m:acc>
                    </m:oMath>
                  </m:oMathPara>
                </a14:m>
                <a:endParaRPr lang="ru-RU" sz="2400" b="1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0497" y="3336670"/>
                <a:ext cx="436758" cy="51648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7452320" y="2284533"/>
                <a:ext cx="43675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𝒄</m:t>
                          </m:r>
                        </m:e>
                      </m:acc>
                    </m:oMath>
                  </m:oMathPara>
                </a14:m>
                <a:endParaRPr lang="ru-RU" sz="2400" b="1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2320" y="2284533"/>
                <a:ext cx="436758" cy="46166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395536" y="5085183"/>
                <a:ext cx="2016224" cy="10759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ru-RU" sz="2000" i="1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Если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sz="2000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⇈</m:t>
                    </m:r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sz="2000" i="1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и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𝑏</m:t>
                        </m:r>
                      </m:e>
                    </m:acc>
                    <m:r>
                      <a:rPr lang="ru-RU" sz="2000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⇈</m:t>
                    </m:r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𝑐</m:t>
                        </m:r>
                      </m:e>
                    </m:acc>
                  </m:oMath>
                </a14:m>
                <a:r>
                  <a:rPr lang="ru-RU" sz="2000" i="1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, то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sz="2000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⇈</m:t>
                    </m:r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𝑐</m:t>
                        </m:r>
                      </m:e>
                    </m:acc>
                  </m:oMath>
                </a14:m>
                <a:r>
                  <a:rPr lang="ru-RU" i="1" dirty="0">
                    <a:latin typeface="Century Gothic" pitchFamily="34" charset="0"/>
                  </a:rPr>
                  <a:t>.</a:t>
                </a:r>
                <a:endParaRPr lang="ru-RU" dirty="0">
                  <a:latin typeface="Century Gothic" pitchFamily="34" charset="0"/>
                </a:endParaRPr>
              </a:p>
              <a:p>
                <a:endParaRPr lang="ru-RU" dirty="0"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5085183"/>
                <a:ext cx="2016224" cy="1075936"/>
              </a:xfrm>
              <a:prstGeom prst="rect">
                <a:avLst/>
              </a:prstGeom>
              <a:blipFill rotWithShape="1">
                <a:blip r:embed="rId11"/>
                <a:stretch>
                  <a:fillRect l="-3323" r="-81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3007973" y="5085183"/>
                <a:ext cx="2016224" cy="1352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i="1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Если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sz="2000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↑↓</m:t>
                    </m:r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sz="2000" i="1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и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𝑏</m:t>
                        </m:r>
                      </m:e>
                    </m:acc>
                    <m:r>
                      <a:rPr lang="ru-RU" sz="2000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↑↓</m:t>
                    </m:r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𝑐</m:t>
                        </m:r>
                      </m:e>
                    </m:acc>
                  </m:oMath>
                </a14:m>
                <a:r>
                  <a:rPr lang="ru-RU" sz="2000" i="1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, то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sz="2000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⇈</m:t>
                    </m:r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𝑐</m:t>
                        </m:r>
                      </m:e>
                    </m:acc>
                  </m:oMath>
                </a14:m>
                <a:r>
                  <a:rPr lang="ru-RU" sz="2000" i="1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.</a:t>
                </a:r>
                <a:endParaRPr lang="ru-RU" sz="2000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  <a:p>
                <a:pPr lvl="0"/>
                <a:endParaRPr lang="ru-RU" dirty="0">
                  <a:latin typeface="Century Gothic" pitchFamily="34" charset="0"/>
                </a:endParaRPr>
              </a:p>
              <a:p>
                <a:endParaRPr lang="ru-RU" dirty="0"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7973" y="5085183"/>
                <a:ext cx="2016224" cy="1352934"/>
              </a:xfrm>
              <a:prstGeom prst="rect">
                <a:avLst/>
              </a:prstGeom>
              <a:blipFill rotWithShape="1">
                <a:blip r:embed="rId12"/>
                <a:stretch>
                  <a:fillRect l="-3021" r="-99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5872854" y="5085183"/>
                <a:ext cx="2016224" cy="1352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ru-RU" sz="2000" i="1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Если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sz="2000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⇈</m:t>
                    </m:r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sz="2000" i="1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и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𝑏</m:t>
                        </m:r>
                      </m:e>
                    </m:acc>
                    <m:r>
                      <a:rPr lang="ru-RU" sz="2000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↑↓</m:t>
                    </m:r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𝑐</m:t>
                        </m:r>
                      </m:e>
                    </m:acc>
                  </m:oMath>
                </a14:m>
                <a:r>
                  <a:rPr lang="ru-RU" sz="2000" i="1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, то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sz="2000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↑↓</m:t>
                    </m:r>
                    <m:acc>
                      <m:accPr>
                        <m:chr m:val="⃗"/>
                        <m:ctrlP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𝑐</m:t>
                        </m:r>
                      </m:e>
                    </m:acc>
                  </m:oMath>
                </a14:m>
                <a:r>
                  <a:rPr lang="ru-RU" sz="2000" i="1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.</a:t>
                </a:r>
                <a:endParaRPr lang="ru-RU" sz="2000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  <a:p>
                <a:pPr lvl="0"/>
                <a:endParaRPr lang="ru-RU" dirty="0">
                  <a:latin typeface="Century Gothic" pitchFamily="34" charset="0"/>
                </a:endParaRPr>
              </a:p>
              <a:p>
                <a:endParaRPr lang="ru-RU" dirty="0"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2854" y="5085183"/>
                <a:ext cx="2016224" cy="1352934"/>
              </a:xfrm>
              <a:prstGeom prst="rect">
                <a:avLst/>
              </a:prstGeom>
              <a:blipFill rotWithShape="1">
                <a:blip r:embed="rId13"/>
                <a:stretch>
                  <a:fillRect l="-3021" r="-117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8962090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entury Gothic" pitchFamily="34" charset="0"/>
              </a:rPr>
              <a:t>Подведем итоги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 такое вектор?</a:t>
            </a:r>
          </a:p>
          <a:p>
            <a:r>
              <a:rPr lang="ru-RU" dirty="0" smtClean="0"/>
              <a:t>Как  изобразить вектор?</a:t>
            </a:r>
          </a:p>
          <a:p>
            <a:r>
              <a:rPr lang="ru-RU" dirty="0" smtClean="0"/>
              <a:t>Как можно записать вектор?</a:t>
            </a:r>
          </a:p>
          <a:p>
            <a:r>
              <a:rPr lang="ru-RU" dirty="0" smtClean="0"/>
              <a:t>Что такое длина вектора?</a:t>
            </a:r>
          </a:p>
          <a:p>
            <a:r>
              <a:rPr lang="ru-RU" dirty="0" smtClean="0"/>
              <a:t>Какие векторы называют коллинеарными?</a:t>
            </a:r>
          </a:p>
          <a:p>
            <a:r>
              <a:rPr lang="ru-RU" dirty="0" smtClean="0"/>
              <a:t>Чем отличаются </a:t>
            </a:r>
            <a:r>
              <a:rPr lang="ru-RU" dirty="0" err="1" smtClean="0"/>
              <a:t>сонаправленные</a:t>
            </a:r>
            <a:r>
              <a:rPr lang="ru-RU" dirty="0" smtClean="0"/>
              <a:t> векторы от противоположно направленных?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6919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Подведем итоги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9" t="11711" r="22031" b="47231"/>
          <a:stretch/>
        </p:blipFill>
        <p:spPr bwMode="auto">
          <a:xfrm>
            <a:off x="378421" y="2060848"/>
            <a:ext cx="8499809" cy="3489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19525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Домашнее задание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Учебник стр. 192-195, просмотреть ещё раз теорию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Выучить определения понятий: вектор, нулевой вектор, длина (модуль) вектора, коллинеарные векторы,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сонаправленные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 и противоположно направленные векторы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№ 742, 746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1223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Цели работы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Изучить понятие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вектора, как направленного отрезка его начала и конца, нулевого вектора, длины вектора, коллинеарных,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сонаправленных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, противоположно направленных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векторов;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Научиться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изображать и обозначать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векторы, откладывать вектор, равный данному.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0331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Что такое вектор?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0" y="2060848"/>
            <a:ext cx="4896544" cy="3331567"/>
          </a:xfrm>
        </p:spPr>
        <p:txBody>
          <a:bodyPr anchor="ctr"/>
          <a:lstStyle/>
          <a:p>
            <a:pPr marL="0" indent="0">
              <a:buNone/>
            </a:pP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Вектором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 или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направленным отрезком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 называется отрезок, для которого указано, какой из его концов считается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началом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, а какой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концом.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971600" y="2204864"/>
            <a:ext cx="2088232" cy="216024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939927" y="4333431"/>
            <a:ext cx="63346" cy="63346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007282" y="2157430"/>
            <a:ext cx="94867" cy="94867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755576" y="440559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entury Gothic" pitchFamily="34" charset="0"/>
              </a:rPr>
              <a:t>А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19905" y="22048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Gothic" pitchFamily="34" charset="0"/>
              </a:rPr>
              <a:t>B</a:t>
            </a:r>
            <a:endParaRPr lang="ru-RU" dirty="0">
              <a:latin typeface="Century Gothic" pitchFamily="34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3044778" y="2130931"/>
            <a:ext cx="88172" cy="8817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611560" y="5157192"/>
                <a:ext cx="2624369" cy="982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А – начало вектора</a:t>
                </a:r>
              </a:p>
              <a:p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В – конец вектора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АВ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-вектор</a:t>
                </a:r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5157192"/>
                <a:ext cx="2624369" cy="982641"/>
              </a:xfrm>
              <a:prstGeom prst="rect">
                <a:avLst/>
              </a:prstGeom>
              <a:blipFill rotWithShape="1">
                <a:blip r:embed="rId2"/>
                <a:stretch>
                  <a:fillRect l="-1856" t="-3106" b="-62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94367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 animBg="1"/>
      <p:bldP spid="9" grpId="1" animBg="1"/>
      <p:bldP spid="10" grpId="0"/>
      <p:bldP spid="11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Выпишите все векторы, которые изображены на слайде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>
          <a:xfrm>
            <a:off x="545443" y="5445224"/>
            <a:ext cx="7886700" cy="1224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Любая точка плоскости является вектором. Такой вектор называется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нулевым.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1547664" y="2204864"/>
            <a:ext cx="1656184" cy="12961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3995936" y="2852936"/>
            <a:ext cx="2016224" cy="108012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547664" y="4961691"/>
            <a:ext cx="295232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7092280" y="2924944"/>
            <a:ext cx="0" cy="237626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3023828" y="4077072"/>
            <a:ext cx="45719" cy="45719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084168" y="2204864"/>
            <a:ext cx="45719" cy="45719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259632" y="350100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А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03848" y="204305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В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065055" y="3753459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М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48733" y="247941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К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69847" y="350100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Н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29887" y="183553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59632" y="4956259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N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08773" y="4956259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L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92280" y="269798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P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92280" y="4956259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entury Gothic" pitchFamily="34" charset="0"/>
              </a:rPr>
              <a:t>U</a:t>
            </a:r>
            <a:endParaRPr lang="ru-RU" b="1" dirty="0">
              <a:latin typeface="Century Gothic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7092280" y="3915265"/>
                <a:ext cx="3600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b="1" dirty="0"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2280" y="3915265"/>
                <a:ext cx="360040" cy="3693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593839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Решите задачу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Расстояние между Москвой и Санкт-Петербургом равно 650 км. Город Тверь находится между Москвой и Санкт-Петербургом в 170 км от Москвы. Найдите расстояние между Тверью и Санкт-Петербургом, считая, что все города расположены на одной прямой.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737596"/>
            <a:ext cx="2565664" cy="19242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05"/>
          <a:stretch/>
        </p:blipFill>
        <p:spPr>
          <a:xfrm>
            <a:off x="539552" y="4725144"/>
            <a:ext cx="5224830" cy="1949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34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Длина вектора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b="1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Длиной вектора</a:t>
                </a: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или </a:t>
                </a: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модулем вектора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b="1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1" i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𝐀𝐁</m:t>
                        </m:r>
                      </m:e>
                    </m:acc>
                  </m:oMath>
                </a14:m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 </a:t>
                </a: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называется длина отрезка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ru-RU" i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AB</m:t>
                    </m:r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. Если вектор является нулевым, то его длина будет равна нулю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.</a:t>
                </a:r>
              </a:p>
              <a:p>
                <a:pPr marL="0" indent="0">
                  <a:buNone/>
                </a:pPr>
                <a:r>
                  <a:rPr lang="ru-RU" i="1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Обозначается длина вектора следующим образом: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АВ</m:t>
                            </m:r>
                          </m:e>
                        </m:acc>
                      </m:e>
                    </m:d>
                  </m:oMath>
                </a14:m>
                <a:endParaRPr lang="ru-RU" i="1" dirty="0" smtClean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ru-RU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ru-RU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ru-RU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АВ</m:t>
                              </m:r>
                            </m:e>
                          </m:acc>
                        </m:e>
                      </m:d>
                      <m:r>
                        <a:rPr lang="ru-RU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546" t="-1261" r="-16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единительная линия 4"/>
          <p:cNvCxnSpPr/>
          <p:nvPr/>
        </p:nvCxnSpPr>
        <p:spPr>
          <a:xfrm>
            <a:off x="4211960" y="4293096"/>
            <a:ext cx="0" cy="2016224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584700" y="4293096"/>
            <a:ext cx="0" cy="2016224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932040" y="4293096"/>
            <a:ext cx="0" cy="2016224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292080" y="4293096"/>
            <a:ext cx="0" cy="2016224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652120" y="4311104"/>
            <a:ext cx="0" cy="2016224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995936" y="4653136"/>
            <a:ext cx="1944216" cy="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995936" y="5013176"/>
            <a:ext cx="1944216" cy="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995936" y="5429448"/>
            <a:ext cx="1944216" cy="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995936" y="5805264"/>
            <a:ext cx="1944216" cy="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995936" y="6093296"/>
            <a:ext cx="1944216" cy="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4932040" y="4653136"/>
            <a:ext cx="0" cy="1152128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572000" y="562059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А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84700" y="446847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В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2397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latin typeface="Century Gothic" pitchFamily="34" charset="0"/>
              </a:rPr>
              <a:t>Коллинеарные векторы</a:t>
            </a:r>
            <a:endParaRPr lang="ru-RU" dirty="0">
              <a:latin typeface="Century Gothic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3"/>
              <p:cNvSpPr>
                <a:spLocks noGrp="1"/>
              </p:cNvSpPr>
              <p:nvPr>
                <p:ph idx="1"/>
              </p:nvPr>
            </p:nvSpPr>
            <p:spPr>
              <a:xfrm>
                <a:off x="4716016" y="1825625"/>
                <a:ext cx="3799334" cy="4351338"/>
              </a:xfrm>
            </p:spPr>
            <p:txBody>
              <a:bodyPr anchor="ctr">
                <a:normAutofit fontScale="925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/>
                        </a:rPr>
                        <m:t>𝑎</m:t>
                      </m:r>
                      <m:r>
                        <a:rPr lang="en-US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∥</m:t>
                      </m:r>
                      <m:r>
                        <a:rPr lang="en-US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𝑏</m:t>
                      </m:r>
                    </m:oMath>
                  </m:oMathPara>
                </a14:m>
                <a:endParaRPr lang="en-US" dirty="0" smtClean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  <a:p>
                <a:pPr marL="0" indent="0">
                  <a:buNone/>
                </a:pPr>
                <a:r>
                  <a:rPr lang="ru-RU" dirty="0">
                    <a:latin typeface="Century Gothic" pitchFamily="34" charset="0"/>
                  </a:rPr>
                  <a:t>Векторы называются </a:t>
                </a:r>
                <a:r>
                  <a:rPr lang="ru-RU" b="1" dirty="0">
                    <a:latin typeface="Century Gothic" pitchFamily="34" charset="0"/>
                  </a:rPr>
                  <a:t>коллинеарными, </a:t>
                </a:r>
                <a:r>
                  <a:rPr lang="ru-RU" dirty="0">
                    <a:latin typeface="Century Gothic" pitchFamily="34" charset="0"/>
                  </a:rPr>
                  <a:t>если они лежат либо на одной прямой, либо на параллельных прямых. Нулевой вектор считается коллинеарным к любому </a:t>
                </a:r>
                <a:r>
                  <a:rPr lang="ru-RU" dirty="0" smtClean="0">
                    <a:latin typeface="Century Gothic" pitchFamily="34" charset="0"/>
                  </a:rPr>
                  <a:t>вектору</a:t>
                </a:r>
                <a:r>
                  <a:rPr lang="en-US" dirty="0">
                    <a:latin typeface="Century Gothic" pitchFamily="34" charset="0"/>
                  </a:rPr>
                  <a:t>.</a:t>
                </a:r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16016" y="1825625"/>
                <a:ext cx="3799334" cy="4351338"/>
              </a:xfrm>
              <a:blipFill rotWithShape="1">
                <a:blip r:embed="rId2"/>
                <a:stretch>
                  <a:fillRect l="-2889" r="-3210" b="-11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Прямая соединительная линия 5"/>
          <p:cNvCxnSpPr/>
          <p:nvPr/>
        </p:nvCxnSpPr>
        <p:spPr>
          <a:xfrm>
            <a:off x="902792" y="1772816"/>
            <a:ext cx="3021136" cy="208823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991110" y="2924944"/>
            <a:ext cx="3021136" cy="208823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15964" y="1416834"/>
            <a:ext cx="426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a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7148" y="2632266"/>
            <a:ext cx="426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b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1403648" y="2132856"/>
            <a:ext cx="1368152" cy="936104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361580" y="1805350"/>
            <a:ext cx="426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A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99792" y="2706762"/>
            <a:ext cx="426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B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987824" y="4293096"/>
            <a:ext cx="923764" cy="645996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12926" y="3923764"/>
            <a:ext cx="426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C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99112" y="4431428"/>
            <a:ext cx="426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D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flipH="1" flipV="1">
            <a:off x="1293416" y="3140968"/>
            <a:ext cx="1119944" cy="782796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389684" y="3554432"/>
            <a:ext cx="426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F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29308" y="2831294"/>
            <a:ext cx="426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K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3383868" y="3472433"/>
            <a:ext cx="72008" cy="72008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3372844" y="3134417"/>
            <a:ext cx="426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L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695908" y="5322668"/>
                <a:ext cx="3228020" cy="878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Обозначение: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𝐴𝐵</m:t>
                          </m:r>
                        </m:e>
                      </m:acc>
                      <m:r>
                        <a:rPr lang="ru-RU" sz="240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∥</m:t>
                      </m:r>
                      <m:acc>
                        <m:accPr>
                          <m:chr m:val="⃗"/>
                          <m:ctrlPr>
                            <a:rPr lang="ru-RU" sz="240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𝐶𝐷</m:t>
                          </m:r>
                        </m:e>
                      </m:acc>
                      <m:r>
                        <a:rPr lang="ru-RU" sz="240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∥</m:t>
                      </m:r>
                      <m:acc>
                        <m:accPr>
                          <m:chr m:val="⃗"/>
                          <m:ctrlPr>
                            <a:rPr lang="ru-RU" sz="240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𝐹𝐾</m:t>
                          </m:r>
                        </m:e>
                      </m:acc>
                      <m:r>
                        <a:rPr lang="ru-RU" sz="240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∥</m:t>
                      </m:r>
                      <m:acc>
                        <m:accPr>
                          <m:chr m:val="⃗"/>
                          <m:ctrlPr>
                            <a:rPr lang="ru-RU" sz="240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𝐿𝐿</m:t>
                          </m:r>
                        </m:e>
                      </m:acc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908" y="5322668"/>
                <a:ext cx="3228020" cy="878189"/>
              </a:xfrm>
              <a:prstGeom prst="rect">
                <a:avLst/>
              </a:prstGeom>
              <a:blipFill rotWithShape="1">
                <a:blip r:embed="rId3"/>
                <a:stretch>
                  <a:fillRect l="-2830" t="-55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80931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0" grpId="0"/>
      <p:bldP spid="11" grpId="0"/>
      <p:bldP spid="15" grpId="0"/>
      <p:bldP spid="16" grpId="0"/>
      <p:bldP spid="19" grpId="0"/>
      <p:bldP spid="20" grpId="0"/>
      <p:bldP spid="24" grpId="0"/>
      <p:bldP spid="25" grpId="0"/>
      <p:bldP spid="26" grpId="0" animBg="1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entury Gothic" pitchFamily="34" charset="0"/>
              </a:rPr>
              <a:t>Выпишите все коллинеарные векторы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7" t="19444" r="45781" b="24722"/>
          <a:stretch/>
        </p:blipFill>
        <p:spPr bwMode="auto">
          <a:xfrm>
            <a:off x="611560" y="1772817"/>
            <a:ext cx="7959572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7672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Сонаправленные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 векторы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5"/>
                <a:ext cx="7886700" cy="1963415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Два ненулевых коллинеарных вектора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 и 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называются </a:t>
                </a:r>
                <a:r>
                  <a:rPr lang="ru-RU" b="1" dirty="0" err="1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сонаправленными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, если они направлены одинаково (то есть из направления совпадают).</a:t>
                </a:r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5"/>
                <a:ext cx="7886700" cy="1963415"/>
              </a:xfrm>
              <a:blipFill rotWithShape="1">
                <a:blip r:embed="rId3"/>
                <a:stretch>
                  <a:fillRect l="-1546" t="-247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единительная линия 4"/>
          <p:cNvCxnSpPr/>
          <p:nvPr/>
        </p:nvCxnSpPr>
        <p:spPr>
          <a:xfrm>
            <a:off x="1115616" y="4005064"/>
            <a:ext cx="72008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15616" y="4653136"/>
            <a:ext cx="72008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1763688" y="4005064"/>
            <a:ext cx="2016224" cy="0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004048" y="4653136"/>
            <a:ext cx="2304256" cy="0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956376" y="3604954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entury Gothic" pitchFamily="34" charset="0"/>
              </a:rPr>
              <a:t>a</a:t>
            </a:r>
            <a:endParaRPr lang="ru-RU" sz="2000" dirty="0">
              <a:latin typeface="Century Gothic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11566" y="4253026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entury Gothic" pitchFamily="34" charset="0"/>
              </a:rPr>
              <a:t>b</a:t>
            </a:r>
            <a:endParaRPr lang="ru-RU" sz="2000" dirty="0">
              <a:latin typeface="Century Gothic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0032" y="4253026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itchFamily="34" charset="0"/>
              </a:rPr>
              <a:t>A</a:t>
            </a:r>
            <a:endParaRPr lang="ru-RU" sz="2000" dirty="0">
              <a:latin typeface="Century Gothic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43092" y="4270720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itchFamily="34" charset="0"/>
              </a:rPr>
              <a:t>B</a:t>
            </a:r>
            <a:endParaRPr lang="ru-RU" sz="2000" dirty="0">
              <a:latin typeface="Century Gothic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19672" y="3604954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itchFamily="34" charset="0"/>
              </a:rPr>
              <a:t>C</a:t>
            </a:r>
            <a:endParaRPr lang="ru-RU" sz="2000" dirty="0">
              <a:latin typeface="Century Gothic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91880" y="3604954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itchFamily="34" charset="0"/>
              </a:rPr>
              <a:t>D</a:t>
            </a:r>
            <a:endParaRPr lang="ru-RU" sz="2000" dirty="0">
              <a:latin typeface="Century Gothic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827584" y="5246320"/>
                <a:ext cx="4032448" cy="5088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  <a:ea typeface="Cambria Math"/>
                  </a:rPr>
                  <a:t>О</a:t>
                </a:r>
                <a:r>
                  <a:rPr lang="ru-RU" sz="2400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  <a:ea typeface="Cambria Math"/>
                  </a:rPr>
                  <a:t>бозначение:</a:t>
                </a:r>
                <a:r>
                  <a:rPr lang="ru-RU" sz="2400" dirty="0" smtClean="0">
                    <a:solidFill>
                      <a:schemeClr val="accent5">
                        <a:lumMod val="50000"/>
                      </a:schemeClr>
                    </a:solidFill>
                    <a:ea typeface="Cambria Math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accPr>
                      <m:e>
                        <m: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𝐴𝐵</m:t>
                        </m:r>
                      </m:e>
                    </m:acc>
                    <m:r>
                      <a:rPr lang="en-US" sz="240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⇈</m:t>
                    </m:r>
                    <m:acc>
                      <m:accPr>
                        <m:chr m:val="⃗"/>
                        <m:ctrlPr>
                          <a:rPr lang="en-US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accPr>
                      <m:e>
                        <m: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𝐶𝐷</m:t>
                        </m:r>
                      </m:e>
                    </m:acc>
                  </m:oMath>
                </a14:m>
                <a:endParaRPr lang="ru-RU" sz="2000" dirty="0"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5246320"/>
                <a:ext cx="4032448" cy="508857"/>
              </a:xfrm>
              <a:prstGeom prst="rect">
                <a:avLst/>
              </a:prstGeom>
              <a:blipFill rotWithShape="1">
                <a:blip r:embed="rId4"/>
                <a:stretch>
                  <a:fillRect l="-2421" t="-2410" b="-253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00119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powerpointbase.com-876</Template>
  <TotalTime>561</TotalTime>
  <Words>522</Words>
  <Application>Microsoft Office PowerPoint</Application>
  <PresentationFormat>Экран (4:3)</PresentationFormat>
  <Paragraphs>92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Векторы</vt:lpstr>
      <vt:lpstr>Цели работы</vt:lpstr>
      <vt:lpstr>Что такое вектор?</vt:lpstr>
      <vt:lpstr>Выпишите все векторы, которые изображены на слайде</vt:lpstr>
      <vt:lpstr>Решите задачу</vt:lpstr>
      <vt:lpstr>Длина вектора</vt:lpstr>
      <vt:lpstr> Коллинеарные векторы</vt:lpstr>
      <vt:lpstr>Выпишите все коллинеарные векторы</vt:lpstr>
      <vt:lpstr>Сонаправленные векторы</vt:lpstr>
      <vt:lpstr>Противоположно направленные векторы</vt:lpstr>
      <vt:lpstr>Свойства коллинеарных векторов</vt:lpstr>
      <vt:lpstr>Подведем итоги</vt:lpstr>
      <vt:lpstr>Подведем итоги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Векторы</dc:title>
  <dc:creator>Ольга</dc:creator>
  <cp:lastModifiedBy>Ольга</cp:lastModifiedBy>
  <cp:revision>27</cp:revision>
  <dcterms:created xsi:type="dcterms:W3CDTF">2020-06-08T17:29:41Z</dcterms:created>
  <dcterms:modified xsi:type="dcterms:W3CDTF">2020-06-09T12:21:42Z</dcterms:modified>
</cp:coreProperties>
</file>