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58" r:id="rId5"/>
    <p:sldId id="274" r:id="rId6"/>
    <p:sldId id="260" r:id="rId7"/>
    <p:sldId id="261" r:id="rId8"/>
    <p:sldId id="268" r:id="rId9"/>
    <p:sldId id="269" r:id="rId10"/>
    <p:sldId id="270" r:id="rId11"/>
    <p:sldId id="285" r:id="rId12"/>
    <p:sldId id="272" r:id="rId13"/>
    <p:sldId id="286" r:id="rId14"/>
    <p:sldId id="271" r:id="rId15"/>
    <p:sldId id="276" r:id="rId16"/>
    <p:sldId id="278" r:id="rId17"/>
    <p:sldId id="277" r:id="rId18"/>
    <p:sldId id="279" r:id="rId19"/>
    <p:sldId id="280" r:id="rId20"/>
    <p:sldId id="283" r:id="rId21"/>
    <p:sldId id="282" r:id="rId22"/>
    <p:sldId id="284" r:id="rId23"/>
    <p:sldId id="262" r:id="rId24"/>
    <p:sldId id="263" r:id="rId25"/>
    <p:sldId id="264" r:id="rId26"/>
    <p:sldId id="265" r:id="rId27"/>
    <p:sldId id="266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3D5528-684C-4A84-850F-C681BDBAD0BD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7AD41F-7FEB-44DF-A4B9-5B4DAA1A393E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0533ABFC-97AD-4ECA-A466-6EF723362BB2}" type="parTrans" cxnId="{B8DA7D7E-3897-41E8-AD7B-4A4248E545AD}">
      <dgm:prSet/>
      <dgm:spPr/>
      <dgm:t>
        <a:bodyPr/>
        <a:lstStyle/>
        <a:p>
          <a:endParaRPr lang="ru-RU"/>
        </a:p>
      </dgm:t>
    </dgm:pt>
    <dgm:pt modelId="{80DDED09-09B9-4DDE-8726-CB320D07BA83}" type="sibTrans" cxnId="{B8DA7D7E-3897-41E8-AD7B-4A4248E545AD}">
      <dgm:prSet/>
      <dgm:spPr/>
      <dgm:t>
        <a:bodyPr/>
        <a:lstStyle/>
        <a:p>
          <a:endParaRPr lang="ru-RU"/>
        </a:p>
      </dgm:t>
    </dgm:pt>
    <dgm:pt modelId="{7F98D315-8754-4DDB-B766-A4A94214F981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769A9484-979D-4D01-ADF9-D61DB5872E1C}" type="parTrans" cxnId="{02E86150-25DC-4BB9-99EB-90A297E79223}">
      <dgm:prSet/>
      <dgm:spPr/>
      <dgm:t>
        <a:bodyPr/>
        <a:lstStyle/>
        <a:p>
          <a:endParaRPr lang="ru-RU"/>
        </a:p>
      </dgm:t>
    </dgm:pt>
    <dgm:pt modelId="{B80F2B57-69BF-4587-9B25-355BBDBC222E}" type="sibTrans" cxnId="{02E86150-25DC-4BB9-99EB-90A297E79223}">
      <dgm:prSet/>
      <dgm:spPr/>
      <dgm:t>
        <a:bodyPr/>
        <a:lstStyle/>
        <a:p>
          <a:endParaRPr lang="ru-RU"/>
        </a:p>
      </dgm:t>
    </dgm:pt>
    <dgm:pt modelId="{1D9A2E80-ED76-41F7-A5D7-73A4C11F620B}">
      <dgm:prSet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3200" b="0" dirty="0" smtClean="0">
              <a:solidFill>
                <a:schemeClr val="tx1"/>
              </a:solidFill>
              <a:latin typeface="Palatino Linotype" panose="02040502050505030304" pitchFamily="18" charset="0"/>
            </a:rPr>
            <a:t>Повторить основные сведения о квадратных уравнениях(общий вид, дискриминант, формулы для нахождения корней)</a:t>
          </a:r>
        </a:p>
      </dgm:t>
    </dgm:pt>
    <dgm:pt modelId="{49663519-B11B-4723-B9D1-E6C59E2D3391}" type="parTrans" cxnId="{B5DB15D1-0027-458C-AE08-B461E8FD5A75}">
      <dgm:prSet/>
      <dgm:spPr/>
      <dgm:t>
        <a:bodyPr/>
        <a:lstStyle/>
        <a:p>
          <a:endParaRPr lang="ru-RU"/>
        </a:p>
      </dgm:t>
    </dgm:pt>
    <dgm:pt modelId="{9F85D85A-81F4-462B-AAA7-2C77351D86B9}" type="sibTrans" cxnId="{B5DB15D1-0027-458C-AE08-B461E8FD5A75}">
      <dgm:prSet/>
      <dgm:spPr/>
      <dgm:t>
        <a:bodyPr/>
        <a:lstStyle/>
        <a:p>
          <a:endParaRPr lang="ru-RU"/>
        </a:p>
      </dgm:t>
    </dgm:pt>
    <dgm:pt modelId="{FF433FA5-1F2C-49F1-AA8F-50B711386292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Palatino Linotype" panose="02040502050505030304" pitchFamily="18" charset="0"/>
            </a:rPr>
            <a:t>Закрепить умения </a:t>
          </a:r>
          <a:r>
            <a:rPr lang="ru-RU" b="0" dirty="0" smtClean="0">
              <a:solidFill>
                <a:schemeClr val="tx1"/>
              </a:solidFill>
              <a:latin typeface="Palatino Linotype" panose="02040502050505030304" pitchFamily="18" charset="0"/>
            </a:rPr>
            <a:t>решать задачи с помощью квадратных уравнений</a:t>
          </a:r>
        </a:p>
      </dgm:t>
    </dgm:pt>
    <dgm:pt modelId="{574E243E-7C64-4CF1-BC45-B1DF88CDC6A6}" type="parTrans" cxnId="{9C3B591C-FCAF-4FFB-A57D-80FFF3E3CC1D}">
      <dgm:prSet/>
      <dgm:spPr/>
      <dgm:t>
        <a:bodyPr/>
        <a:lstStyle/>
        <a:p>
          <a:endParaRPr lang="ru-RU"/>
        </a:p>
      </dgm:t>
    </dgm:pt>
    <dgm:pt modelId="{69CD6ACE-75A6-4A18-9A8C-952FFBA0F4B6}" type="sibTrans" cxnId="{9C3B591C-FCAF-4FFB-A57D-80FFF3E3CC1D}">
      <dgm:prSet/>
      <dgm:spPr/>
      <dgm:t>
        <a:bodyPr/>
        <a:lstStyle/>
        <a:p>
          <a:endParaRPr lang="ru-RU"/>
        </a:p>
      </dgm:t>
    </dgm:pt>
    <dgm:pt modelId="{D4386D81-8117-47A1-ADBB-2B2D37883CB1}" type="pres">
      <dgm:prSet presAssocID="{DA3D5528-684C-4A84-850F-C681BDBAD0B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81C06E-6428-4579-B0F4-CAB2FBF2F8B7}" type="pres">
      <dgm:prSet presAssocID="{D37AD41F-7FEB-44DF-A4B9-5B4DAA1A393E}" presName="composit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5D9F4055-8199-4BA9-84DE-8BEEB61976E5}" type="pres">
      <dgm:prSet presAssocID="{D37AD41F-7FEB-44DF-A4B9-5B4DAA1A393E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3B7217-37BA-4BB1-B22E-9D4A851733A0}" type="pres">
      <dgm:prSet presAssocID="{D37AD41F-7FEB-44DF-A4B9-5B4DAA1A393E}" presName="descendantText" presStyleLbl="alignAcc1" presStyleIdx="0" presStyleCnt="2" custScaleY="136858" custLinFactNeighborX="0" custLinFactNeighborY="-1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811CA-8E33-4A8D-B5CB-B100E98B7B58}" type="pres">
      <dgm:prSet presAssocID="{80DDED09-09B9-4DDE-8726-CB320D07BA83}" presName="sp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ED96646-83D9-44B4-8684-F1452A27CDAB}" type="pres">
      <dgm:prSet presAssocID="{7F98D315-8754-4DDB-B766-A4A94214F981}" presName="composit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68A3B815-9489-45EB-961C-4DA18E8FBC22}" type="pres">
      <dgm:prSet presAssocID="{7F98D315-8754-4DDB-B766-A4A94214F981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90D22D-C64D-493A-98F6-B024ECA559FD}" type="pres">
      <dgm:prSet presAssocID="{7F98D315-8754-4DDB-B766-A4A94214F981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3B591C-FCAF-4FFB-A57D-80FFF3E3CC1D}" srcId="{7F98D315-8754-4DDB-B766-A4A94214F981}" destId="{FF433FA5-1F2C-49F1-AA8F-50B711386292}" srcOrd="0" destOrd="0" parTransId="{574E243E-7C64-4CF1-BC45-B1DF88CDC6A6}" sibTransId="{69CD6ACE-75A6-4A18-9A8C-952FFBA0F4B6}"/>
    <dgm:cxn modelId="{B5DB15D1-0027-458C-AE08-B461E8FD5A75}" srcId="{D37AD41F-7FEB-44DF-A4B9-5B4DAA1A393E}" destId="{1D9A2E80-ED76-41F7-A5D7-73A4C11F620B}" srcOrd="0" destOrd="0" parTransId="{49663519-B11B-4723-B9D1-E6C59E2D3391}" sibTransId="{9F85D85A-81F4-462B-AAA7-2C77351D86B9}"/>
    <dgm:cxn modelId="{0EFF897F-E4B6-43B8-A2B1-143550E7592D}" type="presOf" srcId="{DA3D5528-684C-4A84-850F-C681BDBAD0BD}" destId="{D4386D81-8117-47A1-ADBB-2B2D37883CB1}" srcOrd="0" destOrd="0" presId="urn:microsoft.com/office/officeart/2005/8/layout/chevron2"/>
    <dgm:cxn modelId="{02E86150-25DC-4BB9-99EB-90A297E79223}" srcId="{DA3D5528-684C-4A84-850F-C681BDBAD0BD}" destId="{7F98D315-8754-4DDB-B766-A4A94214F981}" srcOrd="1" destOrd="0" parTransId="{769A9484-979D-4D01-ADF9-D61DB5872E1C}" sibTransId="{B80F2B57-69BF-4587-9B25-355BBDBC222E}"/>
    <dgm:cxn modelId="{B8DA7D7E-3897-41E8-AD7B-4A4248E545AD}" srcId="{DA3D5528-684C-4A84-850F-C681BDBAD0BD}" destId="{D37AD41F-7FEB-44DF-A4B9-5B4DAA1A393E}" srcOrd="0" destOrd="0" parTransId="{0533ABFC-97AD-4ECA-A466-6EF723362BB2}" sibTransId="{80DDED09-09B9-4DDE-8726-CB320D07BA83}"/>
    <dgm:cxn modelId="{69409DD3-5D54-4FDE-BB17-1BE52CEAB5DA}" type="presOf" srcId="{D37AD41F-7FEB-44DF-A4B9-5B4DAA1A393E}" destId="{5D9F4055-8199-4BA9-84DE-8BEEB61976E5}" srcOrd="0" destOrd="0" presId="urn:microsoft.com/office/officeart/2005/8/layout/chevron2"/>
    <dgm:cxn modelId="{BDC68B34-658C-4304-A926-0BD6F425A3E7}" type="presOf" srcId="{FF433FA5-1F2C-49F1-AA8F-50B711386292}" destId="{1090D22D-C64D-493A-98F6-B024ECA559FD}" srcOrd="0" destOrd="0" presId="urn:microsoft.com/office/officeart/2005/8/layout/chevron2"/>
    <dgm:cxn modelId="{1CDE2511-7F2B-40C1-852E-1F40FEF8C1F7}" type="presOf" srcId="{7F98D315-8754-4DDB-B766-A4A94214F981}" destId="{68A3B815-9489-45EB-961C-4DA18E8FBC22}" srcOrd="0" destOrd="0" presId="urn:microsoft.com/office/officeart/2005/8/layout/chevron2"/>
    <dgm:cxn modelId="{750655FD-1C39-4268-9B01-4729949385A6}" type="presOf" srcId="{1D9A2E80-ED76-41F7-A5D7-73A4C11F620B}" destId="{3C3B7217-37BA-4BB1-B22E-9D4A851733A0}" srcOrd="0" destOrd="0" presId="urn:microsoft.com/office/officeart/2005/8/layout/chevron2"/>
    <dgm:cxn modelId="{74976626-0D31-4BEC-BE3C-C8BAF682D39E}" type="presParOf" srcId="{D4386D81-8117-47A1-ADBB-2B2D37883CB1}" destId="{2A81C06E-6428-4579-B0F4-CAB2FBF2F8B7}" srcOrd="0" destOrd="0" presId="urn:microsoft.com/office/officeart/2005/8/layout/chevron2"/>
    <dgm:cxn modelId="{84AAE0F8-E0EF-4A30-BA73-0F953455B0FC}" type="presParOf" srcId="{2A81C06E-6428-4579-B0F4-CAB2FBF2F8B7}" destId="{5D9F4055-8199-4BA9-84DE-8BEEB61976E5}" srcOrd="0" destOrd="0" presId="urn:microsoft.com/office/officeart/2005/8/layout/chevron2"/>
    <dgm:cxn modelId="{F2D392CA-CFEC-425F-9112-8B8C585648BA}" type="presParOf" srcId="{2A81C06E-6428-4579-B0F4-CAB2FBF2F8B7}" destId="{3C3B7217-37BA-4BB1-B22E-9D4A851733A0}" srcOrd="1" destOrd="0" presId="urn:microsoft.com/office/officeart/2005/8/layout/chevron2"/>
    <dgm:cxn modelId="{6C000F1C-9EA4-4372-BF62-A411725EF63A}" type="presParOf" srcId="{D4386D81-8117-47A1-ADBB-2B2D37883CB1}" destId="{22F811CA-8E33-4A8D-B5CB-B100E98B7B58}" srcOrd="1" destOrd="0" presId="urn:microsoft.com/office/officeart/2005/8/layout/chevron2"/>
    <dgm:cxn modelId="{2F3019E6-581F-4831-ACBF-166571E10881}" type="presParOf" srcId="{D4386D81-8117-47A1-ADBB-2B2D37883CB1}" destId="{AED96646-83D9-44B4-8684-F1452A27CDAB}" srcOrd="2" destOrd="0" presId="urn:microsoft.com/office/officeart/2005/8/layout/chevron2"/>
    <dgm:cxn modelId="{03D007F9-BA28-430B-945B-3636E79350AA}" type="presParOf" srcId="{AED96646-83D9-44B4-8684-F1452A27CDAB}" destId="{68A3B815-9489-45EB-961C-4DA18E8FBC22}" srcOrd="0" destOrd="0" presId="urn:microsoft.com/office/officeart/2005/8/layout/chevron2"/>
    <dgm:cxn modelId="{BF3FE59F-4DB7-4D44-8E98-1121499FE323}" type="presParOf" srcId="{AED96646-83D9-44B4-8684-F1452A27CDAB}" destId="{1090D22D-C64D-493A-98F6-B024ECA559F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782658-CD02-49A2-A961-2C03C8734555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801B5D-0C37-4CBF-AF61-C86CF78B3925}">
      <dgm:prSet phldrT="[Текст]"/>
      <dgm:spPr/>
      <dgm:t>
        <a:bodyPr/>
        <a:lstStyle/>
        <a:p>
          <a:r>
            <a:rPr lang="ru-RU" b="1" dirty="0" smtClean="0"/>
            <a:t>Установите</a:t>
          </a:r>
          <a:endParaRPr lang="ru-RU" b="1" dirty="0"/>
        </a:p>
      </dgm:t>
    </dgm:pt>
    <dgm:pt modelId="{128DB91F-8156-491A-A539-167E475852C5}" type="parTrans" cxnId="{F23A15B2-D4FC-4A45-8EEA-11ACFD75296F}">
      <dgm:prSet/>
      <dgm:spPr/>
      <dgm:t>
        <a:bodyPr/>
        <a:lstStyle/>
        <a:p>
          <a:endParaRPr lang="ru-RU"/>
        </a:p>
      </dgm:t>
    </dgm:pt>
    <dgm:pt modelId="{4BB4831E-704C-484A-98C9-092498B6A1BA}" type="sibTrans" cxnId="{F23A15B2-D4FC-4A45-8EEA-11ACFD75296F}">
      <dgm:prSet/>
      <dgm:spPr/>
      <dgm:t>
        <a:bodyPr/>
        <a:lstStyle/>
        <a:p>
          <a:endParaRPr lang="ru-RU"/>
        </a:p>
      </dgm:t>
    </dgm:pt>
    <dgm:pt modelId="{4E885C9F-005F-4B5F-BCEF-7E51E0ACD37F}">
      <dgm:prSet phldrT="[Текст]"/>
      <dgm:spPr/>
      <dgm:t>
        <a:bodyPr/>
        <a:lstStyle/>
        <a:p>
          <a:r>
            <a:rPr lang="ru-RU" b="1" dirty="0" smtClean="0"/>
            <a:t>соответствие</a:t>
          </a:r>
          <a:endParaRPr lang="ru-RU" b="1" dirty="0"/>
        </a:p>
      </dgm:t>
    </dgm:pt>
    <dgm:pt modelId="{C2EB3DD8-404E-4F19-AFCF-B58087513912}" type="parTrans" cxnId="{BAD6C9E8-927F-4603-8CBE-99D8C283B175}">
      <dgm:prSet/>
      <dgm:spPr/>
      <dgm:t>
        <a:bodyPr/>
        <a:lstStyle/>
        <a:p>
          <a:endParaRPr lang="ru-RU"/>
        </a:p>
      </dgm:t>
    </dgm:pt>
    <dgm:pt modelId="{58B848D2-9CE6-45F8-A29D-7360DD4A231D}" type="sibTrans" cxnId="{BAD6C9E8-927F-4603-8CBE-99D8C283B175}">
      <dgm:prSet/>
      <dgm:spPr/>
      <dgm:t>
        <a:bodyPr/>
        <a:lstStyle/>
        <a:p>
          <a:endParaRPr lang="ru-RU"/>
        </a:p>
      </dgm:t>
    </dgm:pt>
    <dgm:pt modelId="{67FEF0C5-0066-490D-9433-32719012FAEC}" type="pres">
      <dgm:prSet presAssocID="{61782658-CD02-49A2-A961-2C03C8734555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47CF95-513D-40C4-81B0-48A5832FE7D4}" type="pres">
      <dgm:prSet presAssocID="{61782658-CD02-49A2-A961-2C03C8734555}" presName="ribbon" presStyleLbl="node1" presStyleIdx="0" presStyleCnt="1"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0608C4F8-A4E2-4B6F-9752-B03009427D79}" type="pres">
      <dgm:prSet presAssocID="{61782658-CD02-49A2-A961-2C03C8734555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597EB9-3262-4FDF-910E-6AF3C380443B}" type="pres">
      <dgm:prSet presAssocID="{61782658-CD02-49A2-A961-2C03C8734555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B96E70-A69D-459F-9E9A-B37967072B62}" type="presOf" srcId="{0A801B5D-0C37-4CBF-AF61-C86CF78B3925}" destId="{0608C4F8-A4E2-4B6F-9752-B03009427D79}" srcOrd="0" destOrd="0" presId="urn:microsoft.com/office/officeart/2005/8/layout/arrow6"/>
    <dgm:cxn modelId="{7A134E8B-9853-45F8-B7BC-EB72DBB62A3F}" type="presOf" srcId="{4E885C9F-005F-4B5F-BCEF-7E51E0ACD37F}" destId="{AB597EB9-3262-4FDF-910E-6AF3C380443B}" srcOrd="0" destOrd="0" presId="urn:microsoft.com/office/officeart/2005/8/layout/arrow6"/>
    <dgm:cxn modelId="{F23A15B2-D4FC-4A45-8EEA-11ACFD75296F}" srcId="{61782658-CD02-49A2-A961-2C03C8734555}" destId="{0A801B5D-0C37-4CBF-AF61-C86CF78B3925}" srcOrd="0" destOrd="0" parTransId="{128DB91F-8156-491A-A539-167E475852C5}" sibTransId="{4BB4831E-704C-484A-98C9-092498B6A1BA}"/>
    <dgm:cxn modelId="{2855BC55-A6CA-41F8-88E7-A8208F2EA18C}" type="presOf" srcId="{61782658-CD02-49A2-A961-2C03C8734555}" destId="{67FEF0C5-0066-490D-9433-32719012FAEC}" srcOrd="0" destOrd="0" presId="urn:microsoft.com/office/officeart/2005/8/layout/arrow6"/>
    <dgm:cxn modelId="{BAD6C9E8-927F-4603-8CBE-99D8C283B175}" srcId="{61782658-CD02-49A2-A961-2C03C8734555}" destId="{4E885C9F-005F-4B5F-BCEF-7E51E0ACD37F}" srcOrd="1" destOrd="0" parTransId="{C2EB3DD8-404E-4F19-AFCF-B58087513912}" sibTransId="{58B848D2-9CE6-45F8-A29D-7360DD4A231D}"/>
    <dgm:cxn modelId="{6D176369-1627-45D5-BFB4-4EDB1464B843}" type="presParOf" srcId="{67FEF0C5-0066-490D-9433-32719012FAEC}" destId="{0347CF95-513D-40C4-81B0-48A5832FE7D4}" srcOrd="0" destOrd="0" presId="urn:microsoft.com/office/officeart/2005/8/layout/arrow6"/>
    <dgm:cxn modelId="{61FE6577-B971-4F00-82C0-A5A1725F3939}" type="presParOf" srcId="{67FEF0C5-0066-490D-9433-32719012FAEC}" destId="{0608C4F8-A4E2-4B6F-9752-B03009427D79}" srcOrd="1" destOrd="0" presId="urn:microsoft.com/office/officeart/2005/8/layout/arrow6"/>
    <dgm:cxn modelId="{716BBB4E-3D1B-4AD6-84FC-1B217F5AABAB}" type="presParOf" srcId="{67FEF0C5-0066-490D-9433-32719012FAEC}" destId="{AB597EB9-3262-4FDF-910E-6AF3C380443B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9F4055-8199-4BA9-84DE-8BEEB61976E5}">
      <dsp:nvSpPr>
        <dsp:cNvPr id="0" name=""/>
        <dsp:cNvSpPr/>
      </dsp:nvSpPr>
      <dsp:spPr>
        <a:xfrm rot="5400000">
          <a:off x="-368004" y="664824"/>
          <a:ext cx="2453362" cy="171735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/>
            <a:t>1</a:t>
          </a:r>
          <a:endParaRPr lang="ru-RU" sz="4800" kern="1200" dirty="0"/>
        </a:p>
      </dsp:txBody>
      <dsp:txXfrm rot="-5400000">
        <a:off x="1" y="1155497"/>
        <a:ext cx="1717353" cy="736009"/>
      </dsp:txXfrm>
    </dsp:sp>
    <dsp:sp modelId="{3C3B7217-37BA-4BB1-B22E-9D4A851733A0}">
      <dsp:nvSpPr>
        <dsp:cNvPr id="0" name=""/>
        <dsp:cNvSpPr/>
      </dsp:nvSpPr>
      <dsp:spPr>
        <a:xfrm rot="5400000">
          <a:off x="4143427" y="-2426073"/>
          <a:ext cx="2182454" cy="7034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0" kern="1200" dirty="0" smtClean="0">
              <a:solidFill>
                <a:schemeClr val="tx1"/>
              </a:solidFill>
              <a:latin typeface="Palatino Linotype" panose="02040502050505030304" pitchFamily="18" charset="0"/>
            </a:rPr>
            <a:t>Повторить основные сведения о квадратных уравнениях(общий вид, дискриминант, формулы для нахождения корней)</a:t>
          </a:r>
        </a:p>
      </dsp:txBody>
      <dsp:txXfrm rot="-5400000">
        <a:off x="1717353" y="106540"/>
        <a:ext cx="6928064" cy="1969376"/>
      </dsp:txXfrm>
    </dsp:sp>
    <dsp:sp modelId="{68A3B815-9489-45EB-961C-4DA18E8FBC22}">
      <dsp:nvSpPr>
        <dsp:cNvPr id="0" name=""/>
        <dsp:cNvSpPr/>
      </dsp:nvSpPr>
      <dsp:spPr>
        <a:xfrm rot="5400000">
          <a:off x="-368004" y="2852175"/>
          <a:ext cx="2453362" cy="171735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/>
            <a:t>2</a:t>
          </a:r>
          <a:endParaRPr lang="ru-RU" sz="4800" kern="1200" dirty="0"/>
        </a:p>
      </dsp:txBody>
      <dsp:txXfrm rot="-5400000">
        <a:off x="1" y="3342848"/>
        <a:ext cx="1717353" cy="736009"/>
      </dsp:txXfrm>
    </dsp:sp>
    <dsp:sp modelId="{1090D22D-C64D-493A-98F6-B024ECA559FD}">
      <dsp:nvSpPr>
        <dsp:cNvPr id="0" name=""/>
        <dsp:cNvSpPr/>
      </dsp:nvSpPr>
      <dsp:spPr>
        <a:xfrm rot="5400000">
          <a:off x="4437312" y="-235787"/>
          <a:ext cx="1594685" cy="7034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b="0" kern="1200" dirty="0" smtClean="0">
              <a:solidFill>
                <a:schemeClr val="tx1"/>
              </a:solidFill>
              <a:latin typeface="Palatino Linotype" panose="02040502050505030304" pitchFamily="18" charset="0"/>
            </a:rPr>
            <a:t>Закрепить умения </a:t>
          </a:r>
          <a:r>
            <a:rPr lang="ru-RU" sz="3100" b="0" kern="1200" dirty="0" smtClean="0">
              <a:solidFill>
                <a:schemeClr val="tx1"/>
              </a:solidFill>
              <a:latin typeface="Palatino Linotype" panose="02040502050505030304" pitchFamily="18" charset="0"/>
            </a:rPr>
            <a:t>решать задачи с помощью квадратных уравнений</a:t>
          </a:r>
        </a:p>
      </dsp:txBody>
      <dsp:txXfrm rot="-5400000">
        <a:off x="1717353" y="2562018"/>
        <a:ext cx="6956757" cy="14389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47CF95-513D-40C4-81B0-48A5832FE7D4}">
      <dsp:nvSpPr>
        <dsp:cNvPr id="0" name=""/>
        <dsp:cNvSpPr/>
      </dsp:nvSpPr>
      <dsp:spPr>
        <a:xfrm>
          <a:off x="0" y="842765"/>
          <a:ext cx="9332841" cy="3733136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08C4F8-A4E2-4B6F-9752-B03009427D79}">
      <dsp:nvSpPr>
        <dsp:cNvPr id="0" name=""/>
        <dsp:cNvSpPr/>
      </dsp:nvSpPr>
      <dsp:spPr>
        <a:xfrm>
          <a:off x="1119941" y="1496064"/>
          <a:ext cx="3079837" cy="182923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0" rIns="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b="1" kern="1200" dirty="0" smtClean="0"/>
            <a:t>Установите</a:t>
          </a:r>
          <a:endParaRPr lang="ru-RU" sz="5000" b="1" kern="1200" dirty="0"/>
        </a:p>
      </dsp:txBody>
      <dsp:txXfrm>
        <a:off x="1119941" y="1496064"/>
        <a:ext cx="3079837" cy="1829237"/>
      </dsp:txXfrm>
    </dsp:sp>
    <dsp:sp modelId="{AB597EB9-3262-4FDF-910E-6AF3C380443B}">
      <dsp:nvSpPr>
        <dsp:cNvPr id="0" name=""/>
        <dsp:cNvSpPr/>
      </dsp:nvSpPr>
      <dsp:spPr>
        <a:xfrm>
          <a:off x="4666420" y="2093365"/>
          <a:ext cx="3639808" cy="182923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0" rIns="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b="1" kern="1200" dirty="0" smtClean="0"/>
            <a:t>соответствие</a:t>
          </a:r>
          <a:endParaRPr lang="ru-RU" sz="5000" b="1" kern="1200" dirty="0"/>
        </a:p>
      </dsp:txBody>
      <dsp:txXfrm>
        <a:off x="4666420" y="2093365"/>
        <a:ext cx="3639808" cy="18292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602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083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060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112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182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070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710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73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153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835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551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3076-DE0D-47E4-A187-52DF6CFFD73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84CE7-A0B7-4EB3-BE5D-3ACF26FADD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90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11.gif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685800"/>
            <a:ext cx="9144000" cy="50987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1263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8555" y="646043"/>
            <a:ext cx="9134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Palatino Linotype" panose="02040502050505030304" pitchFamily="18" charset="0"/>
              </a:rPr>
              <a:t>Ответы для самопроверки:</a:t>
            </a:r>
            <a:endParaRPr lang="ru-RU" sz="4800" b="1" dirty="0">
              <a:latin typeface="Palatino Linotype" panose="02040502050505030304" pitchFamily="18" charset="0"/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3428999" y="1818862"/>
            <a:ext cx="4323522" cy="4333460"/>
          </a:xfrm>
          <a:prstGeom prst="verticalScroll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1. – Г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2. – Д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3. – А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4. – Б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5. – В</a:t>
            </a:r>
            <a:endParaRPr lang="ru-RU" sz="40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5" name="Picture 2" descr="3D человечек выбирает правильный ответ или неверный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240" y="3892731"/>
            <a:ext cx="2508070" cy="157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71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7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114" y="478971"/>
            <a:ext cx="9262470" cy="4945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Скругленный прямоугольник 1"/>
          <p:cNvSpPr/>
          <p:nvPr/>
        </p:nvSpPr>
        <p:spPr>
          <a:xfrm>
            <a:off x="1451114" y="665921"/>
            <a:ext cx="9084364" cy="695739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Последовательность записи решения задачи </a:t>
            </a:r>
            <a:endParaRPr lang="ru-RU" sz="28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73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3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6670" y="795130"/>
            <a:ext cx="8001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Физкультминутка</a:t>
            </a:r>
            <a:endParaRPr lang="ru-RU" sz="6600" b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3" name="Picture 2" descr="http://xn--80aafkuuckrbv.xn--p1ai/Rehabsystem/rulesofworkout.files/New/weight%20lift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27783" y="2345635"/>
            <a:ext cx="4671391" cy="3558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569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6832" y="4404799"/>
            <a:ext cx="76374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На “3”</a:t>
            </a:r>
          </a:p>
          <a:p>
            <a:pPr indent="449580"/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</a:rPr>
              <a:t>3) Произведение двух натуральных чисел равно 221. Найдите эти числа, если одно из них на 4 больше другого.</a:t>
            </a:r>
            <a:endParaRPr lang="ru-RU" sz="2000" b="0" i="0" dirty="0">
              <a:solidFill>
                <a:srgbClr val="0000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58566" y="2583473"/>
            <a:ext cx="76374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На “4”</a:t>
            </a:r>
          </a:p>
          <a:p>
            <a:pPr indent="449580"/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</a:rPr>
              <a:t>2) Спортивная площадка имеет форму прямоугольника, длина которого на 5 см больше ширины, а площадь ее 1050 м</a:t>
            </a:r>
            <a:r>
              <a:rPr lang="ru-RU" sz="2000" baseline="30000" dirty="0">
                <a:solidFill>
                  <a:srgbClr val="000000"/>
                </a:solidFill>
                <a:latin typeface="Arial Black" panose="020B0A04020102020204" pitchFamily="34" charset="0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</a:rPr>
              <a:t>. Найдите размеры площадки.</a:t>
            </a:r>
            <a:endParaRPr lang="ru-RU" sz="2000" b="0" i="0" dirty="0">
              <a:solidFill>
                <a:srgbClr val="0000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0092" y="1223012"/>
            <a:ext cx="795774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/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На “5”</a:t>
            </a:r>
          </a:p>
          <a:p>
            <a:pPr indent="449580"/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</a:rPr>
              <a:t>1) Найдите катеты прямоугольного треугольника, если их сумма равна 23 см, а гипотенуза 17 см.</a:t>
            </a:r>
            <a:endParaRPr lang="ru-RU" sz="2000" b="0" i="0" dirty="0">
              <a:solidFill>
                <a:srgbClr val="0000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7075" y="176886"/>
            <a:ext cx="60789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Работа в парах</a:t>
            </a:r>
            <a:endParaRPr lang="ru-RU" sz="5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20" descr="http://xn--80aafkuuckrbv.xn--p1ai/Rehabsystem/rulesofworkout.files/vm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06677" y="176886"/>
            <a:ext cx="3021547" cy="35727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609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2107" y="1163374"/>
            <a:ext cx="609600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400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indent="449580"/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</a:rPr>
              <a:t>На “5”</a:t>
            </a:r>
          </a:p>
          <a:p>
            <a:pPr indent="449580"/>
            <a:r>
              <a:rPr lang="ru-RU" sz="3600" dirty="0">
                <a:solidFill>
                  <a:srgbClr val="000000"/>
                </a:solidFill>
                <a:latin typeface="Arial Black" panose="020B0A04020102020204" pitchFamily="34" charset="0"/>
              </a:rPr>
              <a:t>15 см и 8 </a:t>
            </a:r>
            <a:r>
              <a:rPr lang="ru-RU" sz="36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см</a:t>
            </a:r>
          </a:p>
          <a:p>
            <a:pPr indent="449580"/>
            <a:endParaRPr lang="ru-RU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indent="449580"/>
            <a:endParaRPr lang="ru-RU" sz="1400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indent="449580"/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</a:rPr>
              <a:t>На “4”</a:t>
            </a:r>
          </a:p>
          <a:p>
            <a:pPr indent="449580"/>
            <a:r>
              <a:rPr lang="ru-RU" sz="3600" dirty="0">
                <a:solidFill>
                  <a:srgbClr val="000000"/>
                </a:solidFill>
                <a:latin typeface="Arial Black" panose="020B0A04020102020204" pitchFamily="34" charset="0"/>
              </a:rPr>
              <a:t>30 см и 35 </a:t>
            </a:r>
            <a:r>
              <a:rPr lang="ru-RU" sz="36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см</a:t>
            </a:r>
          </a:p>
          <a:p>
            <a:pPr indent="449580"/>
            <a:endParaRPr lang="ru-RU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indent="449580"/>
            <a:endParaRPr lang="ru-RU" sz="1400" dirty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indent="449580"/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</a:rPr>
              <a:t>На “3”</a:t>
            </a:r>
          </a:p>
          <a:p>
            <a:pPr indent="449580"/>
            <a:r>
              <a:rPr lang="ru-RU" sz="3600" dirty="0">
                <a:solidFill>
                  <a:srgbClr val="000000"/>
                </a:solidFill>
                <a:latin typeface="Arial Black" panose="020B0A04020102020204" pitchFamily="34" charset="0"/>
              </a:rPr>
              <a:t>13 см и 17 см</a:t>
            </a:r>
            <a:endParaRPr lang="ru-RU" sz="3600" b="0" i="0" dirty="0">
              <a:solidFill>
                <a:srgbClr val="0000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74720" y="226422"/>
            <a:ext cx="39244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ОТВЕТЫ</a:t>
            </a:r>
            <a:endParaRPr lang="ru-RU" sz="6000" i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6" descr="http://gifimage.net/wp-content/uploads/2017/11/innovacion-gif-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61043" y="1163374"/>
            <a:ext cx="5168348" cy="46166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377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806967" y="944426"/>
            <a:ext cx="9670930" cy="5735048"/>
            <a:chOff x="633021" y="535124"/>
            <a:chExt cx="9722605" cy="6322876"/>
          </a:xfrm>
        </p:grpSpPr>
        <p:pic>
          <p:nvPicPr>
            <p:cNvPr id="3" name="Рисунок 2" descr="029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9143999" y="5949280"/>
              <a:ext cx="1211627" cy="908720"/>
            </a:xfrm>
            <a:prstGeom prst="rect">
              <a:avLst/>
            </a:prstGeom>
          </p:spPr>
        </p:pic>
        <p:sp>
          <p:nvSpPr>
            <p:cNvPr id="4" name="Улыбающееся лицо 3"/>
            <p:cNvSpPr/>
            <p:nvPr/>
          </p:nvSpPr>
          <p:spPr>
            <a:xfrm>
              <a:off x="642910" y="535124"/>
              <a:ext cx="1643074" cy="1500198"/>
            </a:xfrm>
            <a:prstGeom prst="smileyFace">
              <a:avLst>
                <a:gd name="adj" fmla="val 4653"/>
              </a:avLst>
            </a:prstGeom>
            <a:solidFill>
              <a:srgbClr val="00B05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Улыбающееся лицо 4"/>
            <p:cNvSpPr/>
            <p:nvPr/>
          </p:nvSpPr>
          <p:spPr>
            <a:xfrm>
              <a:off x="633021" y="2289382"/>
              <a:ext cx="1643074" cy="1571636"/>
            </a:xfrm>
            <a:prstGeom prst="smileyFace">
              <a:avLst>
                <a:gd name="adj" fmla="val -3"/>
              </a:avLst>
            </a:prstGeom>
            <a:solidFill>
              <a:srgbClr val="FFFF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Улыбающееся лицо 5"/>
            <p:cNvSpPr/>
            <p:nvPr/>
          </p:nvSpPr>
          <p:spPr>
            <a:xfrm>
              <a:off x="642910" y="4075332"/>
              <a:ext cx="1643074" cy="1571636"/>
            </a:xfrm>
            <a:prstGeom prst="smileyFace">
              <a:avLst>
                <a:gd name="adj" fmla="val -4653"/>
              </a:avLst>
            </a:prstGeom>
            <a:solidFill>
              <a:srgbClr val="FF00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64339" y="932959"/>
              <a:ext cx="5500726" cy="712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latin typeface="Palatino Linotype" pitchFamily="18" charset="0"/>
                </a:rPr>
                <a:t>Мне</a:t>
              </a:r>
              <a:r>
                <a:rPr lang="ru-RU" sz="3600" b="1" dirty="0" smtClean="0">
                  <a:solidFill>
                    <a:srgbClr val="00A44A"/>
                  </a:solidFill>
                  <a:latin typeface="Palatino Linotype" pitchFamily="18" charset="0"/>
                </a:rPr>
                <a:t> </a:t>
              </a:r>
              <a:r>
                <a:rPr lang="ru-RU" sz="3600" b="1" dirty="0" smtClean="0">
                  <a:latin typeface="Palatino Linotype" pitchFamily="18" charset="0"/>
                </a:rPr>
                <a:t>все</a:t>
              </a:r>
              <a:r>
                <a:rPr lang="ru-RU" sz="3600" b="1" dirty="0" smtClean="0">
                  <a:solidFill>
                    <a:srgbClr val="00A44A"/>
                  </a:solidFill>
                  <a:latin typeface="Palatino Linotype" pitchFamily="18" charset="0"/>
                </a:rPr>
                <a:t> </a:t>
              </a:r>
              <a:r>
                <a:rPr lang="ru-RU" sz="3600" b="1" dirty="0" smtClean="0">
                  <a:latin typeface="Palatino Linotype" pitchFamily="18" charset="0"/>
                </a:rPr>
                <a:t>понятно</a:t>
              </a:r>
              <a:endParaRPr lang="ru-RU" sz="3600" b="1" dirty="0">
                <a:latin typeface="Palatino Linotype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36016" y="2718909"/>
              <a:ext cx="6282614" cy="712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latin typeface="Palatino Linotype" pitchFamily="18" charset="0"/>
                </a:rPr>
                <a:t>Что-то</a:t>
              </a:r>
              <a:r>
                <a:rPr lang="ru-RU" sz="3600" b="1" dirty="0" smtClean="0">
                  <a:solidFill>
                    <a:schemeClr val="accent6">
                      <a:lumMod val="75000"/>
                    </a:schemeClr>
                  </a:solidFill>
                  <a:latin typeface="Palatino Linotype" pitchFamily="18" charset="0"/>
                </a:rPr>
                <a:t> </a:t>
              </a:r>
              <a:r>
                <a:rPr lang="ru-RU" sz="3600" b="1" dirty="0" smtClean="0">
                  <a:latin typeface="Palatino Linotype" pitchFamily="18" charset="0"/>
                </a:rPr>
                <a:t>понятно, но не все</a:t>
              </a:r>
              <a:endParaRPr lang="ru-RU" sz="3600" b="1" dirty="0">
                <a:latin typeface="Palatino Linotype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36016" y="4504859"/>
              <a:ext cx="6607983" cy="712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latin typeface="Palatino Linotype" pitchFamily="18" charset="0"/>
                </a:rPr>
                <a:t>Совсем ничего не понятно</a:t>
              </a:r>
              <a:endParaRPr lang="ru-RU" sz="3600" b="1" dirty="0">
                <a:latin typeface="Palatino Linotype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225363" y="236540"/>
            <a:ext cx="47644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Подведение итогов</a:t>
            </a:r>
            <a:endParaRPr lang="ru-RU" sz="4000" b="1" i="1" u="sng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5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0652" y="487680"/>
            <a:ext cx="72827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ДОМАШНЕЕ ЗАДАНИЕ</a:t>
            </a:r>
            <a:endParaRPr lang="ru-RU" sz="4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82738" y="2934788"/>
            <a:ext cx="88985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Выполнить № 563</a:t>
            </a:r>
            <a:endParaRPr lang="ru-RU" sz="6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30" descr="Школьный блокнот смайлики картинк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91" y="740229"/>
            <a:ext cx="1444312" cy="148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o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3415" y="4525755"/>
            <a:ext cx="2423995" cy="267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1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432" y="412978"/>
            <a:ext cx="8591550" cy="5578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6" descr="Школьная книга смайлики картинки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26" y="3126377"/>
            <a:ext cx="1373506" cy="188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05670" y="4333461"/>
            <a:ext cx="874643" cy="3677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23 - х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24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661" y="570819"/>
            <a:ext cx="5695950" cy="25812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661" y="3152094"/>
            <a:ext cx="5695950" cy="2667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9126" y="1714112"/>
            <a:ext cx="26837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Квадратное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09126" y="4193206"/>
            <a:ext cx="23759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уравнение</a:t>
            </a:r>
            <a:endParaRPr lang="ru-RU" sz="3200" b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7" name="Picture 14" descr="http://kartinki-vernisazh.ru/_ph/170/1/27266163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92874" y="4777981"/>
            <a:ext cx="2011731" cy="16694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71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лако 2"/>
          <p:cNvSpPr/>
          <p:nvPr/>
        </p:nvSpPr>
        <p:spPr>
          <a:xfrm>
            <a:off x="2166910" y="571480"/>
            <a:ext cx="7715304" cy="3714776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828738">
            <a:off x="3667108" y="1423230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Palatino Linotype" pitchFamily="18" charset="0"/>
              </a:rPr>
              <a:t>Без</a:t>
            </a:r>
            <a:endParaRPr lang="ru-RU" sz="2800" b="1" dirty="0">
              <a:latin typeface="Palatino Linotyp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10512" y="1857365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Palatino Linotype" pitchFamily="18" charset="0"/>
              </a:rPr>
              <a:t>труда</a:t>
            </a:r>
            <a:endParaRPr lang="ru-RU" sz="2400" b="1" dirty="0">
              <a:latin typeface="Palatino Linotyp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9984" y="2714621"/>
            <a:ext cx="85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Palatino Linotype" pitchFamily="18" charset="0"/>
              </a:rPr>
              <a:t>не</a:t>
            </a:r>
            <a:endParaRPr lang="ru-RU" sz="3600" dirty="0">
              <a:latin typeface="Palatino Linotyp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529317">
            <a:off x="5381620" y="1913413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Palatino Linotype" pitchFamily="18" charset="0"/>
              </a:rPr>
              <a:t>выловишь</a:t>
            </a:r>
            <a:endParaRPr lang="ru-RU" sz="2000" dirty="0">
              <a:latin typeface="Palatino Linotyp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95934" y="2928934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и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 rot="20238856">
            <a:off x="6953256" y="1280354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рыбку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 rot="1580111">
            <a:off x="7066509" y="2685875"/>
            <a:ext cx="10470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Palatino Linotype" pitchFamily="18" charset="0"/>
              </a:rPr>
              <a:t>из</a:t>
            </a:r>
            <a:endParaRPr lang="ru-RU" sz="4000" dirty="0">
              <a:latin typeface="Palatino Linotyp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972348">
            <a:off x="4024298" y="221455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Palatino Linotype" pitchFamily="18" charset="0"/>
              </a:rPr>
              <a:t>пруда</a:t>
            </a:r>
            <a:endParaRPr lang="ru-RU" b="1" dirty="0">
              <a:latin typeface="Palatino Linotyp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38546" y="4929198"/>
            <a:ext cx="65008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Palatino Linotype" pitchFamily="18" charset="0"/>
              </a:rPr>
              <a:t>«Без труда не выловишь и рыбку из пруда»</a:t>
            </a:r>
            <a:endParaRPr lang="ru-RU" sz="3200" b="1" dirty="0">
              <a:solidFill>
                <a:srgbClr val="002060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63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axresdefault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74268">
            <a:off x="3862795" y="1108451"/>
            <a:ext cx="34471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i="1" dirty="0">
                <a:latin typeface="Palatino Linotype" pitchFamily="18" charset="0"/>
              </a:rPr>
              <a:t>Трудитесь, и</a:t>
            </a:r>
          </a:p>
          <a:p>
            <a:pPr>
              <a:lnSpc>
                <a:spcPct val="150000"/>
              </a:lnSpc>
            </a:pPr>
            <a:r>
              <a:rPr lang="ru-RU" sz="3200" b="1" i="1" dirty="0">
                <a:latin typeface="Palatino Linotype" pitchFamily="18" charset="0"/>
              </a:rPr>
              <a:t>вас непременно будет ждать успех</a:t>
            </a:r>
            <a:r>
              <a:rPr lang="ru-RU" sz="3200" b="1" i="1" dirty="0"/>
              <a:t>!</a:t>
            </a:r>
            <a:endParaRPr lang="ru-RU" sz="3200" b="1" i="1" dirty="0"/>
          </a:p>
        </p:txBody>
      </p:sp>
      <p:sp>
        <p:nvSpPr>
          <p:cNvPr id="7" name="TextBox 6"/>
          <p:cNvSpPr txBox="1"/>
          <p:nvPr/>
        </p:nvSpPr>
        <p:spPr>
          <a:xfrm rot="287052">
            <a:off x="7381884" y="2357431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Palatino Linotype" pitchFamily="18" charset="0"/>
              </a:rPr>
              <a:t>УДАЧИ!!!</a:t>
            </a:r>
            <a:endParaRPr lang="ru-RU" sz="36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61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3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536" y="487681"/>
            <a:ext cx="9448800" cy="5289232"/>
          </a:xfrm>
          <a:prstGeom prst="rect">
            <a:avLst/>
          </a:prstGeom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11326368" y="6230112"/>
            <a:ext cx="585216" cy="47548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04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697" y="461200"/>
            <a:ext cx="9159430" cy="5342192"/>
          </a:xfrm>
          <a:prstGeom prst="rect">
            <a:avLst/>
          </a:prstGeom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10924032" y="6096000"/>
            <a:ext cx="1060704" cy="59740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0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024" y="341376"/>
            <a:ext cx="8095488" cy="5266944"/>
          </a:xfrm>
          <a:prstGeom prst="rect">
            <a:avLst/>
          </a:prstGeom>
        </p:spPr>
      </p:pic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10326624" y="6291072"/>
            <a:ext cx="1402080" cy="5669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43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1109472"/>
            <a:ext cx="10094976" cy="4267199"/>
          </a:xfrm>
          <a:prstGeom prst="rect">
            <a:avLst/>
          </a:prstGeom>
        </p:spPr>
      </p:pic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10472928" y="6266688"/>
            <a:ext cx="999744" cy="59131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80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393" y="303276"/>
            <a:ext cx="8010525" cy="5715000"/>
          </a:xfrm>
          <a:prstGeom prst="rect">
            <a:avLst/>
          </a:prstGeom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10570464" y="6266688"/>
            <a:ext cx="1121664" cy="3962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74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5838" y="659563"/>
            <a:ext cx="9373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Проверка домашнего задания</a:t>
            </a:r>
            <a:endParaRPr lang="ru-RU" sz="5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0412" y="1706880"/>
            <a:ext cx="40280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№ </a:t>
            </a:r>
            <a:r>
              <a:rPr lang="ru-RU" sz="4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535</a:t>
            </a:r>
          </a:p>
          <a:p>
            <a:endParaRPr lang="ru-RU" sz="36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В) корней нет</a:t>
            </a:r>
          </a:p>
          <a:p>
            <a:endParaRPr lang="ru-RU" sz="36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Д) -8; 19</a:t>
            </a:r>
          </a:p>
          <a:p>
            <a:endParaRPr lang="ru-RU" sz="36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Е) корней нет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22" descr="http://kartinki-vernisazh.ru/_ph/170/1/52586164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731" y="3117574"/>
            <a:ext cx="1931668" cy="24682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11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4760" y="886968"/>
            <a:ext cx="44149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Palatino Linotype" panose="02040502050505030304" pitchFamily="18" charset="0"/>
              </a:rPr>
              <a:t>Двадцатое января</a:t>
            </a:r>
          </a:p>
          <a:p>
            <a:pPr algn="ctr"/>
            <a:r>
              <a:rPr lang="ru-RU" sz="3600" b="1" dirty="0" smtClean="0">
                <a:latin typeface="Palatino Linotype" panose="02040502050505030304" pitchFamily="18" charset="0"/>
              </a:rPr>
              <a:t>Классная работа</a:t>
            </a:r>
            <a:endParaRPr lang="ru-RU" sz="3600" b="1" dirty="0">
              <a:latin typeface="Palatino Linotype" panose="0204050205050503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27268" y="2697480"/>
            <a:ext cx="978985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Palatino Linotype" panose="02040502050505030304" pitchFamily="18" charset="0"/>
              </a:rPr>
              <a:t> </a:t>
            </a:r>
            <a:r>
              <a:rPr lang="ru-RU" sz="6000" b="1" i="1" dirty="0" smtClean="0">
                <a:latin typeface="Palatino Linotype" panose="02040502050505030304" pitchFamily="18" charset="0"/>
              </a:rPr>
              <a:t>Решение задач с помощью</a:t>
            </a:r>
          </a:p>
          <a:p>
            <a:pPr algn="ctr"/>
            <a:r>
              <a:rPr lang="ru-RU" sz="6000" b="1" i="1" dirty="0" smtClean="0">
                <a:latin typeface="Palatino Linotype" panose="02040502050505030304" pitchFamily="18" charset="0"/>
              </a:rPr>
              <a:t> квадратных уравнений</a:t>
            </a:r>
            <a:endParaRPr lang="ru-RU" sz="6000" b="1" i="1" dirty="0">
              <a:latin typeface="Palatino Linotype" panose="02040502050505030304" pitchFamily="18" charset="0"/>
            </a:endParaRPr>
          </a:p>
        </p:txBody>
      </p:sp>
      <p:pic>
        <p:nvPicPr>
          <p:cNvPr id="4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6903" y="618490"/>
            <a:ext cx="1750224" cy="23336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893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1368" y="119786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3645" y="235402"/>
            <a:ext cx="36247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Цели урока:</a:t>
            </a:r>
            <a:endParaRPr lang="ru-RU" sz="4400" b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0" name="Picture 4" descr="3D человечек отмечает правильные ответ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67339"/>
            <a:ext cx="1757499" cy="264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091111418"/>
              </p:ext>
            </p:extLst>
          </p:nvPr>
        </p:nvGraphicFramePr>
        <p:xfrm>
          <a:off x="2031999" y="1197864"/>
          <a:ext cx="8751957" cy="49404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9314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lovethisgif.com/uploaded_images/143291--4-1.-...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90044" y="4164495"/>
            <a:ext cx="2594113" cy="31127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57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548384" y="762000"/>
            <a:ext cx="9022080" cy="719328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1. Определение квадратного уравнения</a:t>
            </a:r>
            <a:endParaRPr lang="ru-RU" sz="28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48384" y="1786128"/>
            <a:ext cx="9022080" cy="719328"/>
          </a:xfrm>
          <a:prstGeom prst="round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2. Виды неполных квадратных уравнений</a:t>
            </a:r>
            <a:endParaRPr lang="ru-RU" sz="28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48384" y="2889504"/>
            <a:ext cx="9022080" cy="719328"/>
          </a:xfrm>
          <a:prstGeom prst="round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3. Формула дискриминанта</a:t>
            </a:r>
            <a:endParaRPr lang="ru-RU" sz="28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48384" y="3919728"/>
            <a:ext cx="9022080" cy="719328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4. Решить квадратное уравнение – это значит…</a:t>
            </a:r>
            <a:endParaRPr lang="ru-RU" sz="28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48384" y="4949952"/>
            <a:ext cx="9022080" cy="950976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5.Как от дискриминанта зависит количество корней квадратного уравнения?</a:t>
            </a:r>
            <a:endParaRPr lang="ru-RU" sz="28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0" name="Управляющая кнопка: справка 9">
            <a:hlinkClick r:id="rId2" action="ppaction://hlinksldjump" highlightClick="1"/>
          </p:cNvPr>
          <p:cNvSpPr/>
          <p:nvPr/>
        </p:nvSpPr>
        <p:spPr>
          <a:xfrm>
            <a:off x="10887456" y="914400"/>
            <a:ext cx="585216" cy="438912"/>
          </a:xfrm>
          <a:prstGeom prst="actionButtonHelp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metal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справка 10">
            <a:hlinkClick r:id="rId3" action="ppaction://hlinksldjump" highlightClick="1"/>
          </p:cNvPr>
          <p:cNvSpPr/>
          <p:nvPr/>
        </p:nvSpPr>
        <p:spPr>
          <a:xfrm>
            <a:off x="10887456" y="3029712"/>
            <a:ext cx="585216" cy="438912"/>
          </a:xfrm>
          <a:prstGeom prst="actionButtonHelp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metal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справка 11">
            <a:hlinkClick r:id="rId4" action="ppaction://hlinksldjump" highlightClick="1"/>
          </p:cNvPr>
          <p:cNvSpPr/>
          <p:nvPr/>
        </p:nvSpPr>
        <p:spPr>
          <a:xfrm>
            <a:off x="10887456" y="1926336"/>
            <a:ext cx="585216" cy="438912"/>
          </a:xfrm>
          <a:prstGeom prst="actionButtonHelp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metal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справка 12">
            <a:hlinkClick r:id="rId5" action="ppaction://hlinksldjump" highlightClick="1"/>
          </p:cNvPr>
          <p:cNvSpPr/>
          <p:nvPr/>
        </p:nvSpPr>
        <p:spPr>
          <a:xfrm>
            <a:off x="10887456" y="4059936"/>
            <a:ext cx="585216" cy="438912"/>
          </a:xfrm>
          <a:prstGeom prst="actionButtonHelp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metal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справка 13">
            <a:hlinkClick r:id="rId6" action="ppaction://hlinksldjump" highlightClick="1"/>
          </p:cNvPr>
          <p:cNvSpPr/>
          <p:nvPr/>
        </p:nvSpPr>
        <p:spPr>
          <a:xfrm>
            <a:off x="10887456" y="5084064"/>
            <a:ext cx="585216" cy="438912"/>
          </a:xfrm>
          <a:prstGeom prst="actionButtonHelp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 prstMaterial="metal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http://xn--80aafkuuckrbv.xn--p1ai/Rehabsystem/rulesofworkout.files/time1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576251"/>
            <a:ext cx="1548384" cy="22392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808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24403442"/>
              </p:ext>
            </p:extLst>
          </p:nvPr>
        </p:nvGraphicFramePr>
        <p:xfrm>
          <a:off x="1510749" y="719666"/>
          <a:ext cx="933284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8" descr="https://avatars.mds.yandex.net/get-pdb/163339/19edc914-408d-49cd-bd0b-92c57823ce91/orig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27909" y="2952206"/>
            <a:ext cx="2490651" cy="34683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549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>
            <a:hueOff val="0"/>
            <a:satOff val="0"/>
            <a:lumOff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698991" y="491691"/>
            <a:ext cx="4303642" cy="781591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А. </a:t>
            </a:r>
            <a:endParaRPr lang="ru-RU" sz="32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679107" y="5680179"/>
            <a:ext cx="4313583" cy="706052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Е. </a:t>
            </a:r>
            <a:r>
              <a:rPr lang="ru-RU" sz="25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третий коэффициент</a:t>
            </a:r>
            <a:endParaRPr lang="ru-RU" sz="25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698992" y="4691416"/>
            <a:ext cx="4303640" cy="574765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Д.    корней нет</a:t>
            </a:r>
            <a:endParaRPr lang="ru-RU" sz="32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98991" y="3720907"/>
            <a:ext cx="4303641" cy="574765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Г. </a:t>
            </a:r>
            <a:endParaRPr lang="ru-RU" sz="32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98989" y="2798355"/>
            <a:ext cx="4303643" cy="574765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В.   свободный член</a:t>
            </a:r>
            <a:endParaRPr lang="ru-RU" sz="32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98988" y="1586695"/>
            <a:ext cx="4303644" cy="927347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Б. </a:t>
            </a:r>
            <a:endParaRPr lang="ru-RU" sz="32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62876" y="1163602"/>
            <a:ext cx="4022223" cy="574765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lvl="0" indent="-5143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AutoNum type="arabicPeriod"/>
            </a:pP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D = …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62877" y="2087879"/>
            <a:ext cx="4022224" cy="574765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2. </a:t>
            </a:r>
            <a:r>
              <a:rPr lang="ru-RU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Если </a:t>
            </a: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D&lt;0</a:t>
            </a:r>
            <a:r>
              <a:rPr lang="ru-RU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, то…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62876" y="3093724"/>
            <a:ext cx="4022225" cy="574765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3. Если </a:t>
            </a: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D=0</a:t>
            </a:r>
            <a:r>
              <a:rPr lang="ru-RU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, то…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62877" y="4099569"/>
            <a:ext cx="4022225" cy="574765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4. Если </a:t>
            </a: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D&gt;0</a:t>
            </a:r>
            <a:r>
              <a:rPr lang="ru-RU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, то…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62877" y="5105413"/>
            <a:ext cx="4022225" cy="924277"/>
          </a:xfrm>
          <a:prstGeom prst="round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5</a:t>
            </a:r>
            <a:r>
              <a:rPr lang="ru-RU" b="1" dirty="0" smtClean="0">
                <a:solidFill>
                  <a:schemeClr val="tx1"/>
                </a:solidFill>
              </a:rPr>
              <a:t>. 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                                     </a:t>
            </a:r>
            <a:r>
              <a:rPr lang="ru-RU" sz="28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где </a:t>
            </a:r>
            <a:r>
              <a:rPr lang="ru-RU" sz="32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с</a:t>
            </a:r>
            <a:r>
              <a:rPr lang="ru-RU" sz="2800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- </a:t>
            </a:r>
            <a:endParaRPr lang="ru-RU" sz="28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3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139" y="5339893"/>
            <a:ext cx="1886447" cy="4553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038" y="3780615"/>
            <a:ext cx="1466850" cy="4000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563" y="631344"/>
            <a:ext cx="1457325" cy="54135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549" y="1768394"/>
            <a:ext cx="3343275" cy="61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5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334</Words>
  <Application>Microsoft Office PowerPoint</Application>
  <PresentationFormat>Широкоэкранный</PresentationFormat>
  <Paragraphs>83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Arial Black</vt:lpstr>
      <vt:lpstr>Calibri</vt:lpstr>
      <vt:lpstr>Calibri Light</vt:lpstr>
      <vt:lpstr>Palatino Linotype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88</cp:revision>
  <dcterms:created xsi:type="dcterms:W3CDTF">2021-01-17T16:07:18Z</dcterms:created>
  <dcterms:modified xsi:type="dcterms:W3CDTF">2021-01-19T22:05:19Z</dcterms:modified>
</cp:coreProperties>
</file>