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81" r:id="rId3"/>
    <p:sldId id="274" r:id="rId4"/>
    <p:sldId id="263" r:id="rId5"/>
    <p:sldId id="258" r:id="rId6"/>
    <p:sldId id="273" r:id="rId7"/>
    <p:sldId id="271" r:id="rId8"/>
    <p:sldId id="259" r:id="rId9"/>
    <p:sldId id="257" r:id="rId10"/>
    <p:sldId id="261" r:id="rId1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66FF"/>
    <a:srgbClr val="66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0505E3EF-67EA-436B-97B2-0124C06EBD24}" styleName="Средний стиль 4 — акцент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F2DE63D5-997A-4646-A377-4702673A728D}" styleName="Светлый стиль 2 —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4" d="100"/>
          <a:sy n="104" d="100"/>
        </p:scale>
        <p:origin x="-714" y="-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2DED81-14B0-4DD3-998C-225FACDED359}" type="doc">
      <dgm:prSet loTypeId="urn:microsoft.com/office/officeart/2005/8/layout/list1" loCatId="list" qsTypeId="urn:microsoft.com/office/officeart/2005/8/quickstyle/simple5" qsCatId="simple" csTypeId="urn:microsoft.com/office/officeart/2005/8/colors/accent0_3" csCatId="mainScheme" phldr="1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</dgm:spPr>
      <dgm:t>
        <a:bodyPr/>
        <a:lstStyle/>
        <a:p>
          <a:endParaRPr lang="ru-RU"/>
        </a:p>
      </dgm:t>
    </dgm:pt>
    <dgm:pt modelId="{F692524C-DEAB-491D-B460-1186B5359A15}">
      <dgm:prSet phldrT="[Текст]" custT="1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>
              <a:latin typeface="Times New Roman" panose="02020603050405020304" pitchFamily="18" charset="0"/>
              <a:ea typeface="Times New Roman" panose="02020603050405020304" pitchFamily="18" charset="0"/>
            </a:rPr>
            <a:t>«Профпробы»  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>
              <a:latin typeface="Times New Roman" panose="02020603050405020304" pitchFamily="18" charset="0"/>
              <a:ea typeface="Times New Roman" panose="02020603050405020304" pitchFamily="18" charset="0"/>
            </a:rPr>
            <a:t> </a:t>
          </a:r>
          <a:r>
            <a:rPr lang="ru-RU" dirty="0">
              <a:latin typeface="Times New Roman" panose="02020603050405020304" pitchFamily="18" charset="0"/>
              <a:ea typeface="Times New Roman" panose="02020603050405020304" pitchFamily="18" charset="0"/>
            </a:rPr>
            <a:t>(средние группы)</a:t>
          </a:r>
          <a:endParaRPr lang="ru-RU" sz="1600" dirty="0">
            <a:latin typeface="Times New Roman" panose="02020603050405020304" pitchFamily="18" charset="0"/>
            <a:ea typeface="Times New Roman" panose="02020603050405020304" pitchFamily="18" charset="0"/>
          </a:endParaRPr>
        </a:p>
        <a:p>
          <a:pPr marL="0" lvl="0" defTabSz="1600200">
            <a:lnSpc>
              <a:spcPct val="90000"/>
            </a:lnSpc>
            <a:spcBef>
              <a:spcPct val="0"/>
            </a:spcBef>
            <a:buNone/>
          </a:pPr>
          <a:r>
            <a:rPr lang="ru-RU" dirty="0">
              <a:latin typeface="Times New Roman" panose="02020603050405020304" pitchFamily="18" charset="0"/>
              <a:ea typeface="Times New Roman" panose="02020603050405020304" pitchFamily="18" charset="0"/>
            </a:rPr>
            <a:t> </a:t>
          </a:r>
          <a:endParaRPr lang="ru-RU" dirty="0"/>
        </a:p>
      </dgm:t>
    </dgm:pt>
    <dgm:pt modelId="{EA3D1717-CC07-4D9A-8C70-53C0B787A596}" type="parTrans" cxnId="{AB31FF9B-EE9C-4393-AA9C-370D2910BB31}">
      <dgm:prSet/>
      <dgm:spPr/>
      <dgm:t>
        <a:bodyPr/>
        <a:lstStyle/>
        <a:p>
          <a:endParaRPr lang="ru-RU"/>
        </a:p>
      </dgm:t>
    </dgm:pt>
    <dgm:pt modelId="{9B30ADCA-13EE-4AA2-999D-333CA404CE3A}" type="sibTrans" cxnId="{AB31FF9B-EE9C-4393-AA9C-370D2910BB31}">
      <dgm:prSet/>
      <dgm:spPr/>
      <dgm:t>
        <a:bodyPr/>
        <a:lstStyle/>
        <a:p>
          <a:endParaRPr lang="ru-RU"/>
        </a:p>
      </dgm:t>
    </dgm:pt>
    <dgm:pt modelId="{C86A68F1-9307-4B64-8974-BE276330C564}">
      <dgm:prSet phldrT="[Текст]" custT="1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b="1" dirty="0">
            <a:latin typeface="Times New Roman" panose="02020603050405020304" pitchFamily="18" charset="0"/>
            <a:ea typeface="Times New Roman" panose="02020603050405020304" pitchFamily="18" charset="0"/>
          </a:endParaRP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>
              <a:latin typeface="Times New Roman" panose="02020603050405020304" pitchFamily="18" charset="0"/>
              <a:ea typeface="Times New Roman" panose="02020603050405020304" pitchFamily="18" charset="0"/>
            </a:rPr>
            <a:t>«Эколята – дошколята» </a:t>
          </a: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dirty="0">
              <a:latin typeface="Times New Roman" panose="02020603050405020304" pitchFamily="18" charset="0"/>
              <a:ea typeface="Times New Roman" panose="02020603050405020304" pitchFamily="18" charset="0"/>
            </a:rPr>
            <a:t>(старшие группы)</a:t>
          </a:r>
          <a:endParaRPr lang="ru-RU" sz="1600" dirty="0">
            <a:latin typeface="Times New Roman" panose="02020603050405020304" pitchFamily="18" charset="0"/>
            <a:ea typeface="Times New Roman" panose="02020603050405020304" pitchFamily="18" charset="0"/>
          </a:endParaRPr>
        </a:p>
        <a:p>
          <a:pPr marL="0" lvl="0" defTabSz="1600200">
            <a:lnSpc>
              <a:spcPct val="90000"/>
            </a:lnSpc>
            <a:spcBef>
              <a:spcPct val="0"/>
            </a:spcBef>
            <a:buNone/>
          </a:pPr>
          <a:endParaRPr lang="ru-RU" dirty="0"/>
        </a:p>
      </dgm:t>
    </dgm:pt>
    <dgm:pt modelId="{6B1DCDA7-D05E-494F-9288-A4A2D25606E3}" type="parTrans" cxnId="{6323B81D-5952-4A06-820C-A19AEA31D6E8}">
      <dgm:prSet/>
      <dgm:spPr/>
      <dgm:t>
        <a:bodyPr/>
        <a:lstStyle/>
        <a:p>
          <a:endParaRPr lang="ru-RU"/>
        </a:p>
      </dgm:t>
    </dgm:pt>
    <dgm:pt modelId="{82110D89-6FE6-4620-AA33-D585A795E160}" type="sibTrans" cxnId="{6323B81D-5952-4A06-820C-A19AEA31D6E8}">
      <dgm:prSet/>
      <dgm:spPr/>
      <dgm:t>
        <a:bodyPr/>
        <a:lstStyle/>
        <a:p>
          <a:endParaRPr lang="ru-RU"/>
        </a:p>
      </dgm:t>
    </dgm:pt>
    <dgm:pt modelId="{5ADE0906-F006-48B4-AB7E-4995B9089DC8}">
      <dgm:prSet phldrT="[Текст]" custT="1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b="1" dirty="0">
            <a:latin typeface="Times New Roman" panose="02020603050405020304" pitchFamily="18" charset="0"/>
            <a:ea typeface="Times New Roman" panose="02020603050405020304" pitchFamily="18" charset="0"/>
          </a:endParaRPr>
        </a:p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dirty="0">
              <a:latin typeface="Times New Roman" panose="02020603050405020304" pitchFamily="18" charset="0"/>
              <a:ea typeface="Times New Roman" panose="02020603050405020304" pitchFamily="18" charset="0"/>
            </a:rPr>
            <a:t>«Клуб юных бизнесменов» </a:t>
          </a:r>
          <a:r>
            <a:rPr lang="ru-RU" dirty="0">
              <a:latin typeface="Times New Roman" panose="02020603050405020304" pitchFamily="18" charset="0"/>
              <a:ea typeface="Times New Roman" panose="02020603050405020304" pitchFamily="18" charset="0"/>
            </a:rPr>
            <a:t>(подготовительные к школе группы)</a:t>
          </a:r>
          <a:endParaRPr lang="ru-RU" sz="1600" dirty="0"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  <a:p>
          <a:pPr marL="0" lvl="0" defTabSz="1600200">
            <a:lnSpc>
              <a:spcPct val="90000"/>
            </a:lnSpc>
            <a:spcBef>
              <a:spcPct val="0"/>
            </a:spcBef>
            <a:buNone/>
          </a:pPr>
          <a:r>
            <a:rPr lang="ru-RU" dirty="0">
              <a:latin typeface="Times New Roman" panose="02020603050405020304" pitchFamily="18" charset="0"/>
              <a:ea typeface="Times New Roman" panose="02020603050405020304" pitchFamily="18" charset="0"/>
            </a:rPr>
            <a:t> </a:t>
          </a:r>
          <a:endParaRPr lang="ru-RU" dirty="0"/>
        </a:p>
      </dgm:t>
    </dgm:pt>
    <dgm:pt modelId="{86279043-A8DD-408E-969E-C866B2323D2F}" type="parTrans" cxnId="{4B3E4D55-0266-438B-A7C0-8E0758466122}">
      <dgm:prSet/>
      <dgm:spPr/>
      <dgm:t>
        <a:bodyPr/>
        <a:lstStyle/>
        <a:p>
          <a:endParaRPr lang="ru-RU"/>
        </a:p>
      </dgm:t>
    </dgm:pt>
    <dgm:pt modelId="{166C9C32-8DAF-43E0-8666-5A1BCD08CD52}" type="sibTrans" cxnId="{4B3E4D55-0266-438B-A7C0-8E0758466122}">
      <dgm:prSet/>
      <dgm:spPr/>
      <dgm:t>
        <a:bodyPr/>
        <a:lstStyle/>
        <a:p>
          <a:endParaRPr lang="ru-RU"/>
        </a:p>
      </dgm:t>
    </dgm:pt>
    <dgm:pt modelId="{7AE176A0-9842-4446-9FD1-BD97DB843AAF}" type="pres">
      <dgm:prSet presAssocID="{082DED81-14B0-4DD3-998C-225FACDED35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BD2307-A46A-40C4-9750-8CE5776F6730}" type="pres">
      <dgm:prSet presAssocID="{F692524C-DEAB-491D-B460-1186B5359A15}" presName="parentLin" presStyleCnt="0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4652DD8E-0B4B-4F4A-A360-8C2F08B8E2CB}" type="pres">
      <dgm:prSet presAssocID="{F692524C-DEAB-491D-B460-1186B5359A15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553E1D14-12BF-4CFA-8CA4-1653A72FBE37}" type="pres">
      <dgm:prSet presAssocID="{F692524C-DEAB-491D-B460-1186B5359A15}" presName="parentText" presStyleLbl="node1" presStyleIdx="0" presStyleCnt="3" custScaleX="11047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A69971-B8C7-423C-9838-6E2650AB7426}" type="pres">
      <dgm:prSet presAssocID="{F692524C-DEAB-491D-B460-1186B5359A15}" presName="negativeSpace" presStyleCnt="0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8DDF48E7-D133-4554-BD34-C324EF9E0A64}" type="pres">
      <dgm:prSet presAssocID="{F692524C-DEAB-491D-B460-1186B5359A15}" presName="childText" presStyleLbl="conFgAcc1" presStyleIdx="0" presStyleCnt="3">
        <dgm:presLayoutVars>
          <dgm:bulletEnabled val="1"/>
        </dgm:presLayoutVars>
      </dgm:prSet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65F4B1DD-574F-4CCC-857A-14DE9992BAEB}" type="pres">
      <dgm:prSet presAssocID="{9B30ADCA-13EE-4AA2-999D-333CA404CE3A}" presName="spaceBetweenRectangles" presStyleCnt="0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901A724B-65E9-4113-86C1-1A212A3D590C}" type="pres">
      <dgm:prSet presAssocID="{C86A68F1-9307-4B64-8974-BE276330C564}" presName="parentLin" presStyleCnt="0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59C96E97-3994-4D79-8BC1-4A51A6D29843}" type="pres">
      <dgm:prSet presAssocID="{C86A68F1-9307-4B64-8974-BE276330C564}" presName="parentLeftMargin" presStyleLbl="node1" presStyleIdx="0" presStyleCnt="3"/>
      <dgm:spPr/>
      <dgm:t>
        <a:bodyPr/>
        <a:lstStyle/>
        <a:p>
          <a:endParaRPr lang="ru-RU"/>
        </a:p>
      </dgm:t>
    </dgm:pt>
    <dgm:pt modelId="{7FD45369-618B-4E34-8030-1235C3EC61BA}" type="pres">
      <dgm:prSet presAssocID="{C86A68F1-9307-4B64-8974-BE276330C564}" presName="parentText" presStyleLbl="node1" presStyleIdx="1" presStyleCnt="3" custScaleX="11047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12C8EB-A771-46F2-8D01-C90229F1E10E}" type="pres">
      <dgm:prSet presAssocID="{C86A68F1-9307-4B64-8974-BE276330C564}" presName="negativeSpace" presStyleCnt="0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66587E16-ED17-43DE-A344-71F6621BCB19}" type="pres">
      <dgm:prSet presAssocID="{C86A68F1-9307-4B64-8974-BE276330C564}" presName="childText" presStyleLbl="conFgAcc1" presStyleIdx="1" presStyleCnt="3">
        <dgm:presLayoutVars>
          <dgm:bulletEnabled val="1"/>
        </dgm:presLayoutVars>
      </dgm:prSet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A51049BC-2833-4F89-A4FC-49C133E842B5}" type="pres">
      <dgm:prSet presAssocID="{82110D89-6FE6-4620-AA33-D585A795E160}" presName="spaceBetweenRectangles" presStyleCnt="0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A7222A03-C443-464B-9890-E17E18233277}" type="pres">
      <dgm:prSet presAssocID="{5ADE0906-F006-48B4-AB7E-4995B9089DC8}" presName="parentLin" presStyleCnt="0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C627AB0C-FA60-4422-B3D9-5FB7AE02A680}" type="pres">
      <dgm:prSet presAssocID="{5ADE0906-F006-48B4-AB7E-4995B9089DC8}" presName="parentLeftMargin" presStyleLbl="node1" presStyleIdx="1" presStyleCnt="3"/>
      <dgm:spPr/>
      <dgm:t>
        <a:bodyPr/>
        <a:lstStyle/>
        <a:p>
          <a:endParaRPr lang="ru-RU"/>
        </a:p>
      </dgm:t>
    </dgm:pt>
    <dgm:pt modelId="{ED36A87B-34D4-42BC-8C9D-42850CF91D64}" type="pres">
      <dgm:prSet presAssocID="{5ADE0906-F006-48B4-AB7E-4995B9089DC8}" presName="parentText" presStyleLbl="node1" presStyleIdx="2" presStyleCnt="3" custScaleX="111429" custScaleY="103494" custLinFactNeighborX="6667" custLinFactNeighborY="958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E170E0-E592-496F-A731-9A0C63C086E3}" type="pres">
      <dgm:prSet presAssocID="{5ADE0906-F006-48B4-AB7E-4995B9089DC8}" presName="negativeSpace" presStyleCnt="0"/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  <dgm:pt modelId="{9FE5E345-3BDD-40B2-B875-A0882A615411}" type="pres">
      <dgm:prSet presAssocID="{5ADE0906-F006-48B4-AB7E-4995B9089DC8}" presName="childText" presStyleLbl="conFgAcc1" presStyleIdx="2" presStyleCnt="3" custLinFactNeighborY="-23894">
        <dgm:presLayoutVars>
          <dgm:bulletEnabled val="1"/>
        </dgm:presLayoutVars>
      </dgm:prSet>
      <dgm:spPr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</dgm:pt>
  </dgm:ptLst>
  <dgm:cxnLst>
    <dgm:cxn modelId="{EB0DE005-9C7F-46F7-BA61-D1ADF777218E}" type="presOf" srcId="{5ADE0906-F006-48B4-AB7E-4995B9089DC8}" destId="{C627AB0C-FA60-4422-B3D9-5FB7AE02A680}" srcOrd="0" destOrd="0" presId="urn:microsoft.com/office/officeart/2005/8/layout/list1"/>
    <dgm:cxn modelId="{4B3E4D55-0266-438B-A7C0-8E0758466122}" srcId="{082DED81-14B0-4DD3-998C-225FACDED359}" destId="{5ADE0906-F006-48B4-AB7E-4995B9089DC8}" srcOrd="2" destOrd="0" parTransId="{86279043-A8DD-408E-969E-C866B2323D2F}" sibTransId="{166C9C32-8DAF-43E0-8666-5A1BCD08CD52}"/>
    <dgm:cxn modelId="{A3674B69-944C-4D79-AF1A-0F56C22D2DD4}" type="presOf" srcId="{C86A68F1-9307-4B64-8974-BE276330C564}" destId="{7FD45369-618B-4E34-8030-1235C3EC61BA}" srcOrd="1" destOrd="0" presId="urn:microsoft.com/office/officeart/2005/8/layout/list1"/>
    <dgm:cxn modelId="{4B209608-A052-415A-9D06-F202859FCA76}" type="presOf" srcId="{5ADE0906-F006-48B4-AB7E-4995B9089DC8}" destId="{ED36A87B-34D4-42BC-8C9D-42850CF91D64}" srcOrd="1" destOrd="0" presId="urn:microsoft.com/office/officeart/2005/8/layout/list1"/>
    <dgm:cxn modelId="{70682C17-A6E3-4E3D-8E45-82E345B5874C}" type="presOf" srcId="{C86A68F1-9307-4B64-8974-BE276330C564}" destId="{59C96E97-3994-4D79-8BC1-4A51A6D29843}" srcOrd="0" destOrd="0" presId="urn:microsoft.com/office/officeart/2005/8/layout/list1"/>
    <dgm:cxn modelId="{AB31FF9B-EE9C-4393-AA9C-370D2910BB31}" srcId="{082DED81-14B0-4DD3-998C-225FACDED359}" destId="{F692524C-DEAB-491D-B460-1186B5359A15}" srcOrd="0" destOrd="0" parTransId="{EA3D1717-CC07-4D9A-8C70-53C0B787A596}" sibTransId="{9B30ADCA-13EE-4AA2-999D-333CA404CE3A}"/>
    <dgm:cxn modelId="{F184219B-A1F4-47BA-B5DB-AFC06D44517C}" type="presOf" srcId="{F692524C-DEAB-491D-B460-1186B5359A15}" destId="{553E1D14-12BF-4CFA-8CA4-1653A72FBE37}" srcOrd="1" destOrd="0" presId="urn:microsoft.com/office/officeart/2005/8/layout/list1"/>
    <dgm:cxn modelId="{DE14D2CC-C682-49E4-80E1-BA1C5D3706FF}" type="presOf" srcId="{082DED81-14B0-4DD3-998C-225FACDED359}" destId="{7AE176A0-9842-4446-9FD1-BD97DB843AAF}" srcOrd="0" destOrd="0" presId="urn:microsoft.com/office/officeart/2005/8/layout/list1"/>
    <dgm:cxn modelId="{D2126725-0B48-4E2E-9664-EC897CAB9ED6}" type="presOf" srcId="{F692524C-DEAB-491D-B460-1186B5359A15}" destId="{4652DD8E-0B4B-4F4A-A360-8C2F08B8E2CB}" srcOrd="0" destOrd="0" presId="urn:microsoft.com/office/officeart/2005/8/layout/list1"/>
    <dgm:cxn modelId="{6323B81D-5952-4A06-820C-A19AEA31D6E8}" srcId="{082DED81-14B0-4DD3-998C-225FACDED359}" destId="{C86A68F1-9307-4B64-8974-BE276330C564}" srcOrd="1" destOrd="0" parTransId="{6B1DCDA7-D05E-494F-9288-A4A2D25606E3}" sibTransId="{82110D89-6FE6-4620-AA33-D585A795E160}"/>
    <dgm:cxn modelId="{CD2352B6-C325-42E9-BDBE-59C49B6D2F23}" type="presParOf" srcId="{7AE176A0-9842-4446-9FD1-BD97DB843AAF}" destId="{20BD2307-A46A-40C4-9750-8CE5776F6730}" srcOrd="0" destOrd="0" presId="urn:microsoft.com/office/officeart/2005/8/layout/list1"/>
    <dgm:cxn modelId="{0CECC30C-A48F-4323-B64A-9DA9CB69077D}" type="presParOf" srcId="{20BD2307-A46A-40C4-9750-8CE5776F6730}" destId="{4652DD8E-0B4B-4F4A-A360-8C2F08B8E2CB}" srcOrd="0" destOrd="0" presId="urn:microsoft.com/office/officeart/2005/8/layout/list1"/>
    <dgm:cxn modelId="{DC6F9E40-24DD-4FD1-91FF-4EBBB552CBD4}" type="presParOf" srcId="{20BD2307-A46A-40C4-9750-8CE5776F6730}" destId="{553E1D14-12BF-4CFA-8CA4-1653A72FBE37}" srcOrd="1" destOrd="0" presId="urn:microsoft.com/office/officeart/2005/8/layout/list1"/>
    <dgm:cxn modelId="{83BB8F7F-C29B-4519-846E-004940CF9BAD}" type="presParOf" srcId="{7AE176A0-9842-4446-9FD1-BD97DB843AAF}" destId="{33A69971-B8C7-423C-9838-6E2650AB7426}" srcOrd="1" destOrd="0" presId="urn:microsoft.com/office/officeart/2005/8/layout/list1"/>
    <dgm:cxn modelId="{19CB8622-B45C-434E-AB17-291A9A036057}" type="presParOf" srcId="{7AE176A0-9842-4446-9FD1-BD97DB843AAF}" destId="{8DDF48E7-D133-4554-BD34-C324EF9E0A64}" srcOrd="2" destOrd="0" presId="urn:microsoft.com/office/officeart/2005/8/layout/list1"/>
    <dgm:cxn modelId="{D46A0A02-DFC0-4182-B7C3-452953A637CF}" type="presParOf" srcId="{7AE176A0-9842-4446-9FD1-BD97DB843AAF}" destId="{65F4B1DD-574F-4CCC-857A-14DE9992BAEB}" srcOrd="3" destOrd="0" presId="urn:microsoft.com/office/officeart/2005/8/layout/list1"/>
    <dgm:cxn modelId="{271FF64B-A4B4-4F85-BBA2-8CECD4A3C470}" type="presParOf" srcId="{7AE176A0-9842-4446-9FD1-BD97DB843AAF}" destId="{901A724B-65E9-4113-86C1-1A212A3D590C}" srcOrd="4" destOrd="0" presId="urn:microsoft.com/office/officeart/2005/8/layout/list1"/>
    <dgm:cxn modelId="{8E3F35D6-1133-46D3-B18A-D4FEB6350C0A}" type="presParOf" srcId="{901A724B-65E9-4113-86C1-1A212A3D590C}" destId="{59C96E97-3994-4D79-8BC1-4A51A6D29843}" srcOrd="0" destOrd="0" presId="urn:microsoft.com/office/officeart/2005/8/layout/list1"/>
    <dgm:cxn modelId="{DE8B567A-8318-496D-9411-7EA2971BFF71}" type="presParOf" srcId="{901A724B-65E9-4113-86C1-1A212A3D590C}" destId="{7FD45369-618B-4E34-8030-1235C3EC61BA}" srcOrd="1" destOrd="0" presId="urn:microsoft.com/office/officeart/2005/8/layout/list1"/>
    <dgm:cxn modelId="{7D53CDD2-B525-485D-A473-9C187015E865}" type="presParOf" srcId="{7AE176A0-9842-4446-9FD1-BD97DB843AAF}" destId="{3112C8EB-A771-46F2-8D01-C90229F1E10E}" srcOrd="5" destOrd="0" presId="urn:microsoft.com/office/officeart/2005/8/layout/list1"/>
    <dgm:cxn modelId="{7891D9A3-64DD-4439-A06B-A071D93561EF}" type="presParOf" srcId="{7AE176A0-9842-4446-9FD1-BD97DB843AAF}" destId="{66587E16-ED17-43DE-A344-71F6621BCB19}" srcOrd="6" destOrd="0" presId="urn:microsoft.com/office/officeart/2005/8/layout/list1"/>
    <dgm:cxn modelId="{B6CB3F2E-F422-428E-B3E5-C55EED4E9FAC}" type="presParOf" srcId="{7AE176A0-9842-4446-9FD1-BD97DB843AAF}" destId="{A51049BC-2833-4F89-A4FC-49C133E842B5}" srcOrd="7" destOrd="0" presId="urn:microsoft.com/office/officeart/2005/8/layout/list1"/>
    <dgm:cxn modelId="{84EDE6E0-0A45-4F2B-AA00-7FB6AD31B77A}" type="presParOf" srcId="{7AE176A0-9842-4446-9FD1-BD97DB843AAF}" destId="{A7222A03-C443-464B-9890-E17E18233277}" srcOrd="8" destOrd="0" presId="urn:microsoft.com/office/officeart/2005/8/layout/list1"/>
    <dgm:cxn modelId="{CC20A634-47CB-4EE9-B941-D2A9B82E8A50}" type="presParOf" srcId="{A7222A03-C443-464B-9890-E17E18233277}" destId="{C627AB0C-FA60-4422-B3D9-5FB7AE02A680}" srcOrd="0" destOrd="0" presId="urn:microsoft.com/office/officeart/2005/8/layout/list1"/>
    <dgm:cxn modelId="{4B37A6A3-7A82-4308-85D8-BD07A24EF1B8}" type="presParOf" srcId="{A7222A03-C443-464B-9890-E17E18233277}" destId="{ED36A87B-34D4-42BC-8C9D-42850CF91D64}" srcOrd="1" destOrd="0" presId="urn:microsoft.com/office/officeart/2005/8/layout/list1"/>
    <dgm:cxn modelId="{E7345364-B477-45E7-9859-B97EB6E162A1}" type="presParOf" srcId="{7AE176A0-9842-4446-9FD1-BD97DB843AAF}" destId="{5EE170E0-E592-496F-A731-9A0C63C086E3}" srcOrd="9" destOrd="0" presId="urn:microsoft.com/office/officeart/2005/8/layout/list1"/>
    <dgm:cxn modelId="{32D0A3D7-7EDD-4C97-AABB-1584077464E5}" type="presParOf" srcId="{7AE176A0-9842-4446-9FD1-BD97DB843AAF}" destId="{9FE5E345-3BDD-40B2-B875-A0882A615411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DF48E7-D133-4554-BD34-C324EF9E0A64}">
      <dsp:nvSpPr>
        <dsp:cNvPr id="0" name=""/>
        <dsp:cNvSpPr/>
      </dsp:nvSpPr>
      <dsp:spPr>
        <a:xfrm>
          <a:off x="0" y="413718"/>
          <a:ext cx="5049512" cy="6048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53E1D14-12BF-4CFA-8CA4-1653A72FBE37}">
      <dsp:nvSpPr>
        <dsp:cNvPr id="0" name=""/>
        <dsp:cNvSpPr/>
      </dsp:nvSpPr>
      <dsp:spPr>
        <a:xfrm>
          <a:off x="252475" y="59478"/>
          <a:ext cx="3904949" cy="7084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602" tIns="0" rIns="133602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>
              <a:latin typeface="Times New Roman" panose="02020603050405020304" pitchFamily="18" charset="0"/>
              <a:ea typeface="Times New Roman" panose="02020603050405020304" pitchFamily="18" charset="0"/>
            </a:rPr>
            <a:t>«Профпробы» 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kern="1200" dirty="0">
              <a:latin typeface="Times New Roman" panose="02020603050405020304" pitchFamily="18" charset="0"/>
              <a:ea typeface="Times New Roman" panose="02020603050405020304" pitchFamily="18" charset="0"/>
            </a:rPr>
            <a:t> </a:t>
          </a:r>
          <a:r>
            <a:rPr lang="ru-RU" kern="1200" dirty="0">
              <a:latin typeface="Times New Roman" panose="02020603050405020304" pitchFamily="18" charset="0"/>
              <a:ea typeface="Times New Roman" panose="02020603050405020304" pitchFamily="18" charset="0"/>
            </a:rPr>
            <a:t>(средние группы)</a:t>
          </a:r>
          <a:endParaRPr lang="ru-RU" sz="1600" kern="1200" dirty="0">
            <a:latin typeface="Times New Roman" panose="02020603050405020304" pitchFamily="18" charset="0"/>
            <a:ea typeface="Times New Roman" panose="02020603050405020304" pitchFamily="18" charset="0"/>
          </a:endParaRPr>
        </a:p>
        <a:p>
          <a:pPr marL="0" lvl="0" algn="l" defTabSz="1600200">
            <a:lnSpc>
              <a:spcPct val="90000"/>
            </a:lnSpc>
            <a:spcBef>
              <a:spcPct val="0"/>
            </a:spcBef>
            <a:buNone/>
          </a:pPr>
          <a:r>
            <a:rPr lang="ru-RU" kern="1200" dirty="0">
              <a:latin typeface="Times New Roman" panose="02020603050405020304" pitchFamily="18" charset="0"/>
              <a:ea typeface="Times New Roman" panose="02020603050405020304" pitchFamily="18" charset="0"/>
            </a:rPr>
            <a:t> </a:t>
          </a:r>
          <a:endParaRPr lang="ru-RU" kern="1200" dirty="0"/>
        </a:p>
      </dsp:txBody>
      <dsp:txXfrm>
        <a:off x="287060" y="94063"/>
        <a:ext cx="3835779" cy="639310"/>
      </dsp:txXfrm>
    </dsp:sp>
    <dsp:sp modelId="{66587E16-ED17-43DE-A344-71F6621BCB19}">
      <dsp:nvSpPr>
        <dsp:cNvPr id="0" name=""/>
        <dsp:cNvSpPr/>
      </dsp:nvSpPr>
      <dsp:spPr>
        <a:xfrm>
          <a:off x="0" y="1502358"/>
          <a:ext cx="5049512" cy="6048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FD45369-618B-4E34-8030-1235C3EC61BA}">
      <dsp:nvSpPr>
        <dsp:cNvPr id="0" name=""/>
        <dsp:cNvSpPr/>
      </dsp:nvSpPr>
      <dsp:spPr>
        <a:xfrm>
          <a:off x="252475" y="1148118"/>
          <a:ext cx="3904949" cy="708480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602" tIns="0" rIns="133602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b="1" kern="1200" dirty="0">
            <a:latin typeface="Times New Roman" panose="02020603050405020304" pitchFamily="18" charset="0"/>
            <a:ea typeface="Times New Roman" panose="02020603050405020304" pitchFamily="18" charset="0"/>
          </a:endParaRP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>
              <a:latin typeface="Times New Roman" panose="02020603050405020304" pitchFamily="18" charset="0"/>
              <a:ea typeface="Times New Roman" panose="02020603050405020304" pitchFamily="18" charset="0"/>
            </a:rPr>
            <a:t>«Эколята – дошколята» </a:t>
          </a: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kern="1200" dirty="0">
              <a:latin typeface="Times New Roman" panose="02020603050405020304" pitchFamily="18" charset="0"/>
              <a:ea typeface="Times New Roman" panose="02020603050405020304" pitchFamily="18" charset="0"/>
            </a:rPr>
            <a:t>(старшие группы)</a:t>
          </a:r>
          <a:endParaRPr lang="ru-RU" sz="1600" kern="1200" dirty="0">
            <a:latin typeface="Times New Roman" panose="02020603050405020304" pitchFamily="18" charset="0"/>
            <a:ea typeface="Times New Roman" panose="02020603050405020304" pitchFamily="18" charset="0"/>
          </a:endParaRPr>
        </a:p>
        <a:p>
          <a:pPr marL="0" lvl="0" algn="l" defTabSz="1600200">
            <a:lnSpc>
              <a:spcPct val="90000"/>
            </a:lnSpc>
            <a:spcBef>
              <a:spcPct val="0"/>
            </a:spcBef>
            <a:buNone/>
          </a:pPr>
          <a:endParaRPr lang="ru-RU" kern="1200" dirty="0"/>
        </a:p>
      </dsp:txBody>
      <dsp:txXfrm>
        <a:off x="287060" y="1182703"/>
        <a:ext cx="3835779" cy="639310"/>
      </dsp:txXfrm>
    </dsp:sp>
    <dsp:sp modelId="{9FE5E345-3BDD-40B2-B875-A0882A615411}">
      <dsp:nvSpPr>
        <dsp:cNvPr id="0" name=""/>
        <dsp:cNvSpPr/>
      </dsp:nvSpPr>
      <dsp:spPr>
        <a:xfrm>
          <a:off x="0" y="2531110"/>
          <a:ext cx="5049512" cy="604800"/>
        </a:xfrm>
        <a:prstGeom prst="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D36A87B-34D4-42BC-8C9D-42850CF91D64}">
      <dsp:nvSpPr>
        <dsp:cNvPr id="0" name=""/>
        <dsp:cNvSpPr/>
      </dsp:nvSpPr>
      <dsp:spPr>
        <a:xfrm>
          <a:off x="269308" y="2304659"/>
          <a:ext cx="3938634" cy="733234"/>
        </a:xfrm>
        <a:prstGeom prst="roundRect">
          <a:avLst/>
        </a:prstGeom>
        <a:gradFill rotWithShape="0">
          <a:gsLst>
            <a:gs pos="0">
              <a:schemeClr val="dk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dk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dk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33602" tIns="0" rIns="133602" bIns="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ru-RU" b="1" kern="1200" dirty="0">
            <a:latin typeface="Times New Roman" panose="02020603050405020304" pitchFamily="18" charset="0"/>
            <a:ea typeface="Times New Roman" panose="02020603050405020304" pitchFamily="18" charset="0"/>
          </a:endParaRPr>
        </a:p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2000" b="1" kern="1200" dirty="0">
              <a:latin typeface="Times New Roman" panose="02020603050405020304" pitchFamily="18" charset="0"/>
              <a:ea typeface="Times New Roman" panose="02020603050405020304" pitchFamily="18" charset="0"/>
            </a:rPr>
            <a:t>«Клуб юных бизнесменов» </a:t>
          </a:r>
          <a:r>
            <a:rPr lang="ru-RU" kern="1200" dirty="0">
              <a:latin typeface="Times New Roman" panose="02020603050405020304" pitchFamily="18" charset="0"/>
              <a:ea typeface="Times New Roman" panose="02020603050405020304" pitchFamily="18" charset="0"/>
            </a:rPr>
            <a:t>(подготовительные к школе группы)</a:t>
          </a:r>
          <a:endParaRPr lang="ru-RU" sz="1600" kern="1200" dirty="0">
            <a:effectLst/>
            <a:latin typeface="Times New Roman" panose="02020603050405020304" pitchFamily="18" charset="0"/>
            <a:ea typeface="Times New Roman" panose="02020603050405020304" pitchFamily="18" charset="0"/>
          </a:endParaRPr>
        </a:p>
        <a:p>
          <a:pPr marL="0" lvl="0" algn="l" defTabSz="1600200">
            <a:lnSpc>
              <a:spcPct val="90000"/>
            </a:lnSpc>
            <a:spcBef>
              <a:spcPct val="0"/>
            </a:spcBef>
            <a:buNone/>
          </a:pPr>
          <a:r>
            <a:rPr lang="ru-RU" kern="1200" dirty="0">
              <a:latin typeface="Times New Roman" panose="02020603050405020304" pitchFamily="18" charset="0"/>
              <a:ea typeface="Times New Roman" panose="02020603050405020304" pitchFamily="18" charset="0"/>
            </a:rPr>
            <a:t> </a:t>
          </a:r>
          <a:endParaRPr lang="ru-RU" kern="1200" dirty="0"/>
        </a:p>
      </dsp:txBody>
      <dsp:txXfrm>
        <a:off x="305102" y="2340453"/>
        <a:ext cx="3867046" cy="6616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8BBA221F-79B4-4384-87C4-8FF12E9FAB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B75D1AF7-CE55-4C72-8F7A-26193F7BB6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8BD401A-349B-487D-9212-0B8DBB220A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50636-7889-4C0F-81F5-4241AB4BA6C8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B68523D5-8C5F-4A80-A35D-E6178A1857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F11057F6-F0C4-4759-9F5D-2C002D543F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07AFF-E076-4AEE-9EDC-1946EECFF8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23306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D6CD976-ADA7-4A93-9A15-0C1E3362E8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593EB06F-9DC6-42F0-B21F-4288081424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509A527B-0BDC-4E1A-9A46-9884EDEA7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50636-7889-4C0F-81F5-4241AB4BA6C8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DA8F650-E20F-4792-89B1-D4BAEB17B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B0F5004-27FF-46F9-93EE-015EDE0737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07AFF-E076-4AEE-9EDC-1946EECFF8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346129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85451FBC-863C-4D93-BC59-8858A812EE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3E8A35EE-44BA-43F7-B929-AA032BF1FB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4986AFD-25CD-49AC-9BAE-697811FF2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50636-7889-4C0F-81F5-4241AB4BA6C8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4354342-29D0-4D10-B09D-038B5E21A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B8899D3-6788-42C2-9A99-6F6557052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07AFF-E076-4AEE-9EDC-1946EECFF8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12150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34A93AC-FF57-47CF-97B9-16D2F8FCA1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054AE497-87C3-401F-8A5B-D0B39A27541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17FB7567-5716-434F-BF93-0F96EB0CC0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50636-7889-4C0F-81F5-4241AB4BA6C8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F8FAF017-E2A7-460D-A7EC-36216E1F63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9F43A9E7-4165-4119-8535-EE118EF1B2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07AFF-E076-4AEE-9EDC-1946EECFF8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37390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1F0380E-D5A2-4C47-AA2B-107981FC5F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7266B415-700B-4BF0-B54D-4A097D2DA5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6AC73CB6-DAE2-477D-8711-829620CD9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50636-7889-4C0F-81F5-4241AB4BA6C8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39C2A78-FED5-4EE1-8E12-25A771EF5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5BF14BC-B457-457F-B48D-48494F6E1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07AFF-E076-4AEE-9EDC-1946EECFF8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53753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9205F741-9FDC-4866-9FEE-DFC4E72628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1BB92DE-DB0C-4C76-8AB1-F41C7939B70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1374D967-C8DA-420C-AFFC-35C4A754BC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C13219BB-182D-4EEE-81B1-8EF88CE886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50636-7889-4C0F-81F5-4241AB4BA6C8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51E9610-5667-4DD1-B95D-208207A509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252B9B2-C638-4074-8A2C-84DBA030B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07AFF-E076-4AEE-9EDC-1946EECFF8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216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8C86256-41CF-420F-BAD1-D693AD57C4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895ED960-21E4-4CC4-8790-AAC503FA8F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5CA75E75-832E-4F9B-AA60-3BA51A2ABC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C144DAA6-8B55-4647-B1E1-AF6AD67367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C7B4A57A-74E5-44D5-9F04-05C2981333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FC5BFF2F-ACEE-4A6D-85DF-BFA7F8438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50636-7889-4C0F-81F5-4241AB4BA6C8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632C56B2-5FC3-4982-860F-D95DBBE36D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7F6A1C22-1126-4466-B5F5-DC1342A371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07AFF-E076-4AEE-9EDC-1946EECFF8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175800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4650AD0-2668-4150-A5E2-E3C4CA02E4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FB061CC7-7552-4D16-A95B-6C5820163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50636-7889-4C0F-81F5-4241AB4BA6C8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A0910F91-5A64-4919-99AD-C445FA0B5D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F1FF6719-31E2-43A7-95C8-B817AA444A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07AFF-E076-4AEE-9EDC-1946EECFF8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45438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92CB6E19-63D4-41FC-9616-32B6456C2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50636-7889-4C0F-81F5-4241AB4BA6C8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932BBF3C-8A41-41CB-A662-B6351B591E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EBFB8CBF-2A2A-4909-9B7A-63B154976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07AFF-E076-4AEE-9EDC-1946EECFF8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6086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6AD5F1F-0CA7-4910-88E1-788C95328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A7C3DC52-3B75-4D26-B9E8-036B152BB8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99E1070A-1C2F-4853-94F6-9D8E364E63A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7B792AE6-066F-4F06-9E42-78E3EC1ADF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50636-7889-4C0F-81F5-4241AB4BA6C8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00A44BDA-ADCE-4425-83C7-C1E44E448E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E995ACC8-4048-4486-826C-1984F7B0B6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07AFF-E076-4AEE-9EDC-1946EECFF8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65505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8041481-B277-4764-BCB4-F65956167E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F7C2C347-95FC-413E-AD53-6A9B834ED02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3D4C3895-B25E-44DE-8215-49C5DFA8E3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EA088257-3552-4B64-A194-E1E4B47C41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C50636-7889-4C0F-81F5-4241AB4BA6C8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DF930CA-22EC-493B-A625-2D77B79A2A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7D16B853-CC25-4B61-936E-18124F38B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107AFF-E076-4AEE-9EDC-1946EECFF8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9943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15FB1B-F0AE-4E6E-A7D3-9C109B52D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4D6B3C2-3E11-42D5-BDD1-26DCCAE7C7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0137F3F2-7DC6-45DC-9AF1-747783AFE7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50636-7889-4C0F-81F5-4241AB4BA6C8}" type="datetimeFigureOut">
              <a:rPr lang="ru-RU" smtClean="0"/>
              <a:t>22.06.2022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32A6E7AD-5231-4590-8934-8928344471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5A64923C-887A-4A75-B5F0-753D30BFE5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107AFF-E076-4AEE-9EDC-1946EECFF82E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983727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hyperlink" Target="https://svetlachoklyantor.edusite.ru/DswMedia/sdelalamuzyikal-nyiezvonochkinovyiy" TargetMode="External"/><Relationship Id="rId7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hyperlink" Target="https://svetlachoklyantor.edusite.ru/DswMedia/sdelalad-yachenkoprogrammaigrovoystreychingoktyanovyiy" TargetMode="External"/><Relationship Id="rId4" Type="http://schemas.openxmlformats.org/officeDocument/2006/relationships/hyperlink" Target="https://svetlachoklyantor.edusite.ru/DswMedia/step-ayerobika.19-20" TargetMode="Externa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31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28E0E9E-4BB8-4EB5-98EF-1840722FDC04}"/>
              </a:ext>
            </a:extLst>
          </p:cNvPr>
          <p:cNvPicPr/>
          <p:nvPr/>
        </p:nvPicPr>
        <p:blipFill rotWithShape="1">
          <a:blip r:embed="rId2"/>
          <a:srcRect l="10018" t="22222" r="5606" b="18695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37A12398-45FF-436B-A7E3-94B9746A2DAB}"/>
              </a:ext>
            </a:extLst>
          </p:cNvPr>
          <p:cNvSpPr/>
          <p:nvPr/>
        </p:nvSpPr>
        <p:spPr>
          <a:xfrm>
            <a:off x="4985253" y="247282"/>
            <a:ext cx="6636753" cy="132343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4B0082"/>
                </a:solidFill>
                <a:latin typeface="Segoe Script" panose="020B0504020000000003" pitchFamily="34" charset="0"/>
              </a:rPr>
              <a:t>Наш детский сад – </a:t>
            </a:r>
          </a:p>
          <a:p>
            <a:r>
              <a:rPr lang="ru-RU" sz="4000" b="1" dirty="0">
                <a:solidFill>
                  <a:srgbClr val="4B0082"/>
                </a:solidFill>
                <a:latin typeface="Segoe Script" panose="020B0504020000000003" pitchFamily="34" charset="0"/>
              </a:rPr>
              <a:t>территория детства!</a:t>
            </a:r>
            <a:endParaRPr lang="ru-RU" sz="4000" dirty="0">
              <a:latin typeface="Segoe Script" panose="020B0504020000000003" pitchFamily="34" charset="0"/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660DE07B-6D7A-4793-A6E5-425E260237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24" y="2923491"/>
            <a:ext cx="7239482" cy="40046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16DBD068-DA26-4578-A35D-8169E4A817F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77507">
            <a:off x="289790" y="515049"/>
            <a:ext cx="4583490" cy="260590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CCE08F80-AD82-4DA4-BC90-F53563117D3C}"/>
              </a:ext>
            </a:extLst>
          </p:cNvPr>
          <p:cNvSpPr/>
          <p:nvPr/>
        </p:nvSpPr>
        <p:spPr>
          <a:xfrm>
            <a:off x="426052" y="3670102"/>
            <a:ext cx="7239482" cy="64633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Мы живём и работаем в ХМАО-Югре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7B172F70-949F-478A-94F7-585485FF05E1}"/>
              </a:ext>
            </a:extLst>
          </p:cNvPr>
          <p:cNvSpPr/>
          <p:nvPr/>
        </p:nvSpPr>
        <p:spPr>
          <a:xfrm>
            <a:off x="7823365" y="4744523"/>
            <a:ext cx="4047932" cy="1077218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accent1">
                    <a:lumMod val="50000"/>
                  </a:schemeClr>
                </a:solidFill>
                <a:latin typeface="Verdana" panose="020B0604030504040204" pitchFamily="34" charset="0"/>
              </a:rPr>
              <a:t>Тюменская область, Ханты-Мансийский автономный округ - Югра, Сургутский район, город Лянтор, 7 микрорайон, строение 69</a:t>
            </a:r>
            <a:endParaRPr lang="ru-RU" sz="1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Круг: прозрачная заливка 11">
            <a:extLst>
              <a:ext uri="{FF2B5EF4-FFF2-40B4-BE49-F238E27FC236}">
                <a16:creationId xmlns:a16="http://schemas.microsoft.com/office/drawing/2014/main" xmlns="" id="{0BD58832-6BDA-42DE-A313-E8CBDAE3BCDB}"/>
              </a:ext>
            </a:extLst>
          </p:cNvPr>
          <p:cNvSpPr/>
          <p:nvPr/>
        </p:nvSpPr>
        <p:spPr>
          <a:xfrm>
            <a:off x="10786739" y="3808412"/>
            <a:ext cx="1366066" cy="1323439"/>
          </a:xfrm>
          <a:prstGeom prst="donut">
            <a:avLst>
              <a:gd name="adj" fmla="val 4985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5EDF5F40-3DBD-4230-82D7-C1CC60795595}"/>
              </a:ext>
            </a:extLst>
          </p:cNvPr>
          <p:cNvSpPr/>
          <p:nvPr/>
        </p:nvSpPr>
        <p:spPr>
          <a:xfrm>
            <a:off x="10834927" y="4155578"/>
            <a:ext cx="1202624" cy="6850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Segoe Script" panose="020B05040200000000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НАШ АДРЕС</a:t>
            </a:r>
            <a:endParaRPr lang="ru-RU" dirty="0">
              <a:solidFill>
                <a:schemeClr val="accent1">
                  <a:lumMod val="50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6A8EC77A-A4C9-4FA7-9723-5291FF7533C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3765"/>
          <a:stretch/>
        </p:blipFill>
        <p:spPr>
          <a:xfrm rot="353996">
            <a:off x="8175534" y="1741327"/>
            <a:ext cx="3234315" cy="2398389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8012174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3063140-D73B-4D25-810F-AA931B3CA5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749E7D4-BA40-4670-B195-39C0BC5371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C1604DC-1830-48D3-AE77-2654AD14BCA7}"/>
              </a:ext>
            </a:extLst>
          </p:cNvPr>
          <p:cNvPicPr/>
          <p:nvPr/>
        </p:nvPicPr>
        <p:blipFill rotWithShape="1">
          <a:blip r:embed="rId2"/>
          <a:srcRect l="12840" t="35097" r="9416" b="8465"/>
          <a:stretch/>
        </p:blipFill>
        <p:spPr bwMode="auto">
          <a:xfrm>
            <a:off x="-6303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DF32C993-CD64-4E93-B135-EF7836A4AD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43" y="599434"/>
            <a:ext cx="2950445" cy="2212834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8BC9A80C-3B3E-4670-A618-FDB558CEA4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569" y="3503596"/>
            <a:ext cx="2447048" cy="1835286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20F6C288-695D-4D1A-A19E-2AF20526AFA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2849" y="4253169"/>
            <a:ext cx="1953624" cy="2604831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2C4484F4-8821-40EC-B960-E61AC2CFCEC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59335" y="197163"/>
            <a:ext cx="1674211" cy="2232281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xmlns="" id="{FACA5879-05A2-48F8-B7AE-391EB3EBDBA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13157"/>
          <a:stretch/>
        </p:blipFill>
        <p:spPr>
          <a:xfrm>
            <a:off x="3407652" y="4973854"/>
            <a:ext cx="2444550" cy="1583377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xmlns="" id="{10E9E056-E050-4E99-93C9-3CA00C36E90E}"/>
              </a:ext>
            </a:extLst>
          </p:cNvPr>
          <p:cNvSpPr/>
          <p:nvPr/>
        </p:nvSpPr>
        <p:spPr>
          <a:xfrm>
            <a:off x="3338504" y="690507"/>
            <a:ext cx="7406195" cy="347787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-apple-system"/>
              </a:rPr>
              <a:t>Наша повседневная жизнь насыщенна и интересна. </a:t>
            </a:r>
          </a:p>
          <a:p>
            <a:r>
              <a:rPr lang="ru-RU" dirty="0">
                <a:solidFill>
                  <a:srgbClr val="FF66FF"/>
                </a:solidFill>
                <a:latin typeface="-apple-system"/>
              </a:rPr>
              <a:t>Мы активно взаимодействуем с социальными партнёрами: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-apple-system"/>
              </a:rPr>
              <a:t>Лянторский хантыйский этнографический музей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-apple-system"/>
              </a:rPr>
              <a:t>центр ремёсел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-apple-system"/>
              </a:rPr>
              <a:t>пожарная часть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-apple-system"/>
              </a:rPr>
              <a:t>МБОУ ЛСОШ № 4, № 7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-apple-system"/>
              </a:rPr>
              <a:t>детская библиотека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-apple-system"/>
              </a:rPr>
              <a:t>Лянторский нефтяной техникум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rgbClr val="000000"/>
                </a:solidFill>
                <a:latin typeface="-apple-system"/>
              </a:rPr>
              <a:t>различные национальные диаспоры и религиозные сообщества</a:t>
            </a:r>
          </a:p>
          <a:p>
            <a:endParaRPr lang="ru-RU" dirty="0">
              <a:solidFill>
                <a:srgbClr val="000000"/>
              </a:solidFill>
              <a:latin typeface="-apple-system"/>
            </a:endParaRPr>
          </a:p>
          <a:p>
            <a:r>
              <a:rPr lang="ru-RU" b="1" dirty="0">
                <a:solidFill>
                  <a:srgbClr val="7030A0"/>
                </a:solidFill>
                <a:latin typeface="Segoe Script" panose="020B0504020000000003" pitchFamily="34" charset="0"/>
              </a:rPr>
              <a:t>   А ещё ходим с детьми в кинотеатр, на экскурсии, </a:t>
            </a:r>
          </a:p>
          <a:p>
            <a:r>
              <a:rPr lang="ru-RU" b="1" dirty="0">
                <a:solidFill>
                  <a:srgbClr val="7030A0"/>
                </a:solidFill>
                <a:latin typeface="Segoe Script" panose="020B0504020000000003" pitchFamily="34" charset="0"/>
              </a:rPr>
              <a:t>   мастер-классы, проводим праздники, </a:t>
            </a:r>
          </a:p>
          <a:p>
            <a:r>
              <a:rPr lang="ru-RU" b="1" dirty="0">
                <a:solidFill>
                  <a:srgbClr val="7030A0"/>
                </a:solidFill>
                <a:latin typeface="Segoe Script" panose="020B0504020000000003" pitchFamily="34" charset="0"/>
              </a:rPr>
              <a:t>   участвуем в спортивных мероприятиях.</a:t>
            </a:r>
            <a:endParaRPr lang="ru-RU" dirty="0">
              <a:solidFill>
                <a:srgbClr val="000000"/>
              </a:solidFill>
              <a:latin typeface="-apple-system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243EFB47-BE27-4CF4-B778-D7BC6815215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601134" y="3429000"/>
            <a:ext cx="1432412" cy="1909882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xmlns="" id="{14FD7034-9F4B-45F3-B1FA-4A63CEF0197A}"/>
              </a:ext>
            </a:extLst>
          </p:cNvPr>
          <p:cNvSpPr/>
          <p:nvPr/>
        </p:nvSpPr>
        <p:spPr>
          <a:xfrm>
            <a:off x="3039584" y="88118"/>
            <a:ext cx="6739345" cy="707886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Segoe Script" panose="020B0504020000000003" pitchFamily="34" charset="0"/>
              </a:rPr>
              <a:t>Интересно мы живём!</a:t>
            </a:r>
            <a:endParaRPr lang="ru-RU" sz="4000" dirty="0">
              <a:solidFill>
                <a:schemeClr val="accent1">
                  <a:lumMod val="75000"/>
                </a:schemeClr>
              </a:solidFill>
              <a:latin typeface="Segoe Script" panose="020B05040200000000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82201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CC38568-BB51-4030-B798-DC31F2AFCD0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6A20FAF6-4FC1-4A01-A34E-7BF4BE7A360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FC4BAD4F-2890-45C1-890E-94D2C0C4267C}"/>
              </a:ext>
            </a:extLst>
          </p:cNvPr>
          <p:cNvPicPr/>
          <p:nvPr/>
        </p:nvPicPr>
        <p:blipFill rotWithShape="1">
          <a:blip r:embed="rId2"/>
          <a:srcRect l="12840" t="35097" r="9416" b="8465"/>
          <a:stretch/>
        </p:blipFill>
        <p:spPr bwMode="auto">
          <a:xfrm>
            <a:off x="0" y="-56820"/>
            <a:ext cx="12192000" cy="690666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661CFC93-FF27-4EE8-B5A9-68DD46FEF613}"/>
              </a:ext>
            </a:extLst>
          </p:cNvPr>
          <p:cNvSpPr/>
          <p:nvPr/>
        </p:nvSpPr>
        <p:spPr>
          <a:xfrm>
            <a:off x="284299" y="129144"/>
            <a:ext cx="9946954" cy="52322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+mj-lt"/>
              </a:rPr>
              <a:t>Сформировала положительный имидж дошкольного учреждения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38B2D475-F496-48EA-B9BF-1D26CAB65103}"/>
              </a:ext>
            </a:extLst>
          </p:cNvPr>
          <p:cNvSpPr/>
          <p:nvPr/>
        </p:nvSpPr>
        <p:spPr>
          <a:xfrm>
            <a:off x="401068" y="2471858"/>
            <a:ext cx="7402559" cy="95410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Segoe UI Emoji" panose="020B0502040204020203" pitchFamily="34" charset="0"/>
                <a:cs typeface="Segoe UI Light" panose="020B0502040204020203" pitchFamily="34" charset="0"/>
              </a:rPr>
              <a:t>Смотр-конкурс «Лучшая организация в области охраны труда и регулирования социально-трудовых отношений в ХМАО – Югре»:</a:t>
            </a:r>
          </a:p>
          <a:p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Segoe UI Emoji" panose="020B0502040204020203" pitchFamily="34" charset="0"/>
                <a:cs typeface="Segoe UI Light" panose="020B0502040204020203" pitchFamily="34" charset="0"/>
              </a:rPr>
              <a:t>II место в номинации «Коллективный договор»</a:t>
            </a:r>
          </a:p>
          <a:p>
            <a:r>
              <a:rPr lang="ru-RU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Segoe UI Light" panose="020B0502040204020203" pitchFamily="34" charset="0"/>
                <a:ea typeface="Segoe UI Emoji" panose="020B0502040204020203" pitchFamily="34" charset="0"/>
                <a:cs typeface="Segoe UI Light" panose="020B0502040204020203" pitchFamily="34" charset="0"/>
              </a:rPr>
              <a:t>III место в номинации «Без травм и аварий»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6D46A17B-1113-4B92-BD60-A90EAC6AA0D7}"/>
              </a:ext>
            </a:extLst>
          </p:cNvPr>
          <p:cNvSpPr/>
          <p:nvPr/>
        </p:nvSpPr>
        <p:spPr>
          <a:xfrm>
            <a:off x="266499" y="4064826"/>
            <a:ext cx="5403544" cy="58477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0000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III место в смотре-конкурсе "Лучший специалист в области охраны труда Сургутского района"</a:t>
            </a:r>
            <a:endParaRPr lang="ru-RU" sz="1600" dirty="0"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13546E31-A468-40C2-8BA9-B7AD7D6DE9DA}"/>
              </a:ext>
            </a:extLst>
          </p:cNvPr>
          <p:cNvSpPr/>
          <p:nvPr/>
        </p:nvSpPr>
        <p:spPr>
          <a:xfrm>
            <a:off x="389885" y="3424699"/>
            <a:ext cx="6111365" cy="64633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Победитель Всероссийского  смотра-конкурса </a:t>
            </a:r>
          </a:p>
          <a:p>
            <a:r>
              <a:rPr lang="ru-RU" b="1" dirty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«Образцовый детский сад»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+mj-lt"/>
                <a:ea typeface="Times New Roman" panose="02020603050405020304" pitchFamily="18" charset="0"/>
                <a:cs typeface="Segoe UI" panose="020B0502040204020203" pitchFamily="34" charset="0"/>
              </a:rPr>
              <a:t> </a:t>
            </a:r>
            <a:endParaRPr lang="ru-RU" dirty="0">
              <a:solidFill>
                <a:schemeClr val="accent1">
                  <a:lumMod val="75000"/>
                </a:schemeClr>
              </a:solidFill>
              <a:latin typeface="+mj-lt"/>
              <a:cs typeface="Segoe UI" panose="020B0502040204020203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16BB64AC-96EB-416F-AE77-778D529C787F}"/>
              </a:ext>
            </a:extLst>
          </p:cNvPr>
          <p:cNvSpPr/>
          <p:nvPr/>
        </p:nvSpPr>
        <p:spPr>
          <a:xfrm>
            <a:off x="5969716" y="3620775"/>
            <a:ext cx="6222284" cy="954107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7030A0"/>
                </a:solidFill>
                <a:latin typeface="Segoe UI Light" panose="020B0502040204020203" pitchFamily="34" charset="0"/>
                <a:ea typeface="Times New Roman" panose="02020603050405020304" pitchFamily="18" charset="0"/>
                <a:cs typeface="Segoe UI Light" panose="020B0502040204020203" pitchFamily="34" charset="0"/>
              </a:rPr>
              <a:t>Представила опыт работы в сборнике научных статей «Актуальные вопросы теории и практики управления» по теме «Профессиональное совершенствование педагогов как вектор эффективности развития детского сада»</a:t>
            </a:r>
            <a:endParaRPr lang="ru-RU" sz="1400" dirty="0">
              <a:solidFill>
                <a:srgbClr val="7030A0"/>
              </a:solidFill>
              <a:latin typeface="Segoe UI Light" panose="020B0502040204020203" pitchFamily="34" charset="0"/>
              <a:cs typeface="Segoe UI Light" panose="020B0502040204020203" pitchFamily="34" charset="0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F3307E24-DC11-4E78-8165-7835ADC8CDA3}"/>
              </a:ext>
            </a:extLst>
          </p:cNvPr>
          <p:cNvSpPr/>
          <p:nvPr/>
        </p:nvSpPr>
        <p:spPr>
          <a:xfrm>
            <a:off x="4067858" y="4648616"/>
            <a:ext cx="7964384" cy="212365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66FF"/>
                </a:solidFill>
                <a:latin typeface="Segoe Script" panose="020B0504020000000003" pitchFamily="34" charset="0"/>
                <a:ea typeface="Times New Roman" panose="02020603050405020304" pitchFamily="18" charset="0"/>
              </a:rPr>
              <a:t>Награждена: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latin typeface="Segoe Print" panose="02000600000000000000" pitchFamily="2" charset="0"/>
                <a:ea typeface="Times New Roman" panose="02020603050405020304" pitchFamily="18" charset="0"/>
              </a:rPr>
              <a:t>Почетной грамотой Совета депутатов города Лянтор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latin typeface="Segoe Print" panose="02000600000000000000" pitchFamily="2" charset="0"/>
                <a:ea typeface="Times New Roman" panose="02020603050405020304" pitchFamily="18" charset="0"/>
              </a:rPr>
              <a:t>Почетной грамотой Департамента образования и молодежной политики  администрации Сургутского района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latin typeface="Segoe Print" panose="02000600000000000000" pitchFamily="2" charset="0"/>
                <a:ea typeface="Times New Roman" panose="02020603050405020304" pitchFamily="18" charset="0"/>
              </a:rPr>
              <a:t>Почетной грамотой главы Сургутского района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latin typeface="Segoe Print" panose="02000600000000000000" pitchFamily="2" charset="0"/>
                <a:ea typeface="Times New Roman" panose="02020603050405020304" pitchFamily="18" charset="0"/>
              </a:rPr>
              <a:t>Благодарственным письмом главы Сургутского района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latin typeface="Segoe Print" panose="02000600000000000000" pitchFamily="2" charset="0"/>
                <a:ea typeface="Times New Roman" panose="02020603050405020304" pitchFamily="18" charset="0"/>
              </a:rPr>
              <a:t>Почетной грамотой Министерства образования и науки Российской Федерации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latin typeface="Segoe Print" panose="02000600000000000000" pitchFamily="2" charset="0"/>
                <a:ea typeface="Times New Roman" panose="02020603050405020304" pitchFamily="18" charset="0"/>
              </a:rPr>
              <a:t>Имя Зульфии Анвартековны занесено на Доску Почета города Лянтор</a:t>
            </a:r>
            <a:endParaRPr lang="ru-RU" sz="1400" dirty="0">
              <a:latin typeface="Segoe Print" panose="02000600000000000000" pitchFamily="2" charset="0"/>
            </a:endParaRP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xmlns="" id="{B0EC66CE-8F34-4A0B-A3E5-9CE23FF1DC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23313" t="33501" r="37210" b="19470"/>
          <a:stretch/>
        </p:blipFill>
        <p:spPr>
          <a:xfrm>
            <a:off x="740663" y="4733965"/>
            <a:ext cx="3050963" cy="19529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xmlns="" id="{5CB031BE-4646-4222-BB09-403315BDBCD9}"/>
              </a:ext>
            </a:extLst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967337">
            <a:off x="7165613" y="751314"/>
            <a:ext cx="1276028" cy="616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99D82184-C27A-46A2-92C3-77963E0EEAC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9585" y="2508759"/>
            <a:ext cx="270691" cy="277686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xmlns="" id="{20241DB2-2937-4AE1-9122-5EA881DFCEE2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35002" y="3510563"/>
            <a:ext cx="259859" cy="266574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CA15B282-7AC7-4C8A-854E-CA71FEC4B275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9678" y="4059772"/>
            <a:ext cx="265184" cy="27203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xmlns="" id="{A9F200D6-7994-4DBC-9EAB-57571FE468E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66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855435" y="3421471"/>
            <a:ext cx="303380" cy="30131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F17CB4FB-1402-4AE7-834E-F76B26524DD1}"/>
              </a:ext>
            </a:extLst>
          </p:cNvPr>
          <p:cNvSpPr/>
          <p:nvPr/>
        </p:nvSpPr>
        <p:spPr>
          <a:xfrm>
            <a:off x="1167854" y="991165"/>
            <a:ext cx="6096000" cy="104644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2">
                    <a:lumMod val="25000"/>
                  </a:schemeClr>
                </a:solidFill>
                <a:effectLst/>
                <a:latin typeface="Constantia" panose="02030602050306030303" pitchFamily="18" charset="0"/>
              </a:rPr>
              <a:t>Наш заведующий</a:t>
            </a:r>
            <a:endParaRPr lang="ru-RU" sz="2400" dirty="0">
              <a:solidFill>
                <a:schemeClr val="bg2">
                  <a:lumMod val="25000"/>
                </a:schemeClr>
              </a:solidFill>
              <a:effectLst/>
            </a:endParaRPr>
          </a:p>
          <a:p>
            <a:r>
              <a:rPr lang="ru-RU" sz="2400" b="1" i="1" dirty="0">
                <a:solidFill>
                  <a:schemeClr val="accent1">
                    <a:lumMod val="75000"/>
                  </a:schemeClr>
                </a:solidFill>
                <a:effectLst/>
                <a:latin typeface="Constantia" panose="02030602050306030303" pitchFamily="18" charset="0"/>
              </a:rPr>
              <a:t>Васильева Зульфия Анвартековна</a:t>
            </a:r>
          </a:p>
          <a:p>
            <a:r>
              <a:rPr lang="ru-RU" sz="1400" b="1" i="1" dirty="0">
                <a:solidFill>
                  <a:schemeClr val="accent1">
                    <a:lumMod val="75000"/>
                  </a:schemeClr>
                </a:solidFill>
              </a:rPr>
              <a:t>Высшая квалификационная категория</a:t>
            </a:r>
            <a:endParaRPr lang="ru-RU" sz="1400" i="1" dirty="0">
              <a:solidFill>
                <a:schemeClr val="accent1">
                  <a:lumMod val="75000"/>
                </a:schemeClr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909927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BAAC8C3A-8B21-4DC0-BC64-A6FAD1CFE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E3F73F8-FE34-4502-9A27-D889CA258039}"/>
              </a:ext>
            </a:extLst>
          </p:cNvPr>
          <p:cNvPicPr/>
          <p:nvPr/>
        </p:nvPicPr>
        <p:blipFill rotWithShape="1">
          <a:blip r:embed="rId2"/>
          <a:srcRect l="10300" t="22399" r="6454" b="18871"/>
          <a:stretch/>
        </p:blipFill>
        <p:spPr bwMode="auto">
          <a:xfrm>
            <a:off x="0" y="-385011"/>
            <a:ext cx="12192000" cy="72539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0D761F35-778F-45F7-8A6D-6640BD9CB784}"/>
              </a:ext>
            </a:extLst>
          </p:cNvPr>
          <p:cNvSpPr/>
          <p:nvPr/>
        </p:nvSpPr>
        <p:spPr>
          <a:xfrm>
            <a:off x="2014561" y="-468676"/>
            <a:ext cx="7604967" cy="92333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FFCCFF"/>
                </a:solidFill>
                <a:latin typeface="+mj-lt"/>
              </a:rPr>
              <a:t>О</a:t>
            </a:r>
            <a:r>
              <a:rPr lang="ru-RU" sz="4400" b="1" dirty="0">
                <a:solidFill>
                  <a:srgbClr val="66FFCC"/>
                </a:solidFill>
                <a:latin typeface="+mj-lt"/>
              </a:rPr>
              <a:t>бразовательная деятельность</a:t>
            </a:r>
            <a:endParaRPr 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6" name="Выноска: стрелка вниз 5">
            <a:extLst>
              <a:ext uri="{FF2B5EF4-FFF2-40B4-BE49-F238E27FC236}">
                <a16:creationId xmlns:a16="http://schemas.microsoft.com/office/drawing/2014/main" xmlns="" id="{F3CACB9A-6104-4FDF-B069-19973F58FCE7}"/>
              </a:ext>
            </a:extLst>
          </p:cNvPr>
          <p:cNvSpPr/>
          <p:nvPr/>
        </p:nvSpPr>
        <p:spPr>
          <a:xfrm>
            <a:off x="260289" y="484644"/>
            <a:ext cx="5922517" cy="707231"/>
          </a:xfrm>
          <a:prstGeom prst="downArrowCallou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 детском саду функционируют 18 групп:</a:t>
            </a:r>
            <a:endParaRPr lang="ru-RU" sz="2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7F341A37-8744-41D6-8480-45267DE12B17}"/>
              </a:ext>
            </a:extLst>
          </p:cNvPr>
          <p:cNvSpPr/>
          <p:nvPr/>
        </p:nvSpPr>
        <p:spPr>
          <a:xfrm>
            <a:off x="138888" y="1205928"/>
            <a:ext cx="6908169" cy="46166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15 групп </a:t>
            </a:r>
            <a:r>
              <a:rPr lang="ru-RU" sz="2400" dirty="0">
                <a:solidFill>
                  <a:srgbClr val="FFCC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общеразвивающей направленности</a:t>
            </a:r>
            <a:endParaRPr lang="ru-RU" sz="2400" dirty="0">
              <a:solidFill>
                <a:srgbClr val="FFCCFF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F13A6631-CBAC-4E17-AAD9-75B2F48F3A70}"/>
              </a:ext>
            </a:extLst>
          </p:cNvPr>
          <p:cNvSpPr/>
          <p:nvPr/>
        </p:nvSpPr>
        <p:spPr>
          <a:xfrm>
            <a:off x="138887" y="1577367"/>
            <a:ext cx="6908169" cy="46166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 группа </a:t>
            </a:r>
            <a:r>
              <a:rPr lang="ru-RU" sz="2400" dirty="0">
                <a:solidFill>
                  <a:srgbClr val="FFCC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комбинированной направленности</a:t>
            </a:r>
            <a:endParaRPr lang="ru-RU" sz="2400" dirty="0">
              <a:solidFill>
                <a:srgbClr val="FFCCFF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D30490C5-B356-4B4A-9457-38E851C43224}"/>
              </a:ext>
            </a:extLst>
          </p:cNvPr>
          <p:cNvSpPr/>
          <p:nvPr/>
        </p:nvSpPr>
        <p:spPr>
          <a:xfrm>
            <a:off x="138886" y="1920385"/>
            <a:ext cx="6908169" cy="461665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 группы </a:t>
            </a:r>
            <a:r>
              <a:rPr lang="ru-RU" sz="2400" dirty="0">
                <a:solidFill>
                  <a:srgbClr val="FFCC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компенсирующей направленности</a:t>
            </a:r>
            <a:endParaRPr lang="ru-RU" sz="2400" dirty="0">
              <a:solidFill>
                <a:srgbClr val="FFCCFF"/>
              </a:solidFill>
            </a:endParaRPr>
          </a:p>
        </p:txBody>
      </p:sp>
      <p:sp>
        <p:nvSpPr>
          <p:cNvPr id="10" name="Выноска: стрелка вниз 9">
            <a:extLst>
              <a:ext uri="{FF2B5EF4-FFF2-40B4-BE49-F238E27FC236}">
                <a16:creationId xmlns:a16="http://schemas.microsoft.com/office/drawing/2014/main" xmlns="" id="{AE9E4EFD-4C92-45CA-9151-7A90F1BAD69F}"/>
              </a:ext>
            </a:extLst>
          </p:cNvPr>
          <p:cNvSpPr/>
          <p:nvPr/>
        </p:nvSpPr>
        <p:spPr>
          <a:xfrm>
            <a:off x="7554585" y="496023"/>
            <a:ext cx="4129885" cy="707231"/>
          </a:xfrm>
          <a:prstGeom prst="downArrowCallou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детского сада: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xmlns="" id="{069EAFB1-60DF-49D5-8091-886D8B923BE3}"/>
              </a:ext>
            </a:extLst>
          </p:cNvPr>
          <p:cNvSpPr/>
          <p:nvPr/>
        </p:nvSpPr>
        <p:spPr>
          <a:xfrm>
            <a:off x="7624966" y="1296126"/>
            <a:ext cx="4011218" cy="120032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206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создать здоровьесберегающее 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образовательное пространство, 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обеспечивающее разностороннее </a:t>
            </a:r>
          </a:p>
          <a:p>
            <a:pPr algn="ctr"/>
            <a:r>
              <a:rPr lang="ru-RU" dirty="0">
                <a:solidFill>
                  <a:srgbClr val="002060"/>
                </a:solidFill>
                <a:latin typeface="Segoe UI Semilight" panose="020B0402040204020203" pitchFamily="34" charset="0"/>
                <a:cs typeface="Segoe UI Semilight" panose="020B0402040204020203" pitchFamily="34" charset="0"/>
              </a:rPr>
              <a:t>развитие ребёнка</a:t>
            </a:r>
          </a:p>
        </p:txBody>
      </p:sp>
      <p:sp>
        <p:nvSpPr>
          <p:cNvPr id="12" name="Выноска: стрелка вниз 11">
            <a:extLst>
              <a:ext uri="{FF2B5EF4-FFF2-40B4-BE49-F238E27FC236}">
                <a16:creationId xmlns:a16="http://schemas.microsoft.com/office/drawing/2014/main" xmlns="" id="{38CAF2B7-CA29-4041-BFC9-103C187BA244}"/>
              </a:ext>
            </a:extLst>
          </p:cNvPr>
          <p:cNvSpPr/>
          <p:nvPr/>
        </p:nvSpPr>
        <p:spPr>
          <a:xfrm>
            <a:off x="138886" y="2534738"/>
            <a:ext cx="2795242" cy="1414463"/>
          </a:xfrm>
          <a:prstGeom prst="downArrowCallou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dirty="0">
                <a:latin typeface="+mj-lt"/>
                <a:ea typeface="Times New Roman" panose="02020603050405020304" pitchFamily="18" charset="0"/>
              </a:rPr>
              <a:t>Основная образовательная программа «Детство»</a:t>
            </a:r>
            <a:endParaRPr lang="ru-RU" dirty="0">
              <a:latin typeface="+mj-lt"/>
            </a:endParaRPr>
          </a:p>
        </p:txBody>
      </p:sp>
      <p:pic>
        <p:nvPicPr>
          <p:cNvPr id="13" name="Рисунок 12" descr="https://detectivebookshop.ru/image/1013720963.jpg">
            <a:extLst>
              <a:ext uri="{FF2B5EF4-FFF2-40B4-BE49-F238E27FC236}">
                <a16:creationId xmlns:a16="http://schemas.microsoft.com/office/drawing/2014/main" xmlns="" id="{D9DB7007-4076-432B-BF24-7976572EF038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289" y="4034245"/>
            <a:ext cx="1599129" cy="24214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Выноска: стрелка вниз 16">
            <a:extLst>
              <a:ext uri="{FF2B5EF4-FFF2-40B4-BE49-F238E27FC236}">
                <a16:creationId xmlns:a16="http://schemas.microsoft.com/office/drawing/2014/main" xmlns="" id="{5F8E7EBF-1E5D-4E94-97BD-9F5B414C388E}"/>
              </a:ext>
            </a:extLst>
          </p:cNvPr>
          <p:cNvSpPr/>
          <p:nvPr/>
        </p:nvSpPr>
        <p:spPr>
          <a:xfrm>
            <a:off x="4659396" y="2499921"/>
            <a:ext cx="2462405" cy="565785"/>
          </a:xfrm>
          <a:prstGeom prst="downArrowCallou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ru-RU" dirty="0"/>
              <a:t>Коррекционная работа</a:t>
            </a:r>
            <a:endParaRPr lang="ru-RU" dirty="0">
              <a:ea typeface="Times New Roman" panose="02020603050405020304" pitchFamily="18" charset="0"/>
            </a:endParaRPr>
          </a:p>
        </p:txBody>
      </p:sp>
      <p:graphicFrame>
        <p:nvGraphicFramePr>
          <p:cNvPr id="18" name="Таблица 17">
            <a:extLst>
              <a:ext uri="{FF2B5EF4-FFF2-40B4-BE49-F238E27FC236}">
                <a16:creationId xmlns:a16="http://schemas.microsoft.com/office/drawing/2014/main" xmlns="" id="{879420C1-6C9E-4E59-BACE-C4B8557FD9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0797245"/>
              </p:ext>
            </p:extLst>
          </p:nvPr>
        </p:nvGraphicFramePr>
        <p:xfrm>
          <a:off x="3221547" y="3138529"/>
          <a:ext cx="8285124" cy="4145280"/>
        </p:xfrm>
        <a:graphic>
          <a:graphicData uri="http://schemas.openxmlformats.org/drawingml/2006/table">
            <a:tbl>
              <a:tblPr>
                <a:tableStyleId>{0505E3EF-67EA-436B-97B2-0124C06EBD24}</a:tableStyleId>
              </a:tblPr>
              <a:tblGrid>
                <a:gridCol w="2609525">
                  <a:extLst>
                    <a:ext uri="{9D8B030D-6E8A-4147-A177-3AD203B41FA5}">
                      <a16:colId xmlns:a16="http://schemas.microsoft.com/office/drawing/2014/main" xmlns="" val="3641078457"/>
                    </a:ext>
                  </a:extLst>
                </a:gridCol>
                <a:gridCol w="5675599">
                  <a:extLst>
                    <a:ext uri="{9D8B030D-6E8A-4147-A177-3AD203B41FA5}">
                      <a16:colId xmlns:a16="http://schemas.microsoft.com/office/drawing/2014/main" xmlns="" val="104640345"/>
                    </a:ext>
                  </a:extLst>
                </a:gridCol>
              </a:tblGrid>
              <a:tr h="4401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Возрастная группа детей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350" marR="6350" marT="0" marB="0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Программа</a:t>
                      </a:r>
                      <a:endParaRPr lang="ru-RU" sz="1600" b="1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350" marR="6350" marT="0" marB="0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627941033"/>
                  </a:ext>
                </a:extLst>
              </a:tr>
              <a:tr h="0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   Младший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   дошкольный возраст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350" marR="6350" marT="0" marB="0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«Здравствуй, я сам!» С.В. Крюкова. Тренинговая программа работы с детьми 3-6 лет.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350" marR="6350" marT="0" marB="0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53852295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«Божья коровка» - занятия с детьми 2 - 4 лет в период адаптации к дошкольному учреждению. Программа адаптационных игр  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 А.С. Роньжиной 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350" marR="6350" marT="0" marB="0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3329048425"/>
                  </a:ext>
                </a:extLst>
              </a:tr>
              <a:tr h="0">
                <a:tc row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   Старший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   дошкольный возраст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350" marR="6350" marT="0" marB="0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«Ребята, давайте жить дружно!», С.В. Крюкова. 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350" marR="6350" marT="0" marB="0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2035139776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«Удивляюсь, злюсь, боюсь, хвастаюсь и радуюсь», В.Л. Шарохина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350" marR="6350" marT="0" marB="0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031236985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«Психологическая готовность к школе»,  Н.Г .Яковлева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350" marR="6350" marT="0" marB="0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1446952487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 Психологический тренинг «Давайте дружить дружно» О.Н. Саранская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350" marR="6350" marT="0" marB="0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6884542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Коррекционно-развивающая программа «Развитие  эмоционально-волевой сферы»,  И. Залеская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350" marR="6350" marT="0" marB="0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29765238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 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350" marR="6350" marT="0" marB="0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  <a:latin typeface="+mj-lt"/>
                        </a:rPr>
                        <a:t>«Цветик-семицветик»,  Н.Ю. Куражева</a:t>
                      </a:r>
                      <a:endParaRPr lang="ru-RU" sz="1600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350" marR="6350" marT="0" marB="0">
                    <a:cell3D prstMaterial="dkEdge">
                      <a:bevel w="25400" h="25400" prst="angle"/>
                      <a:lightRig rig="flood" dir="t"/>
                    </a:cell3D>
                  </a:tcPr>
                </a:tc>
                <a:extLst>
                  <a:ext uri="{0D108BD9-81ED-4DB2-BD59-A6C34878D82A}">
                    <a16:rowId xmlns:a16="http://schemas.microsoft.com/office/drawing/2014/main" xmlns="" val="264613546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7371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9E5EA45-5363-4A0B-AA56-1B323053D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4E0B8A3-4FF5-4990-9808-CB5732C2BE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195BE5B-7FF9-4E0C-97CD-7F7523201AC6}"/>
              </a:ext>
            </a:extLst>
          </p:cNvPr>
          <p:cNvPicPr/>
          <p:nvPr/>
        </p:nvPicPr>
        <p:blipFill rotWithShape="1">
          <a:blip r:embed="rId2"/>
          <a:srcRect l="12981" t="22751" r="8569" b="21164"/>
          <a:stretch/>
        </p:blipFill>
        <p:spPr bwMode="auto">
          <a:xfrm>
            <a:off x="-114300" y="0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933FCEC6-3C51-4917-9251-C95C8E2B22B3}"/>
              </a:ext>
            </a:extLst>
          </p:cNvPr>
          <p:cNvSpPr/>
          <p:nvPr/>
        </p:nvSpPr>
        <p:spPr>
          <a:xfrm>
            <a:off x="1125591" y="109536"/>
            <a:ext cx="7677665" cy="1077218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Условия охраны здоровья обучающихся, </a:t>
            </a:r>
          </a:p>
          <a:p>
            <a:r>
              <a:rPr lang="ru-RU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в том числе инвалидов и лиц с ОВЗ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25283A85-8B89-4EB6-AF0D-43ADF1DCDC41}"/>
              </a:ext>
            </a:extLst>
          </p:cNvPr>
          <p:cNvSpPr/>
          <p:nvPr/>
        </p:nvSpPr>
        <p:spPr>
          <a:xfrm>
            <a:off x="1271795" y="5792828"/>
            <a:ext cx="7408431" cy="92333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effectLst/>
                <a:latin typeface="+mj-lt"/>
              </a:rPr>
              <a:t>В соответствии с законом № 273  "Об образовании в Российской Федерации" МБДОУ детский сад "Светлячок" создаёт условия, гарантирующие охрану и укрепление здоровья обучающихся</a:t>
            </a:r>
            <a:endParaRPr lang="ru-RU" dirty="0">
              <a:latin typeface="+mj-lt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AAFB842-ADE8-47FD-8B59-302EFC2A74DB}"/>
              </a:ext>
            </a:extLst>
          </p:cNvPr>
          <p:cNvSpPr/>
          <p:nvPr/>
        </p:nvSpPr>
        <p:spPr>
          <a:xfrm>
            <a:off x="192128" y="1247766"/>
            <a:ext cx="7842026" cy="563231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numCol="2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gabriOla" panose="04040605051002020D02" pitchFamily="82" charset="0"/>
              </a:rPr>
              <a:t>1. </a:t>
            </a:r>
            <a:r>
              <a:rPr lang="ru-RU" sz="2400" b="1" dirty="0">
                <a:solidFill>
                  <a:schemeClr val="bg1"/>
                </a:solidFill>
                <a:latin typeface="gabriOla" panose="04040605051002020D02" pitchFamily="82" charset="0"/>
              </a:rPr>
              <a:t>О</a:t>
            </a:r>
            <a:r>
              <a:rPr lang="ru-RU" sz="2400" b="1" dirty="0">
                <a:solidFill>
                  <a:schemeClr val="bg1"/>
                </a:solidFill>
                <a:effectLst/>
                <a:latin typeface="gabriOla" panose="04040605051002020D02" pitchFamily="82" charset="0"/>
              </a:rPr>
              <a:t>казание первичной медико- санитарной помощи</a:t>
            </a:r>
          </a:p>
          <a:p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gabriOla" panose="04040605051002020D02" pitchFamily="82" charset="0"/>
              </a:rPr>
              <a:t>2. </a:t>
            </a:r>
            <a:r>
              <a:rPr lang="ru-RU" sz="2400" b="1" dirty="0">
                <a:solidFill>
                  <a:schemeClr val="bg1"/>
                </a:solidFill>
                <a:effectLst/>
                <a:latin typeface="gabriOla" panose="04040605051002020D02" pitchFamily="82" charset="0"/>
              </a:rPr>
              <a:t>Организация питания обучающихся</a:t>
            </a:r>
            <a:endParaRPr lang="ru-RU" sz="2400" dirty="0">
              <a:solidFill>
                <a:schemeClr val="bg1"/>
              </a:solidFill>
              <a:effectLst/>
            </a:endParaRPr>
          </a:p>
          <a:p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gabriOla" panose="04040605051002020D02" pitchFamily="82" charset="0"/>
              </a:rPr>
              <a:t>3. </a:t>
            </a:r>
            <a:r>
              <a:rPr lang="ru-RU" sz="2400" b="1" dirty="0">
                <a:solidFill>
                  <a:schemeClr val="bg1"/>
                </a:solidFill>
                <a:effectLst/>
                <a:latin typeface="gabriOla" panose="04040605051002020D02" pitchFamily="82" charset="0"/>
              </a:rPr>
              <a:t>Определение оптимальной </a:t>
            </a:r>
          </a:p>
          <a:p>
            <a:r>
              <a:rPr lang="ru-RU" sz="2400" b="1" dirty="0">
                <a:solidFill>
                  <a:schemeClr val="bg1"/>
                </a:solidFill>
                <a:effectLst/>
                <a:latin typeface="gabriOla" panose="04040605051002020D02" pitchFamily="82" charset="0"/>
              </a:rPr>
              <a:t>учебной нагрузки, режима дня</a:t>
            </a:r>
            <a:endParaRPr lang="ru-RU" sz="2400" dirty="0">
              <a:solidFill>
                <a:schemeClr val="bg1"/>
              </a:solidFill>
              <a:effectLst/>
            </a:endParaRPr>
          </a:p>
          <a:p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gabriOla" panose="04040605051002020D02" pitchFamily="82" charset="0"/>
              </a:rPr>
              <a:t>4. </a:t>
            </a:r>
            <a:r>
              <a:rPr lang="ru-RU" sz="2400" b="1" dirty="0">
                <a:solidFill>
                  <a:schemeClr val="bg1"/>
                </a:solidFill>
                <a:effectLst/>
                <a:latin typeface="gabriOla" panose="04040605051002020D02" pitchFamily="82" charset="0"/>
              </a:rPr>
              <a:t>Пропаганда и обучение навыка ЗОЖ</a:t>
            </a:r>
            <a:endParaRPr lang="ru-RU" sz="2400" dirty="0">
              <a:solidFill>
                <a:schemeClr val="bg1"/>
              </a:solidFill>
              <a:effectLst/>
            </a:endParaRPr>
          </a:p>
          <a:p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gabriOla" panose="04040605051002020D02" pitchFamily="82" charset="0"/>
              </a:rPr>
              <a:t>5. </a:t>
            </a:r>
            <a:r>
              <a:rPr lang="ru-RU" sz="2400" b="1" dirty="0">
                <a:solidFill>
                  <a:schemeClr val="bg1"/>
                </a:solidFill>
                <a:effectLst/>
                <a:latin typeface="gabriOla" panose="04040605051002020D02" pitchFamily="82" charset="0"/>
              </a:rPr>
              <a:t>Организация и создание условий для профилактики заболеваний и оздоровления  детей, для занятия физической культурой и спортом</a:t>
            </a:r>
            <a:endParaRPr lang="ru-RU" sz="2400" dirty="0">
              <a:solidFill>
                <a:schemeClr val="bg1"/>
              </a:solidFill>
              <a:effectLst/>
            </a:endParaRPr>
          </a:p>
          <a:p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gabriOla" panose="04040605051002020D02" pitchFamily="82" charset="0"/>
              </a:rPr>
              <a:t>6. </a:t>
            </a:r>
            <a:r>
              <a:rPr lang="ru-RU" sz="2400" b="1" dirty="0">
                <a:solidFill>
                  <a:schemeClr val="bg1"/>
                </a:solidFill>
                <a:effectLst/>
                <a:latin typeface="gabriOla" panose="04040605051002020D02" pitchFamily="82" charset="0"/>
              </a:rPr>
              <a:t>Прохождение профилактических медицинских осмотров</a:t>
            </a:r>
          </a:p>
          <a:p>
            <a:endParaRPr lang="ru-RU" sz="2400" b="1" dirty="0">
              <a:solidFill>
                <a:schemeClr val="bg1"/>
              </a:solidFill>
              <a:latin typeface="gabriOla" panose="04040605051002020D02" pitchFamily="82" charset="0"/>
            </a:endParaRPr>
          </a:p>
          <a:p>
            <a:endParaRPr lang="ru-RU" sz="2400" b="1" dirty="0">
              <a:solidFill>
                <a:schemeClr val="bg1"/>
              </a:solidFill>
              <a:effectLst/>
              <a:latin typeface="gabriOla" panose="04040605051002020D02" pitchFamily="82" charset="0"/>
            </a:endParaRPr>
          </a:p>
          <a:p>
            <a:endParaRPr lang="ru-RU" sz="2400" dirty="0">
              <a:solidFill>
                <a:schemeClr val="bg1"/>
              </a:solidFill>
              <a:effectLst/>
            </a:endParaRPr>
          </a:p>
          <a:p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gabriOla" panose="04040605051002020D02" pitchFamily="82" charset="0"/>
              </a:rPr>
              <a:t>7. </a:t>
            </a:r>
            <a:r>
              <a:rPr lang="ru-RU" sz="2400" b="1" dirty="0">
                <a:solidFill>
                  <a:schemeClr val="bg1"/>
                </a:solidFill>
                <a:effectLst/>
                <a:latin typeface="gabriOla" panose="04040605051002020D02" pitchFamily="82" charset="0"/>
              </a:rPr>
              <a:t>Обеспечение безопасности воспитанников</a:t>
            </a:r>
            <a:endParaRPr lang="ru-RU" sz="2400" dirty="0">
              <a:solidFill>
                <a:schemeClr val="bg1"/>
              </a:solidFill>
              <a:effectLst/>
            </a:endParaRPr>
          </a:p>
          <a:p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gabriOla" panose="04040605051002020D02" pitchFamily="82" charset="0"/>
              </a:rPr>
              <a:t>8. </a:t>
            </a:r>
            <a:r>
              <a:rPr lang="ru-RU" sz="2400" b="1" dirty="0">
                <a:solidFill>
                  <a:schemeClr val="bg1"/>
                </a:solidFill>
                <a:effectLst/>
                <a:latin typeface="gabriOla" panose="04040605051002020D02" pitchFamily="82" charset="0"/>
              </a:rPr>
              <a:t>Профилактика несчастных случаев с воспитанниками во время пребывания в ОО</a:t>
            </a:r>
            <a:endParaRPr lang="ru-RU" sz="2400" dirty="0">
              <a:solidFill>
                <a:schemeClr val="bg1"/>
              </a:solidFill>
              <a:effectLst/>
            </a:endParaRPr>
          </a:p>
          <a:p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gabriOla" panose="04040605051002020D02" pitchFamily="82" charset="0"/>
              </a:rPr>
              <a:t>9. </a:t>
            </a:r>
            <a:r>
              <a:rPr lang="ru-RU" sz="2400" b="1" dirty="0">
                <a:solidFill>
                  <a:schemeClr val="bg1"/>
                </a:solidFill>
                <a:effectLst/>
                <a:latin typeface="gabriOla" panose="04040605051002020D02" pitchFamily="82" charset="0"/>
              </a:rPr>
              <a:t>Проведение санитарно-эпидемиологических и профилактических мероприятий</a:t>
            </a:r>
            <a:endParaRPr lang="ru-RU" sz="2400" dirty="0">
              <a:solidFill>
                <a:schemeClr val="bg1"/>
              </a:solidFill>
              <a:effectLst/>
            </a:endParaRPr>
          </a:p>
          <a:p>
            <a:r>
              <a:rPr lang="ru-RU" sz="2400" b="1" dirty="0">
                <a:solidFill>
                  <a:schemeClr val="accent2">
                    <a:lumMod val="60000"/>
                    <a:lumOff val="40000"/>
                  </a:schemeClr>
                </a:solidFill>
                <a:effectLst/>
                <a:latin typeface="gabriOla" panose="04040605051002020D02" pitchFamily="82" charset="0"/>
              </a:rPr>
              <a:t>10</a:t>
            </a:r>
            <a:r>
              <a:rPr lang="ru-RU" sz="2400" b="1" dirty="0">
                <a:solidFill>
                  <a:schemeClr val="bg1"/>
                </a:solidFill>
                <a:effectLst/>
                <a:latin typeface="gabriOla" panose="04040605051002020D02" pitchFamily="82" charset="0"/>
              </a:rPr>
              <a:t>. Обучение педагогических работников навыкам оказания первой медико- санитарной помощи </a:t>
            </a:r>
            <a:endParaRPr lang="ru-RU" sz="2400" dirty="0">
              <a:solidFill>
                <a:schemeClr val="bg1"/>
              </a:solidFill>
              <a:effectLst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5D73E24C-4E34-42D3-9835-1AA937875F13}"/>
              </a:ext>
            </a:extLst>
          </p:cNvPr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7" t="13049" r="10465" b="15734"/>
          <a:stretch/>
        </p:blipFill>
        <p:spPr bwMode="auto">
          <a:xfrm>
            <a:off x="9042558" y="257043"/>
            <a:ext cx="2753706" cy="2766085"/>
          </a:xfrm>
          <a:prstGeom prst="ellipse">
            <a:avLst/>
          </a:prstGeom>
          <a:ln w="63500" cap="rnd">
            <a:solidFill>
              <a:srgbClr val="FF66FF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A0C6A9F-71E2-49BE-97C9-B84E87ED9C54}"/>
              </a:ext>
            </a:extLst>
          </p:cNvPr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8235" r="-349" b="7974"/>
          <a:stretch/>
        </p:blipFill>
        <p:spPr bwMode="auto">
          <a:xfrm>
            <a:off x="8680227" y="3979566"/>
            <a:ext cx="2991086" cy="2766085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Круг: прозрачная заливка 11">
            <a:extLst>
              <a:ext uri="{FF2B5EF4-FFF2-40B4-BE49-F238E27FC236}">
                <a16:creationId xmlns:a16="http://schemas.microsoft.com/office/drawing/2014/main" xmlns="" id="{44C4C12D-A785-445A-82BE-F1CE4B874E76}"/>
              </a:ext>
            </a:extLst>
          </p:cNvPr>
          <p:cNvSpPr/>
          <p:nvPr/>
        </p:nvSpPr>
        <p:spPr>
          <a:xfrm>
            <a:off x="7389509" y="2458270"/>
            <a:ext cx="1475594" cy="1398645"/>
          </a:xfrm>
          <a:prstGeom prst="donut">
            <a:avLst>
              <a:gd name="adj" fmla="val 4985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Круг: прозрачная заливка 12">
            <a:extLst>
              <a:ext uri="{FF2B5EF4-FFF2-40B4-BE49-F238E27FC236}">
                <a16:creationId xmlns:a16="http://schemas.microsoft.com/office/drawing/2014/main" xmlns="" id="{A62DC829-3D03-41DE-9E52-3BCC5D8FFFCA}"/>
              </a:ext>
            </a:extLst>
          </p:cNvPr>
          <p:cNvSpPr/>
          <p:nvPr/>
        </p:nvSpPr>
        <p:spPr>
          <a:xfrm>
            <a:off x="7931142" y="4434670"/>
            <a:ext cx="1475594" cy="1398645"/>
          </a:xfrm>
          <a:prstGeom prst="donut">
            <a:avLst>
              <a:gd name="adj" fmla="val 4985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4" name="Круг: прозрачная заливка 13">
            <a:extLst>
              <a:ext uri="{FF2B5EF4-FFF2-40B4-BE49-F238E27FC236}">
                <a16:creationId xmlns:a16="http://schemas.microsoft.com/office/drawing/2014/main" xmlns="" id="{A814C206-B0E6-472A-B1A3-43F8AB666662}"/>
              </a:ext>
            </a:extLst>
          </p:cNvPr>
          <p:cNvSpPr/>
          <p:nvPr/>
        </p:nvSpPr>
        <p:spPr>
          <a:xfrm>
            <a:off x="0" y="245001"/>
            <a:ext cx="1070811" cy="1077219"/>
          </a:xfrm>
          <a:prstGeom prst="donut">
            <a:avLst>
              <a:gd name="adj" fmla="val 4985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BD5FC0BB-C834-4CD2-A160-3E23534652F4}"/>
              </a:ext>
            </a:extLst>
          </p:cNvPr>
          <p:cNvSpPr/>
          <p:nvPr/>
        </p:nvSpPr>
        <p:spPr>
          <a:xfrm>
            <a:off x="-58199" y="584961"/>
            <a:ext cx="1202624" cy="322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solidFill>
                  <a:srgbClr val="C00000"/>
                </a:solidFill>
                <a:latin typeface="Segoe Script" panose="020B05040200000000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Коротко</a:t>
            </a:r>
            <a:endParaRPr lang="ru-RU" sz="14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688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E3B09B-A549-4A06-88D0-9542CF1D0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99C93E5-F290-49F2-9FFA-9A0964FCDC5A}"/>
              </a:ext>
            </a:extLst>
          </p:cNvPr>
          <p:cNvPicPr/>
          <p:nvPr/>
        </p:nvPicPr>
        <p:blipFill rotWithShape="1">
          <a:blip r:embed="rId2"/>
          <a:srcRect l="-282" t="14110" r="282" b="14462"/>
          <a:stretch/>
        </p:blipFill>
        <p:spPr bwMode="auto">
          <a:xfrm>
            <a:off x="86422" y="1"/>
            <a:ext cx="12191999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31798143-8405-4784-A59B-3CE76B6B8B95}"/>
              </a:ext>
            </a:extLst>
          </p:cNvPr>
          <p:cNvSpPr/>
          <p:nvPr/>
        </p:nvSpPr>
        <p:spPr>
          <a:xfrm>
            <a:off x="1436834" y="243815"/>
            <a:ext cx="8352223" cy="64633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chemeClr val="accent1">
                    <a:lumMod val="75000"/>
                  </a:schemeClr>
                </a:solidFill>
              </a:rPr>
              <a:t>Материально-техническое обеспечение </a:t>
            </a:r>
            <a:endParaRPr lang="ru-RU" sz="36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4F7EC96E-5E26-4682-9FBC-21300950ADE5}"/>
              </a:ext>
            </a:extLst>
          </p:cNvPr>
          <p:cNvSpPr/>
          <p:nvPr/>
        </p:nvSpPr>
        <p:spPr>
          <a:xfrm>
            <a:off x="387787" y="1216670"/>
            <a:ext cx="5497092" cy="289310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rgbClr val="000000"/>
                </a:solidFill>
                <a:latin typeface="Verdana" panose="020B0604030504040204" pitchFamily="34" charset="0"/>
              </a:rPr>
              <a:t>Здание 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</a:rPr>
              <a:t>имеет все виды благоустройства: центральное отопление, водоснабжение, канализацию.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rgbClr val="000000"/>
                </a:solidFill>
                <a:latin typeface="Verdana" panose="020B0604030504040204" pitchFamily="34" charset="0"/>
              </a:rPr>
              <a:t>Территория детского сада 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</a:rPr>
              <a:t>ограждена по периметру забором и полосой зеленых насаждений. Озеленение территории составляет более 50% площади территории, свободной от застройки.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rgbClr val="000000"/>
                </a:solidFill>
                <a:latin typeface="Verdana" panose="020B0604030504040204" pitchFamily="34" charset="0"/>
              </a:rPr>
              <a:t>Территория детского сада 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</a:rPr>
              <a:t>имеет разделение на игровую и хозяйственную зоны. 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1400" b="1" dirty="0">
                <a:solidFill>
                  <a:srgbClr val="000000"/>
                </a:solidFill>
                <a:latin typeface="Verdana" panose="020B0604030504040204" pitchFamily="34" charset="0"/>
              </a:rPr>
              <a:t>Игровая зона</a:t>
            </a:r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</a:rPr>
              <a:t> включает в себя: </a:t>
            </a:r>
          </a:p>
          <a:p>
            <a:pPr algn="just"/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</a:rPr>
              <a:t>– игровые групповые площадки, оборудованные с</a:t>
            </a:r>
          </a:p>
          <a:p>
            <a:pPr algn="just"/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</a:rPr>
              <a:t>учётом возрастных особенностей детей; </a:t>
            </a:r>
          </a:p>
          <a:p>
            <a:pPr algn="just"/>
            <a:r>
              <a:rPr lang="ru-RU" sz="1400" dirty="0">
                <a:solidFill>
                  <a:srgbClr val="000000"/>
                </a:solidFill>
                <a:latin typeface="Verdana" panose="020B0604030504040204" pitchFamily="34" charset="0"/>
              </a:rPr>
              <a:t>– физкультурная площадка.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AA6858D5-BD33-4911-A5E2-18C24F796D5A}"/>
              </a:ext>
            </a:extLst>
          </p:cNvPr>
          <p:cNvSpPr/>
          <p:nvPr/>
        </p:nvSpPr>
        <p:spPr>
          <a:xfrm>
            <a:off x="5550478" y="5259968"/>
            <a:ext cx="6868448" cy="1354217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Segoe Print" panose="02000600000000000000" pitchFamily="2" charset="0"/>
              </a:rPr>
              <a:t>Детский сад оборудован системами безопасности:</a:t>
            </a:r>
            <a:r>
              <a:rPr lang="ru-RU" b="1" dirty="0">
                <a:solidFill>
                  <a:srgbClr val="7030A0"/>
                </a:solidFill>
                <a:latin typeface="Verdana" panose="020B0604030504040204" pitchFamily="34" charset="0"/>
              </a:rPr>
              <a:t>   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7030A0"/>
                </a:solidFill>
                <a:latin typeface="Verdana" panose="020B0604030504040204" pitchFamily="34" charset="0"/>
              </a:rPr>
              <a:t>тревожная кнопка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7030A0"/>
                </a:solidFill>
                <a:latin typeface="Verdana" panose="020B0604030504040204" pitchFamily="34" charset="0"/>
              </a:rPr>
              <a:t>автономная охранно-пожарная сигнализация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dirty="0">
                <a:solidFill>
                  <a:srgbClr val="7030A0"/>
                </a:solidFill>
                <a:latin typeface="Verdana" panose="020B0604030504040204" pitchFamily="34" charset="0"/>
              </a:rPr>
              <a:t>контроль управления системой доступа по всему периметру и внутри здания </a:t>
            </a:r>
          </a:p>
        </p:txBody>
      </p:sp>
      <p:sp>
        <p:nvSpPr>
          <p:cNvPr id="8" name="Круг: прозрачная заливка 7">
            <a:extLst>
              <a:ext uri="{FF2B5EF4-FFF2-40B4-BE49-F238E27FC236}">
                <a16:creationId xmlns:a16="http://schemas.microsoft.com/office/drawing/2014/main" xmlns="" id="{20BBAC42-E06C-4A7C-B977-E44F45D7E7FE}"/>
              </a:ext>
            </a:extLst>
          </p:cNvPr>
          <p:cNvSpPr/>
          <p:nvPr/>
        </p:nvSpPr>
        <p:spPr>
          <a:xfrm>
            <a:off x="183012" y="103770"/>
            <a:ext cx="1070811" cy="1077219"/>
          </a:xfrm>
          <a:prstGeom prst="donut">
            <a:avLst>
              <a:gd name="adj" fmla="val 4985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F1360AD3-681C-4EC2-9E50-D9BA1705CC51}"/>
              </a:ext>
            </a:extLst>
          </p:cNvPr>
          <p:cNvSpPr/>
          <p:nvPr/>
        </p:nvSpPr>
        <p:spPr>
          <a:xfrm>
            <a:off x="83126" y="481358"/>
            <a:ext cx="1202624" cy="322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400" b="1" dirty="0">
                <a:solidFill>
                  <a:srgbClr val="C00000"/>
                </a:solidFill>
                <a:latin typeface="Segoe Script" panose="020B05040200000000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Коротко</a:t>
            </a:r>
            <a:endParaRPr lang="ru-RU" sz="14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Круг: прозрачная заливка 17">
            <a:extLst>
              <a:ext uri="{FF2B5EF4-FFF2-40B4-BE49-F238E27FC236}">
                <a16:creationId xmlns:a16="http://schemas.microsoft.com/office/drawing/2014/main" xmlns="" id="{6AC3FD66-E0A1-4C0F-81A0-F206D1304D14}"/>
              </a:ext>
            </a:extLst>
          </p:cNvPr>
          <p:cNvSpPr/>
          <p:nvPr/>
        </p:nvSpPr>
        <p:spPr>
          <a:xfrm>
            <a:off x="10545427" y="4169016"/>
            <a:ext cx="1070811" cy="1077219"/>
          </a:xfrm>
          <a:prstGeom prst="donut">
            <a:avLst>
              <a:gd name="adj" fmla="val 9072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Круг: прозрачная заливка 18">
            <a:extLst>
              <a:ext uri="{FF2B5EF4-FFF2-40B4-BE49-F238E27FC236}">
                <a16:creationId xmlns:a16="http://schemas.microsoft.com/office/drawing/2014/main" xmlns="" id="{8FAA3BD0-5659-45E7-83E2-2FC572EC59A6}"/>
              </a:ext>
            </a:extLst>
          </p:cNvPr>
          <p:cNvSpPr/>
          <p:nvPr/>
        </p:nvSpPr>
        <p:spPr>
          <a:xfrm>
            <a:off x="10981321" y="3307108"/>
            <a:ext cx="1143295" cy="1201847"/>
          </a:xfrm>
          <a:prstGeom prst="donut">
            <a:avLst>
              <a:gd name="adj" fmla="val 8034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750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2E3B09B-A549-4A06-88D0-9542CF1D02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399C93E5-F290-49F2-9FFA-9A0964FCDC5A}"/>
              </a:ext>
            </a:extLst>
          </p:cNvPr>
          <p:cNvPicPr/>
          <p:nvPr/>
        </p:nvPicPr>
        <p:blipFill rotWithShape="1">
          <a:blip r:embed="rId2"/>
          <a:srcRect l="-282" t="14110" r="282" b="14462"/>
          <a:stretch/>
        </p:blipFill>
        <p:spPr bwMode="auto">
          <a:xfrm>
            <a:off x="0" y="15415"/>
            <a:ext cx="12191999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31798143-8405-4784-A59B-3CE76B6B8B95}"/>
              </a:ext>
            </a:extLst>
          </p:cNvPr>
          <p:cNvSpPr/>
          <p:nvPr/>
        </p:nvSpPr>
        <p:spPr>
          <a:xfrm>
            <a:off x="804117" y="234649"/>
            <a:ext cx="10549683" cy="52322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75000"/>
                  </a:schemeClr>
                </a:solidFill>
                <a:latin typeface="Segoe Script" panose="020B0504020000000003" pitchFamily="34" charset="0"/>
              </a:rPr>
              <a:t>Развивающая предметно-пространственная среда</a:t>
            </a:r>
            <a:endParaRPr lang="ru-RU" sz="2800" dirty="0">
              <a:solidFill>
                <a:schemeClr val="accent1">
                  <a:lumMod val="75000"/>
                </a:schemeClr>
              </a:solidFill>
              <a:latin typeface="Segoe Script" panose="020B0504020000000003" pitchFamily="34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xmlns="" id="{0D0ED35E-507A-4F59-8FC5-D5E045FE37AA}"/>
              </a:ext>
            </a:extLst>
          </p:cNvPr>
          <p:cNvSpPr/>
          <p:nvPr/>
        </p:nvSpPr>
        <p:spPr>
          <a:xfrm>
            <a:off x="3411902" y="869045"/>
            <a:ext cx="6242581" cy="313932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66FF"/>
                </a:solidFill>
                <a:latin typeface="Times New Roman" panose="02020603050405020304" pitchFamily="18" charset="0"/>
              </a:rPr>
              <a:t>Развивающая предметно-пространственная среда  обеспечивает:</a:t>
            </a:r>
            <a:endParaRPr lang="ru-RU" sz="1600" dirty="0">
              <a:solidFill>
                <a:srgbClr val="FF66FF"/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</a:rPr>
              <a:t>Гармоничное всестороннее развитие детей с учетом особенностей возраста, здоровья, психических, физических и речевых нарушений.</a:t>
            </a:r>
            <a:endParaRPr lang="ru-RU" sz="1600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</a:rPr>
              <a:t>Полноценное общение между собой, а в процессе учебной деятельности - с педагогом, даёт возможность уединиться по желанию ребенка.</a:t>
            </a:r>
            <a:endParaRPr lang="ru-RU" sz="1600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</a:rPr>
              <a:t>Реализацию образовательной программы ДОУ.</a:t>
            </a:r>
            <a:endParaRPr lang="ru-RU" sz="1600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</a:rPr>
              <a:t>Учет национально-культурных, климатических условий, в которых осуществляется образовательная деятельность.</a:t>
            </a:r>
            <a:endParaRPr lang="ru-RU" sz="1600" b="0" i="0" dirty="0">
              <a:solidFill>
                <a:schemeClr val="bg2">
                  <a:lumMod val="50000"/>
                </a:schemeClr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18" name="Рисунок 17">
            <a:extLst>
              <a:ext uri="{FF2B5EF4-FFF2-40B4-BE49-F238E27FC236}">
                <a16:creationId xmlns:a16="http://schemas.microsoft.com/office/drawing/2014/main" xmlns="" id="{FBFAFA61-B7C1-4804-8A5A-F6ED7316441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63576">
            <a:off x="275312" y="1302304"/>
            <a:ext cx="2949462" cy="2212097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A3FB7CA3-40B9-45F5-A382-64E9D61888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7649">
            <a:off x="9744045" y="757869"/>
            <a:ext cx="2183898" cy="2911864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2" name="Picture 2" descr="C:\Users\Admin\Pictures\IMG-20220408-WA008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649823" flipV="1">
            <a:off x="4523026" y="4528623"/>
            <a:ext cx="2705751" cy="20293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3" name="Picture 3" descr="C:\Users\Admin\Pictures\IMG-20220408-WA007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07693">
            <a:off x="1338988" y="4135851"/>
            <a:ext cx="1965198" cy="26202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4" name="Picture 4" descr="C:\Users\Admin\Pictures\IMG-20220408-WA007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56139">
            <a:off x="8902388" y="4055800"/>
            <a:ext cx="1979676" cy="26395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4300508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9E5EA45-5363-4A0B-AA56-1B323053D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4E0B8A3-4FF5-4990-9808-CB5732C2BE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195BE5B-7FF9-4E0C-97CD-7F7523201AC6}"/>
              </a:ext>
            </a:extLst>
          </p:cNvPr>
          <p:cNvPicPr/>
          <p:nvPr/>
        </p:nvPicPr>
        <p:blipFill rotWithShape="1">
          <a:blip r:embed="rId2"/>
          <a:srcRect l="12981" t="22751" r="8569" b="21164"/>
          <a:stretch/>
        </p:blipFill>
        <p:spPr bwMode="auto">
          <a:xfrm>
            <a:off x="-82999" y="0"/>
            <a:ext cx="12192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Круг: прозрачная заливка 5">
            <a:extLst>
              <a:ext uri="{FF2B5EF4-FFF2-40B4-BE49-F238E27FC236}">
                <a16:creationId xmlns:a16="http://schemas.microsoft.com/office/drawing/2014/main" xmlns="" id="{91DC0F60-3F68-4C74-9341-20C32D8BF7D7}"/>
              </a:ext>
            </a:extLst>
          </p:cNvPr>
          <p:cNvSpPr/>
          <p:nvPr/>
        </p:nvSpPr>
        <p:spPr>
          <a:xfrm>
            <a:off x="469917" y="5395597"/>
            <a:ext cx="1177790" cy="1201948"/>
          </a:xfrm>
          <a:prstGeom prst="donut">
            <a:avLst>
              <a:gd name="adj" fmla="val 4985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xmlns="" id="{6A297F3E-1BB6-4AFC-807E-BD3C4D2228B1}"/>
              </a:ext>
            </a:extLst>
          </p:cNvPr>
          <p:cNvSpPr/>
          <p:nvPr/>
        </p:nvSpPr>
        <p:spPr>
          <a:xfrm>
            <a:off x="969793" y="56265"/>
            <a:ext cx="60003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>
                <a:solidFill>
                  <a:srgbClr val="66FFCC"/>
                </a:solidFill>
                <a:latin typeface="+mj-lt"/>
              </a:rPr>
              <a:t>П</a:t>
            </a:r>
            <a:r>
              <a:rPr lang="ru-RU" sz="32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+mj-lt"/>
              </a:rPr>
              <a:t>латные образовательные услуги</a:t>
            </a:r>
            <a:endParaRPr 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FE66837E-E352-41D6-9364-08FBDBB9592E}"/>
              </a:ext>
            </a:extLst>
          </p:cNvPr>
          <p:cNvSpPr/>
          <p:nvPr/>
        </p:nvSpPr>
        <p:spPr>
          <a:xfrm>
            <a:off x="612141" y="921770"/>
            <a:ext cx="7049746" cy="2215991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b="1" dirty="0">
                <a:solidFill>
                  <a:srgbClr val="FFCCFF"/>
                </a:solidFill>
                <a:latin typeface="Batang" panose="02030600000101010101" pitchFamily="18" charset="-127"/>
                <a:ea typeface="Batang" panose="02030600000101010101" pitchFamily="18" charset="-127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Музыкальные звоночки</a:t>
            </a:r>
            <a:r>
              <a:rPr lang="ru-RU" sz="2000" b="1" dirty="0">
                <a:solidFill>
                  <a:srgbClr val="FFCC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sz="2000" b="1" dirty="0">
                <a:solidFill>
                  <a:srgbClr val="66FFCC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– 5 групп – 50 человек </a:t>
            </a:r>
            <a:endParaRPr lang="ru-RU" sz="2000" dirty="0">
              <a:solidFill>
                <a:srgbClr val="66FFCC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b="1" u="sng" dirty="0">
                <a:solidFill>
                  <a:srgbClr val="FFCCFF"/>
                </a:solidFill>
                <a:latin typeface="Batang" panose="02030600000101010101" pitchFamily="18" charset="-127"/>
                <a:ea typeface="Batang" panose="02030600000101010101" pitchFamily="18" charset="-127"/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Степ-аэробика</a:t>
            </a:r>
            <a:r>
              <a:rPr lang="ru-RU" sz="2000" b="1" u="sng" dirty="0">
                <a:solidFill>
                  <a:srgbClr val="66FFCC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sz="2000" b="1" dirty="0">
                <a:solidFill>
                  <a:srgbClr val="66FFCC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– 1 группа – 10 человек</a:t>
            </a:r>
            <a:endParaRPr lang="ru-RU" sz="2000" dirty="0">
              <a:solidFill>
                <a:srgbClr val="66FFCC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b="1" u="sng" dirty="0">
                <a:solidFill>
                  <a:srgbClr val="FFCCFF"/>
                </a:solidFill>
                <a:latin typeface="Batang" panose="02030600000101010101" pitchFamily="18" charset="-127"/>
                <a:ea typeface="Batang" panose="02030600000101010101" pitchFamily="18" charset="-127"/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Игровой стретчинг</a:t>
            </a:r>
            <a:r>
              <a:rPr lang="ru-RU" sz="2000" b="1" u="sng" dirty="0">
                <a:solidFill>
                  <a:srgbClr val="FFCC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 </a:t>
            </a:r>
            <a:r>
              <a:rPr lang="ru-RU" sz="2000" b="1" dirty="0">
                <a:solidFill>
                  <a:srgbClr val="66FFCC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– 7 групп – 70 человек</a:t>
            </a:r>
            <a:endParaRPr lang="ru-RU" sz="2000" dirty="0">
              <a:solidFill>
                <a:srgbClr val="66FFCC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ru-RU" sz="2000" b="1" u="sng" dirty="0">
                <a:solidFill>
                  <a:srgbClr val="FFCC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Речевичок </a:t>
            </a:r>
            <a:r>
              <a:rPr lang="ru-RU" sz="2000" b="1" dirty="0">
                <a:solidFill>
                  <a:srgbClr val="66FFCC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– 3 группы – 15 человек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u="sng" dirty="0">
                <a:solidFill>
                  <a:srgbClr val="FFCC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В мире музыки и звуков </a:t>
            </a:r>
            <a:r>
              <a:rPr lang="ru-RU" sz="2000" b="1" dirty="0">
                <a:solidFill>
                  <a:srgbClr val="66FFCC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– 2 группы – 20 человек</a:t>
            </a:r>
            <a:endParaRPr lang="ru-RU" sz="2000" dirty="0">
              <a:solidFill>
                <a:srgbClr val="66FFCC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000" b="1" u="sng" dirty="0">
                <a:solidFill>
                  <a:srgbClr val="FFCCFF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Ступеньки к школе </a:t>
            </a:r>
            <a:r>
              <a:rPr lang="ru-RU" sz="2000" b="1" dirty="0">
                <a:solidFill>
                  <a:srgbClr val="66FFCC"/>
                </a:solidFill>
                <a:latin typeface="Batang" panose="02030600000101010101" pitchFamily="18" charset="-127"/>
                <a:ea typeface="Batang" panose="02030600000101010101" pitchFamily="18" charset="-127"/>
              </a:rPr>
              <a:t>1 группа – 10 человек</a:t>
            </a:r>
            <a:endParaRPr lang="ru-RU" sz="2000" dirty="0">
              <a:solidFill>
                <a:srgbClr val="66FFCC"/>
              </a:solidFill>
              <a:latin typeface="Batang" panose="02030600000101010101" pitchFamily="18" charset="-127"/>
              <a:ea typeface="Batang" panose="02030600000101010101" pitchFamily="18" charset="-127"/>
            </a:endParaRPr>
          </a:p>
          <a:p>
            <a:pPr algn="just">
              <a:buFont typeface="Arial" panose="020B0604020202020204" pitchFamily="34" charset="0"/>
              <a:buChar char="•"/>
            </a:pPr>
            <a:endParaRPr lang="ru-RU" dirty="0">
              <a:solidFill>
                <a:srgbClr val="404040"/>
              </a:solidFill>
              <a:latin typeface="Verdana" panose="020B0604030504040204" pitchFamily="34" charset="0"/>
            </a:endParaRPr>
          </a:p>
        </p:txBody>
      </p:sp>
      <p:sp>
        <p:nvSpPr>
          <p:cNvPr id="11" name="Правая фигурная скобка 10">
            <a:extLst>
              <a:ext uri="{FF2B5EF4-FFF2-40B4-BE49-F238E27FC236}">
                <a16:creationId xmlns:a16="http://schemas.microsoft.com/office/drawing/2014/main" xmlns="" id="{9F5C6203-2A40-4842-B35F-6319D8FDD934}"/>
              </a:ext>
            </a:extLst>
          </p:cNvPr>
          <p:cNvSpPr/>
          <p:nvPr/>
        </p:nvSpPr>
        <p:spPr>
          <a:xfrm>
            <a:off x="7189863" y="1078634"/>
            <a:ext cx="697915" cy="1764950"/>
          </a:xfrm>
          <a:prstGeom prst="rightBrace">
            <a:avLst>
              <a:gd name="adj1" fmla="val 25349"/>
              <a:gd name="adj2" fmla="val 49327"/>
            </a:avLst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xmlns="" id="{502EC702-227B-4C9C-AE48-13F72A98B39D}"/>
              </a:ext>
            </a:extLst>
          </p:cNvPr>
          <p:cNvSpPr/>
          <p:nvPr/>
        </p:nvSpPr>
        <p:spPr>
          <a:xfrm>
            <a:off x="7856273" y="1749947"/>
            <a:ext cx="1202624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2000" b="1" dirty="0">
                <a:solidFill>
                  <a:srgbClr val="C00000"/>
                </a:solidFill>
                <a:latin typeface="Segoe Script" panose="020B05040200000000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175 человек</a:t>
            </a:r>
            <a:endParaRPr lang="ru-RU" sz="20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52A13BC8-B9CE-45D9-A349-C7E9B6BD2AE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8342"/>
          <a:stretch/>
        </p:blipFill>
        <p:spPr>
          <a:xfrm>
            <a:off x="9058897" y="594915"/>
            <a:ext cx="2635728" cy="2869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637D6F2D-2F0B-4C85-8EEA-0617100CDB7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8393" y="3056022"/>
            <a:ext cx="3701581" cy="20821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Круг: прозрачная заливка 18">
            <a:extLst>
              <a:ext uri="{FF2B5EF4-FFF2-40B4-BE49-F238E27FC236}">
                <a16:creationId xmlns:a16="http://schemas.microsoft.com/office/drawing/2014/main" xmlns="" id="{41FE9A90-520A-463E-AC54-8114DD930433}"/>
              </a:ext>
            </a:extLst>
          </p:cNvPr>
          <p:cNvSpPr/>
          <p:nvPr/>
        </p:nvSpPr>
        <p:spPr>
          <a:xfrm>
            <a:off x="4137014" y="3019728"/>
            <a:ext cx="2635728" cy="2577002"/>
          </a:xfrm>
          <a:prstGeom prst="donut">
            <a:avLst>
              <a:gd name="adj" fmla="val 4985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xmlns="" id="{F7A934C1-CB9B-4DEF-AE9E-5DE16A33388E}"/>
              </a:ext>
            </a:extLst>
          </p:cNvPr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31"/>
          <a:stretch/>
        </p:blipFill>
        <p:spPr bwMode="auto">
          <a:xfrm>
            <a:off x="5486125" y="3720535"/>
            <a:ext cx="3407475" cy="18761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54877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6FB50A36-4812-4ECF-BE42-D9378A3E58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790138E2-A7B5-478C-9AAA-FFD133CF6236}"/>
              </a:ext>
            </a:extLst>
          </p:cNvPr>
          <p:cNvPicPr/>
          <p:nvPr/>
        </p:nvPicPr>
        <p:blipFill rotWithShape="1">
          <a:blip r:embed="rId2"/>
          <a:srcRect l="10300" t="22399" r="6454" b="18871"/>
          <a:stretch/>
        </p:blipFill>
        <p:spPr bwMode="auto">
          <a:xfrm>
            <a:off x="11301" y="1"/>
            <a:ext cx="12192000" cy="68579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90B2E9F7-6A39-45B1-A613-E6EE7727F6BE}"/>
              </a:ext>
            </a:extLst>
          </p:cNvPr>
          <p:cNvSpPr/>
          <p:nvPr/>
        </p:nvSpPr>
        <p:spPr>
          <a:xfrm>
            <a:off x="4832979" y="-104041"/>
            <a:ext cx="6196940" cy="120032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66FFCC"/>
                </a:solidFill>
                <a:latin typeface="+mj-lt"/>
              </a:rPr>
              <a:t>В</a:t>
            </a:r>
            <a:r>
              <a:rPr lang="ru-RU" sz="2800" b="1" dirty="0">
                <a:solidFill>
                  <a:srgbClr val="FFCCFF"/>
                </a:solidFill>
                <a:latin typeface="+mj-lt"/>
              </a:rPr>
              <a:t>ыявление и сопровождение детей, проявляющих выдающиеся способности</a:t>
            </a:r>
            <a:endParaRPr lang="ru-RU" sz="2800" dirty="0">
              <a:solidFill>
                <a:srgbClr val="FFCCFF"/>
              </a:solidFill>
              <a:latin typeface="+mj-lt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340436C1-0727-41C7-9769-3385C8A70341}"/>
              </a:ext>
            </a:extLst>
          </p:cNvPr>
          <p:cNvSpPr/>
          <p:nvPr/>
        </p:nvSpPr>
        <p:spPr>
          <a:xfrm>
            <a:off x="119016" y="91969"/>
            <a:ext cx="4693727" cy="2307619"/>
          </a:xfrm>
          <a:prstGeom prst="rect">
            <a:avLst/>
          </a:prstGeom>
          <a:ln>
            <a:noFill/>
            <a:headEnd type="none" w="med" len="med"/>
            <a:tailEnd type="none" w="med" len="med"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0215"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Calibri" panose="020F0502020204030204" pitchFamily="34" charset="0"/>
                <a:cs typeface="Aldhabi" panose="01000000000000000000" pitchFamily="2" charset="-78"/>
              </a:rPr>
              <a:t>Выявление одаренных детей осуществляется посредством участия детей в олимпиадах и иных интеллектуальных и (или) творческих конкурсах, мероприятиях, направленных на развитие интеллектуальных и творческих способностей, способностей к занятиям физической культурой и спортом, интереса к научной (научно-исследовательской), инженерно-технической, изобретательской, творческой, физкультурно-спортивной деятельности.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68DA3DA-A581-4BDE-8C67-2023284D937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67" t="10812" r="15368" b="23823"/>
          <a:stretch/>
        </p:blipFill>
        <p:spPr>
          <a:xfrm>
            <a:off x="5088399" y="1228112"/>
            <a:ext cx="2607551" cy="1744174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xmlns="" id="{3D86F410-7289-40A9-8134-51F856B66B6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021"/>
          <a:stretch/>
        </p:blipFill>
        <p:spPr>
          <a:xfrm>
            <a:off x="154236" y="2531978"/>
            <a:ext cx="2516482" cy="1483612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4070ECDD-A344-4899-9AAE-4237D6BDBA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1437" y="4526203"/>
            <a:ext cx="1250420" cy="1667226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80A1E398-1254-4679-86B7-226F54012770}"/>
              </a:ext>
            </a:extLst>
          </p:cNvPr>
          <p:cNvSpPr/>
          <p:nvPr/>
        </p:nvSpPr>
        <p:spPr>
          <a:xfrm>
            <a:off x="2304870" y="4800251"/>
            <a:ext cx="2150195" cy="52322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66FF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VII городской фестиваль "Язык мой, друг мой!"</a:t>
            </a:r>
          </a:p>
        </p:txBody>
      </p:sp>
      <p:pic>
        <p:nvPicPr>
          <p:cNvPr id="19" name="Рисунок 18">
            <a:extLst>
              <a:ext uri="{FF2B5EF4-FFF2-40B4-BE49-F238E27FC236}">
                <a16:creationId xmlns:a16="http://schemas.microsoft.com/office/drawing/2014/main" xmlns="" id="{98AD7FEB-3D1D-4581-A1B9-8B24B0339A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82623" y="3398961"/>
            <a:ext cx="1693413" cy="2254484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xmlns="" id="{03B38C66-5C8B-4819-8E3C-24CAF8DB0638}"/>
              </a:ext>
            </a:extLst>
          </p:cNvPr>
          <p:cNvSpPr/>
          <p:nvPr/>
        </p:nvSpPr>
        <p:spPr>
          <a:xfrm>
            <a:off x="6436830" y="5237437"/>
            <a:ext cx="1960724" cy="73866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66FF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Победители фестиваля-конкурса «Юный шахматист"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xmlns="" id="{FBADB0B4-2A83-43DE-9A1C-ED91109206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90562" y="1062528"/>
            <a:ext cx="2447203" cy="1695780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xmlns="" id="{E0F12A26-5F56-4643-84C5-FA51CE841333}"/>
              </a:ext>
            </a:extLst>
          </p:cNvPr>
          <p:cNvSpPr/>
          <p:nvPr/>
        </p:nvSpPr>
        <p:spPr>
          <a:xfrm>
            <a:off x="8201763" y="2385048"/>
            <a:ext cx="2276546" cy="73866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66FF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Победители регионального фестиваля-конкурса «От чистого истока"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xmlns="" id="{D9BAD330-8D71-4BF8-A276-AE1143703F4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04408" y="3262940"/>
            <a:ext cx="2853124" cy="1744174"/>
          </a:xfrm>
          <a:prstGeom prst="rect">
            <a:avLst/>
          </a:prstGeom>
          <a:ln w="3810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9" name="Прямоугольник 28">
            <a:extLst>
              <a:ext uri="{FF2B5EF4-FFF2-40B4-BE49-F238E27FC236}">
                <a16:creationId xmlns:a16="http://schemas.microsoft.com/office/drawing/2014/main" xmlns="" id="{CEF3F977-F334-4D13-8EEF-1B8C0793D5B7}"/>
              </a:ext>
            </a:extLst>
          </p:cNvPr>
          <p:cNvSpPr/>
          <p:nvPr/>
        </p:nvSpPr>
        <p:spPr>
          <a:xfrm>
            <a:off x="8729000" y="4584807"/>
            <a:ext cx="2057370" cy="73866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sz="1400" dirty="0">
                <a:solidFill>
                  <a:srgbClr val="66FF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Победители городского фестиваля-конкурса «Соцветие наций"</a:t>
            </a:r>
          </a:p>
        </p:txBody>
      </p:sp>
      <p:sp>
        <p:nvSpPr>
          <p:cNvPr id="26" name="Прямоугольник 11">
            <a:extLst>
              <a:ext uri="{FF2B5EF4-FFF2-40B4-BE49-F238E27FC236}">
                <a16:creationId xmlns:a16="http://schemas.microsoft.com/office/drawing/2014/main" xmlns="" id="{E277292E-6FCD-4FB9-8A6A-0836FD8435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9152" y="2512210"/>
            <a:ext cx="2703524" cy="523220"/>
          </a:xfrm>
          <a:prstGeom prst="rect">
            <a:avLst/>
          </a:prstGeom>
          <a:gradFill rotWithShape="1">
            <a:gsLst>
              <a:gs pos="0">
                <a:srgbClr val="AFAFAF"/>
              </a:gs>
              <a:gs pos="50000">
                <a:srgbClr val="A5A5A5"/>
              </a:gs>
              <a:gs pos="100000">
                <a:srgbClr val="929292"/>
              </a:gs>
            </a:gsLst>
            <a:lin ang="5400000"/>
          </a:gradFill>
          <a:ln>
            <a:noFill/>
          </a:ln>
          <a:effectLst>
            <a:outerShdw blurRad="57150" dist="19050" dir="5400000" algn="ctr" rotWithShape="0">
              <a:srgbClr val="000000">
                <a:alpha val="62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66FFCC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Гран-При в городском конкурсе «Песня в солдатском строю»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Прямоугольник 6">
            <a:extLst>
              <a:ext uri="{FF2B5EF4-FFF2-40B4-BE49-F238E27FC236}">
                <a16:creationId xmlns:a16="http://schemas.microsoft.com/office/drawing/2014/main" xmlns="" id="{CC80DC5A-49B9-4CF0-A11C-2C4791D7A1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81691" y="1309155"/>
            <a:ext cx="2058345" cy="523220"/>
          </a:xfrm>
          <a:prstGeom prst="rect">
            <a:avLst/>
          </a:prstGeom>
          <a:gradFill rotWithShape="1">
            <a:gsLst>
              <a:gs pos="0">
                <a:srgbClr val="AFAFAF"/>
              </a:gs>
              <a:gs pos="50000">
                <a:srgbClr val="A5A5A5"/>
              </a:gs>
              <a:gs pos="100000">
                <a:srgbClr val="929292"/>
              </a:gs>
            </a:gsLst>
            <a:lin ang="5400000"/>
          </a:gradFill>
          <a:ln>
            <a:noFill/>
          </a:ln>
          <a:effectLst>
            <a:outerShdw blurRad="57150" dist="19050" dir="5400000" algn="ctr" rotWithShape="0">
              <a:srgbClr val="000000">
                <a:alpha val="62999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rgbClr val="66FFCC"/>
                </a:solidFill>
                <a:effectLst/>
                <a:latin typeface="Times New Roman" panose="02020603050405020304" pitchFamily="18" charset="0"/>
              </a:rPr>
              <a:t>IV робототехнический фестиваль "Робофест" 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3674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C9E5EA45-5363-4A0B-AA56-1B323053D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4E0B8A3-4FF5-4990-9808-CB5732C2BE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B195BE5B-7FF9-4E0C-97CD-7F7523201AC6}"/>
              </a:ext>
            </a:extLst>
          </p:cNvPr>
          <p:cNvPicPr/>
          <p:nvPr/>
        </p:nvPicPr>
        <p:blipFill rotWithShape="1">
          <a:blip r:embed="rId2"/>
          <a:srcRect l="12981" t="22751" r="8569" b="21164"/>
          <a:stretch/>
        </p:blipFill>
        <p:spPr bwMode="auto">
          <a:xfrm>
            <a:off x="-41974" y="9787"/>
            <a:ext cx="12192000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xmlns="" id="{A158CA2D-5F3E-468F-8E15-3F18F34B7A1F}"/>
              </a:ext>
            </a:extLst>
          </p:cNvPr>
          <p:cNvSpPr/>
          <p:nvPr/>
        </p:nvSpPr>
        <p:spPr>
          <a:xfrm>
            <a:off x="459154" y="0"/>
            <a:ext cx="7255512" cy="92333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FFCCFF"/>
                </a:solidFill>
                <a:latin typeface="+mj-lt"/>
              </a:rPr>
              <a:t>И</a:t>
            </a:r>
            <a:r>
              <a:rPr lang="ru-RU" sz="4400" b="1" dirty="0">
                <a:solidFill>
                  <a:srgbClr val="66FFCC"/>
                </a:solidFill>
                <a:latin typeface="+mj-lt"/>
              </a:rPr>
              <a:t>нновационная деятельность</a:t>
            </a:r>
            <a:endParaRPr lang="ru-RU" sz="3200" dirty="0">
              <a:solidFill>
                <a:schemeClr val="accent2">
                  <a:lumMod val="60000"/>
                  <a:lumOff val="40000"/>
                </a:schemeClr>
              </a:solidFill>
              <a:latin typeface="+mj-lt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xmlns="" id="{81DE1083-33C4-4CE9-ADD2-E7D2A15B11B5}"/>
              </a:ext>
            </a:extLst>
          </p:cNvPr>
          <p:cNvSpPr/>
          <p:nvPr/>
        </p:nvSpPr>
        <p:spPr>
          <a:xfrm>
            <a:off x="228902" y="767358"/>
            <a:ext cx="6681814" cy="1200329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CCFF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«Формирование ранних представлений о мире профессий в условиях игровой деятельности детей дошкольного возраста»</a:t>
            </a:r>
            <a:endParaRPr lang="ru-RU" sz="2400" dirty="0">
              <a:solidFill>
                <a:srgbClr val="FFCCFF"/>
              </a:solidFill>
            </a:endParaRPr>
          </a:p>
        </p:txBody>
      </p:sp>
      <p:graphicFrame>
        <p:nvGraphicFramePr>
          <p:cNvPr id="7" name="Схема 6">
            <a:extLst>
              <a:ext uri="{FF2B5EF4-FFF2-40B4-BE49-F238E27FC236}">
                <a16:creationId xmlns:a16="http://schemas.microsoft.com/office/drawing/2014/main" xmlns="" id="{63F41354-968D-452D-A053-171B49A19D9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840886"/>
              </p:ext>
            </p:extLst>
          </p:nvPr>
        </p:nvGraphicFramePr>
        <p:xfrm>
          <a:off x="7137070" y="911958"/>
          <a:ext cx="5049512" cy="3280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Выноска: стрелка вниз 7">
            <a:extLst>
              <a:ext uri="{FF2B5EF4-FFF2-40B4-BE49-F238E27FC236}">
                <a16:creationId xmlns:a16="http://schemas.microsoft.com/office/drawing/2014/main" xmlns="" id="{EFB61B1A-F004-4647-99E4-56078C83E269}"/>
              </a:ext>
            </a:extLst>
          </p:cNvPr>
          <p:cNvSpPr/>
          <p:nvPr/>
        </p:nvSpPr>
        <p:spPr>
          <a:xfrm>
            <a:off x="8026202" y="251005"/>
            <a:ext cx="2970349" cy="612934"/>
          </a:xfrm>
          <a:prstGeom prst="downArrowCallout">
            <a:avLst/>
          </a:prstGeom>
          <a:solidFill>
            <a:schemeClr val="bg1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bg2">
                    <a:lumMod val="50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Направления работы  </a:t>
            </a:r>
            <a:endParaRPr lang="ru-RU" sz="20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xmlns="" id="{216371E9-AB2F-43C5-93C6-C6C7E3273D8E}"/>
              </a:ext>
            </a:extLst>
          </p:cNvPr>
          <p:cNvSpPr/>
          <p:nvPr/>
        </p:nvSpPr>
        <p:spPr>
          <a:xfrm>
            <a:off x="838200" y="2201862"/>
            <a:ext cx="6096000" cy="1569660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b="1" dirty="0">
                <a:solidFill>
                  <a:schemeClr val="bg1"/>
                </a:solidFill>
                <a:latin typeface="Book Antiqua" panose="02040602050305030304" pitchFamily="18" charset="0"/>
              </a:rPr>
              <a:t>Инновационная деятельность рассчитана на 5 лет:   с 2018 по 2023 годы.</a:t>
            </a:r>
            <a:endParaRPr lang="ru-RU" sz="16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b="1" dirty="0">
                <a:solidFill>
                  <a:srgbClr val="66FFCC"/>
                </a:solidFill>
                <a:latin typeface="Book Antiqua" panose="02040602050305030304" pitchFamily="18" charset="0"/>
              </a:rPr>
              <a:t>1  этап </a:t>
            </a:r>
            <a:r>
              <a:rPr lang="ru-RU" sz="1600" b="1" dirty="0">
                <a:solidFill>
                  <a:schemeClr val="bg1"/>
                </a:solidFill>
                <a:latin typeface="Book Antiqua" panose="02040602050305030304" pitchFamily="18" charset="0"/>
              </a:rPr>
              <a:t>– подготовительный (2018-2019 учебный год)</a:t>
            </a:r>
            <a:endParaRPr lang="ru-RU" sz="16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b="1" dirty="0">
                <a:solidFill>
                  <a:srgbClr val="66FFCC"/>
                </a:solidFill>
                <a:latin typeface="Book Antiqua" panose="02040602050305030304" pitchFamily="18" charset="0"/>
              </a:rPr>
              <a:t>2  этап </a:t>
            </a:r>
            <a:r>
              <a:rPr lang="ru-RU" sz="1600" b="1" dirty="0">
                <a:solidFill>
                  <a:schemeClr val="bg1"/>
                </a:solidFill>
                <a:latin typeface="Book Antiqua" panose="02040602050305030304" pitchFamily="18" charset="0"/>
              </a:rPr>
              <a:t>– практический (2019-2022 учебные годы)</a:t>
            </a:r>
            <a:endParaRPr lang="ru-RU" sz="1600" dirty="0">
              <a:solidFill>
                <a:schemeClr val="bg1"/>
              </a:solidFill>
              <a:latin typeface="Book Antiqua" panose="0204060205030503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b="1" dirty="0">
                <a:solidFill>
                  <a:srgbClr val="66FFCC"/>
                </a:solidFill>
                <a:latin typeface="Book Antiqua" panose="02040602050305030304" pitchFamily="18" charset="0"/>
              </a:rPr>
              <a:t>3 этап </a:t>
            </a:r>
            <a:r>
              <a:rPr lang="ru-RU" sz="1600" b="1" dirty="0">
                <a:solidFill>
                  <a:schemeClr val="bg1"/>
                </a:solidFill>
                <a:latin typeface="Book Antiqua" panose="02040602050305030304" pitchFamily="18" charset="0"/>
              </a:rPr>
              <a:t>– контрольно-аналитический (2022-2023 учебный год)</a:t>
            </a:r>
            <a:endParaRPr lang="ru-RU" sz="1600" dirty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xmlns="" id="{9204C774-266E-498A-8054-10110C1CA9C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 rot="21354395">
            <a:off x="325116" y="3785503"/>
            <a:ext cx="2077463" cy="2769951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Круг: прозрачная заливка 14">
            <a:extLst>
              <a:ext uri="{FF2B5EF4-FFF2-40B4-BE49-F238E27FC236}">
                <a16:creationId xmlns:a16="http://schemas.microsoft.com/office/drawing/2014/main" xmlns="" id="{8A67D1EC-D537-409C-8C28-647E0708131E}"/>
              </a:ext>
            </a:extLst>
          </p:cNvPr>
          <p:cNvSpPr/>
          <p:nvPr/>
        </p:nvSpPr>
        <p:spPr>
          <a:xfrm>
            <a:off x="5732926" y="5581018"/>
            <a:ext cx="1177790" cy="1201948"/>
          </a:xfrm>
          <a:prstGeom prst="donut">
            <a:avLst>
              <a:gd name="adj" fmla="val 4985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6" name="Круг: прозрачная заливка 15">
            <a:extLst>
              <a:ext uri="{FF2B5EF4-FFF2-40B4-BE49-F238E27FC236}">
                <a16:creationId xmlns:a16="http://schemas.microsoft.com/office/drawing/2014/main" xmlns="" id="{8C865977-F634-4516-A1FD-39254E375086}"/>
              </a:ext>
            </a:extLst>
          </p:cNvPr>
          <p:cNvSpPr/>
          <p:nvPr/>
        </p:nvSpPr>
        <p:spPr>
          <a:xfrm>
            <a:off x="2733249" y="3466960"/>
            <a:ext cx="835286" cy="838020"/>
          </a:xfrm>
          <a:prstGeom prst="donut">
            <a:avLst>
              <a:gd name="adj" fmla="val 4985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EA34437B-3781-4A0D-B204-FD33B02FEBE7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17116"/>
          <a:stretch/>
        </p:blipFill>
        <p:spPr>
          <a:xfrm rot="21288049">
            <a:off x="8385489" y="4394624"/>
            <a:ext cx="2513192" cy="2274125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3A67BC4C-57C6-4C1C-8DAC-AC661A77A6E7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r="14869"/>
          <a:stretch/>
        </p:blipFill>
        <p:spPr>
          <a:xfrm rot="240048">
            <a:off x="4415454" y="3864594"/>
            <a:ext cx="2388196" cy="2104003"/>
          </a:xfrm>
          <a:prstGeom prst="rect">
            <a:avLst/>
          </a:prstGeom>
          <a:ln w="28575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Круг: прозрачная заливка 16">
            <a:extLst>
              <a:ext uri="{FF2B5EF4-FFF2-40B4-BE49-F238E27FC236}">
                <a16:creationId xmlns:a16="http://schemas.microsoft.com/office/drawing/2014/main" xmlns="" id="{7F975613-CE7A-4303-980C-254FF709263B}"/>
              </a:ext>
            </a:extLst>
          </p:cNvPr>
          <p:cNvSpPr/>
          <p:nvPr/>
        </p:nvSpPr>
        <p:spPr>
          <a:xfrm>
            <a:off x="4448709" y="3916789"/>
            <a:ext cx="835286" cy="838020"/>
          </a:xfrm>
          <a:prstGeom prst="donut">
            <a:avLst>
              <a:gd name="adj" fmla="val 4985"/>
            </a:avLst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7753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3667</TotalTime>
  <Words>892</Words>
  <Application>Microsoft Office PowerPoint</Application>
  <PresentationFormat>Произвольный</PresentationFormat>
  <Paragraphs>134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BORIS</dc:creator>
  <cp:lastModifiedBy>Admin</cp:lastModifiedBy>
  <cp:revision>186</cp:revision>
  <dcterms:created xsi:type="dcterms:W3CDTF">2020-02-06T14:42:01Z</dcterms:created>
  <dcterms:modified xsi:type="dcterms:W3CDTF">2022-06-22T11:48:09Z</dcterms:modified>
</cp:coreProperties>
</file>