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67" r:id="rId5"/>
    <p:sldId id="268" r:id="rId6"/>
    <p:sldId id="266" r:id="rId7"/>
    <p:sldId id="270" r:id="rId8"/>
    <p:sldId id="274" r:id="rId9"/>
    <p:sldId id="275" r:id="rId10"/>
    <p:sldId id="276" r:id="rId11"/>
    <p:sldId id="277" r:id="rId12"/>
    <p:sldId id="271" r:id="rId13"/>
    <p:sldId id="272" r:id="rId14"/>
    <p:sldId id="273" r:id="rId15"/>
    <p:sldId id="278" r:id="rId16"/>
    <p:sldId id="279" r:id="rId17"/>
    <p:sldId id="259" r:id="rId18"/>
    <p:sldId id="260" r:id="rId19"/>
    <p:sldId id="261" r:id="rId20"/>
    <p:sldId id="262" r:id="rId21"/>
    <p:sldId id="263" r:id="rId22"/>
    <p:sldId id="264" r:id="rId23"/>
    <p:sldId id="265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4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96" y="6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27ED7-51F0-4A86-BB5D-FC386E485EA2}" type="datetimeFigureOut">
              <a:rPr lang="ru-RU" smtClean="0"/>
              <a:t>11.12.2022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3563-B737-4A06-A3DC-952ED07EA4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1290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27ED7-51F0-4A86-BB5D-FC386E485EA2}" type="datetimeFigureOut">
              <a:rPr lang="ru-RU" smtClean="0"/>
              <a:t>11.12.2022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3563-B737-4A06-A3DC-952ED07EA4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171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27ED7-51F0-4A86-BB5D-FC386E485EA2}" type="datetimeFigureOut">
              <a:rPr lang="ru-RU" smtClean="0"/>
              <a:t>11.12.2022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3563-B737-4A06-A3DC-952ED07EA4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63075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27ED7-51F0-4A86-BB5D-FC386E485EA2}" type="datetimeFigureOut">
              <a:rPr lang="ru-RU" smtClean="0"/>
              <a:t>11.12.2022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3563-B737-4A06-A3DC-952ED07EA4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214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27ED7-51F0-4A86-BB5D-FC386E485EA2}" type="datetimeFigureOut">
              <a:rPr lang="ru-RU" smtClean="0"/>
              <a:t>11.12.2022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3563-B737-4A06-A3DC-952ED07EA4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864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27ED7-51F0-4A86-BB5D-FC386E485EA2}" type="datetimeFigureOut">
              <a:rPr lang="ru-RU" smtClean="0"/>
              <a:t>11.12.2022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3563-B737-4A06-A3DC-952ED07EA4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94246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27ED7-51F0-4A86-BB5D-FC386E485EA2}" type="datetimeFigureOut">
              <a:rPr lang="ru-RU" smtClean="0"/>
              <a:t>11.12.2022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3563-B737-4A06-A3DC-952ED07EA4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55929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27ED7-51F0-4A86-BB5D-FC386E485EA2}" type="datetimeFigureOut">
              <a:rPr lang="ru-RU" smtClean="0"/>
              <a:t>11.12.2022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3563-B737-4A06-A3DC-952ED07EA4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77719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27ED7-51F0-4A86-BB5D-FC386E485EA2}" type="datetimeFigureOut">
              <a:rPr lang="ru-RU" smtClean="0"/>
              <a:t>11.12.2022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3563-B737-4A06-A3DC-952ED07EA4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803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27ED7-51F0-4A86-BB5D-FC386E485EA2}" type="datetimeFigureOut">
              <a:rPr lang="ru-RU" smtClean="0"/>
              <a:t>11.12.2022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3563-B737-4A06-A3DC-952ED07EA4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3862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27ED7-51F0-4A86-BB5D-FC386E485EA2}" type="datetimeFigureOut">
              <a:rPr lang="ru-RU" smtClean="0"/>
              <a:t>11.12.2022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3563-B737-4A06-A3DC-952ED07EA4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6723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27ED7-51F0-4A86-BB5D-FC386E485EA2}" type="datetimeFigureOut">
              <a:rPr lang="ru-RU" smtClean="0"/>
              <a:t>11.12.2022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3563-B737-4A06-A3DC-952ED07EA4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4441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27ED7-51F0-4A86-BB5D-FC386E485EA2}" type="datetimeFigureOut">
              <a:rPr lang="ru-RU" smtClean="0"/>
              <a:t>11.12.2022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3563-B737-4A06-A3DC-952ED07EA4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8842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27ED7-51F0-4A86-BB5D-FC386E485EA2}" type="datetimeFigureOut">
              <a:rPr lang="ru-RU" smtClean="0"/>
              <a:t>11.12.2022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3563-B737-4A06-A3DC-952ED07EA4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9247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27ED7-51F0-4A86-BB5D-FC386E485EA2}" type="datetimeFigureOut">
              <a:rPr lang="ru-RU" smtClean="0"/>
              <a:t>11.12.2022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3563-B737-4A06-A3DC-952ED07EA4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4665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27ED7-51F0-4A86-BB5D-FC386E485EA2}" type="datetimeFigureOut">
              <a:rPr lang="ru-RU" smtClean="0"/>
              <a:t>11.12.2022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3563-B737-4A06-A3DC-952ED07EA4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8465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5E127ED7-51F0-4A86-BB5D-FC386E485EA2}" type="datetimeFigureOut">
              <a:rPr lang="ru-RU" smtClean="0"/>
              <a:t>11.12.2022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478A3563-B737-4A06-A3DC-952ED07EA4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672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5E127ED7-51F0-4A86-BB5D-FC386E485EA2}" type="datetimeFigureOut">
              <a:rPr lang="ru-RU" smtClean="0"/>
              <a:t>11.12.2022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478A3563-B737-4A06-A3DC-952ED07EA4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1113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24smi.org/celebrity/1969-nikolaj-azarov.html" TargetMode="External"/><Relationship Id="rId7" Type="http://schemas.openxmlformats.org/officeDocument/2006/relationships/image" Target="../media/image24.jpg"/><Relationship Id="rId2" Type="http://schemas.openxmlformats.org/officeDocument/2006/relationships/hyperlink" Target="https://24smi.org/celebrity/994-donald-tramp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hyperlink" Target="https://24smi.org/celebrity/377-vladimir-putin.html" TargetMode="External"/><Relationship Id="rId4" Type="http://schemas.openxmlformats.org/officeDocument/2006/relationships/hyperlink" Target="https://24smi.org/celebrity/4389-viktor-ianukovich.html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24smi.org/celebrity/5201-viacheslav-molotov.html" TargetMode="External"/><Relationship Id="rId2" Type="http://schemas.openxmlformats.org/officeDocument/2006/relationships/hyperlink" Target="https://24smi.org/celebrity/193290-iurii-podoliaka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24smi.org/celebrity/3204-evgenii-popov.html" TargetMode="External"/><Relationship Id="rId2" Type="http://schemas.openxmlformats.org/officeDocument/2006/relationships/hyperlink" Target="https://24smi.org/celebrity/3205-olga-skabeeva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g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g"/><Relationship Id="rId3" Type="http://schemas.openxmlformats.org/officeDocument/2006/relationships/hyperlink" Target="https://24smi.org/celebrity/390-laima-vaikule.html" TargetMode="External"/><Relationship Id="rId7" Type="http://schemas.openxmlformats.org/officeDocument/2006/relationships/hyperlink" Target="https://24smi.org/celebrity/14832-viacheslav-nikonov.html" TargetMode="External"/><Relationship Id="rId2" Type="http://schemas.openxmlformats.org/officeDocument/2006/relationships/hyperlink" Target="https://24smi.org/celebrity/377-vladimir-putin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24smi.org/celebrity/452-vladimir-zhirinovskii.html" TargetMode="External"/><Relationship Id="rId5" Type="http://schemas.openxmlformats.org/officeDocument/2006/relationships/hyperlink" Target="https://24smi.org/celebrity/829-mariia-zakharova.html" TargetMode="External"/><Relationship Id="rId4" Type="http://schemas.openxmlformats.org/officeDocument/2006/relationships/hyperlink" Target="https://24smi.org/celebrity/90139-leonid-gozman.html" TargetMode="External"/><Relationship Id="rId9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53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24smi.org/celebrity/14832-viacheslav-nikonov.html" TargetMode="External"/><Relationship Id="rId7" Type="http://schemas.openxmlformats.org/officeDocument/2006/relationships/image" Target="../media/image22.jpeg"/><Relationship Id="rId2" Type="http://schemas.openxmlformats.org/officeDocument/2006/relationships/hyperlink" Target="https://24smi.org/celebrity/65244-dmitrii-saims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g"/><Relationship Id="rId5" Type="http://schemas.openxmlformats.org/officeDocument/2006/relationships/hyperlink" Target="https://24smi.org/celebrity/1629-marina-kim.html" TargetMode="External"/><Relationship Id="rId4" Type="http://schemas.openxmlformats.org/officeDocument/2006/relationships/hyperlink" Target="https://24smi.org/celebrity/88329-chto-gde-kogda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61078" y="1168401"/>
            <a:ext cx="8676222" cy="3200400"/>
          </a:xfrm>
        </p:spPr>
        <p:txBody>
          <a:bodyPr>
            <a:normAutofit/>
          </a:bodyPr>
          <a:lstStyle/>
          <a:p>
            <a:r>
              <a:rPr lang="ru-RU" b="1" dirty="0" smtClean="0">
                <a:effectLst/>
              </a:rPr>
              <a:t>Ток-шоу, </a:t>
            </a:r>
            <a:r>
              <a:rPr lang="ru-RU" b="1" dirty="0">
                <a:effectLst/>
              </a:rPr>
              <a:t>как жанровая форма телевизионной журналистики</a:t>
            </a:r>
            <a:br>
              <a:rPr lang="ru-RU" b="1" dirty="0">
                <a:effectLst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57879" y="4724400"/>
            <a:ext cx="8676222" cy="1905000"/>
          </a:xfrm>
        </p:spPr>
        <p:txBody>
          <a:bodyPr/>
          <a:lstStyle/>
          <a:p>
            <a:r>
              <a:rPr lang="ru-RU" dirty="0" smtClean="0"/>
              <a:t>Автор-составитель: </a:t>
            </a:r>
            <a:r>
              <a:rPr lang="ru-RU" dirty="0" err="1" smtClean="0"/>
              <a:t>Сумишевская</a:t>
            </a:r>
            <a:r>
              <a:rPr lang="ru-RU" dirty="0" smtClean="0"/>
              <a:t> Ю.В.</a:t>
            </a:r>
          </a:p>
          <a:p>
            <a:r>
              <a:rPr lang="ru-RU" dirty="0" smtClean="0"/>
              <a:t>ПДО МБУ ДО «ДДТ»</a:t>
            </a:r>
          </a:p>
          <a:p>
            <a:r>
              <a:rPr lang="ru-RU" dirty="0" smtClean="0"/>
              <a:t>Детская телестудия «Перемена»</a:t>
            </a:r>
          </a:p>
          <a:p>
            <a:r>
              <a:rPr lang="ru-RU" dirty="0" smtClean="0"/>
              <a:t>Норильск  2022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11897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4746" y="262467"/>
            <a:ext cx="9905998" cy="7874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effectLst/>
              </a:rPr>
              <a:t>Темы программы</a:t>
            </a:r>
            <a:br>
              <a:rPr lang="ru-RU" b="1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76" y="787399"/>
            <a:ext cx="7222992" cy="5966867"/>
          </a:xfrm>
        </p:spPr>
        <p:txBody>
          <a:bodyPr>
            <a:normAutofit fontScale="55000" lnSpcReduction="20000"/>
          </a:bodyPr>
          <a:lstStyle/>
          <a:p>
            <a:pPr algn="just" fontAlgn="base"/>
            <a:r>
              <a:rPr lang="ru-RU" dirty="0">
                <a:effectLst/>
              </a:rPr>
              <a:t>В первых выпусках программы ведущие и приглашенные гости пытались выяснить, что на самом деле происходит между Америкой и Россией: диалог или противостояние. В следующей теме обсуждалось разрушение СССР, а также то, насколько серьезно заявление президента США </a:t>
            </a:r>
            <a:r>
              <a:rPr lang="ru-RU" b="1" u="sng" dirty="0">
                <a:effectLst/>
                <a:hlinkClick r:id="rId2"/>
              </a:rPr>
              <a:t>Дональда Трампа</a:t>
            </a:r>
            <a:r>
              <a:rPr lang="ru-RU" dirty="0">
                <a:effectLst/>
              </a:rPr>
              <a:t> об импичменте.</a:t>
            </a:r>
          </a:p>
          <a:p>
            <a:pPr algn="just"/>
            <a:r>
              <a:rPr lang="ru-RU" dirty="0">
                <a:effectLst/>
              </a:rPr>
              <a:t>В октябре 2018-го в эфире ток-шоу обсуждали политические и социальные скандалы, которые в США вступили в острую фазу, будто специально под ноябрьские выборы. </a:t>
            </a:r>
            <a:endParaRPr lang="ru-RU" dirty="0" smtClean="0">
              <a:effectLst/>
            </a:endParaRPr>
          </a:p>
          <a:p>
            <a:pPr algn="just" fontAlgn="base"/>
            <a:r>
              <a:rPr lang="ru-RU" dirty="0">
                <a:effectLst/>
              </a:rPr>
              <a:t>Также в октябрьских выпусках эксперты программы обсудили новую доктрину, разработанную Пентагоном, основа которой — военное противостояние с Россией и Китаем. Дмитрий </a:t>
            </a:r>
            <a:r>
              <a:rPr lang="ru-RU" dirty="0" err="1">
                <a:effectLst/>
              </a:rPr>
              <a:t>Саймс</a:t>
            </a:r>
            <a:r>
              <a:rPr lang="ru-RU" dirty="0">
                <a:effectLst/>
              </a:rPr>
              <a:t> тогда лично отправился в Вашингтон, чтобы убедиться, действительно ли отношения Америки и России настолько усугубились.</a:t>
            </a:r>
          </a:p>
          <a:p>
            <a:pPr algn="just" fontAlgn="base"/>
            <a:r>
              <a:rPr lang="ru-RU" dirty="0">
                <a:effectLst/>
              </a:rPr>
              <a:t>Серьезному обсуждению подвергли православный раскол, произошедший в Украине. В ходе беседы выясняли, чем обернется противостояние, где интересы США в православном мире и какие структуры уже десятки лет работают в Америке, а также в чем заключается интерес православных, живущих в Украине</a:t>
            </a:r>
            <a:r>
              <a:rPr lang="ru-RU" dirty="0" smtClean="0">
                <a:effectLst/>
              </a:rPr>
              <a:t>.</a:t>
            </a:r>
          </a:p>
          <a:p>
            <a:pPr algn="just" fontAlgn="base"/>
            <a:r>
              <a:rPr lang="ru-RU" dirty="0">
                <a:effectLst/>
              </a:rPr>
              <a:t>В ноябре в эфире транслировались и другие актуальные темы страны и мира: «Терпение закончилось», «Промежуточные выборы в США». В выпуске «Итоги Майдана: управляемый хаос» подняли вопрос о том, сколько еще Европа будет «терпеть Украину». Приглашенный гость </a:t>
            </a:r>
            <a:r>
              <a:rPr lang="ru-RU" b="1" u="sng" dirty="0">
                <a:effectLst/>
                <a:hlinkClick r:id="rId3"/>
              </a:rPr>
              <a:t>Николай Азаров</a:t>
            </a:r>
            <a:r>
              <a:rPr lang="ru-RU" dirty="0">
                <a:effectLst/>
              </a:rPr>
              <a:t> — премьер-министр правительства </a:t>
            </a:r>
            <a:r>
              <a:rPr lang="ru-RU" b="1" u="sng" dirty="0">
                <a:effectLst/>
                <a:hlinkClick r:id="rId4"/>
              </a:rPr>
              <a:t>Виктора Януковича</a:t>
            </a:r>
            <a:r>
              <a:rPr lang="ru-RU" dirty="0">
                <a:effectLst/>
              </a:rPr>
              <a:t>, а также куратор первой «оранжевой революции» — поделился со зрителями тем, что не было сделано для спасения Украины и что еще можно сделать.</a:t>
            </a:r>
          </a:p>
          <a:p>
            <a:pPr algn="just" fontAlgn="base"/>
            <a:r>
              <a:rPr lang="ru-RU" dirty="0">
                <a:effectLst/>
              </a:rPr>
              <a:t>А продолжением стала передача под названием «Украина беременна новым Майданом», в которой разбирали вопросы, останется ли Украина без политической альтернативы, будут ли новый президент и переговоры о мире или «самая бедная страна» продолжит затягивать соседей в бездну конфликта.</a:t>
            </a:r>
          </a:p>
          <a:p>
            <a:pPr algn="just" fontAlgn="base"/>
            <a:r>
              <a:rPr lang="ru-RU" dirty="0">
                <a:effectLst/>
              </a:rPr>
              <a:t>В начале декабря 2018-го важной темой программы «Большая игра. Моряк, Небылица и… Гаврила Принцип» стали разговоры об Абхазии, ракетах и Керчи, которые смешались на саммите НАТО. Гости и ведущие передачи высказали свои предположения, почему не состоялась встреча Дональда Трампа и </a:t>
            </a:r>
            <a:r>
              <a:rPr lang="ru-RU" b="1" u="sng" dirty="0">
                <a:effectLst/>
                <a:hlinkClick r:id="rId5"/>
              </a:rPr>
              <a:t>Владимира Путина</a:t>
            </a:r>
            <a:r>
              <a:rPr lang="ru-RU" dirty="0">
                <a:effectLst/>
              </a:rPr>
              <a:t> и не была бы она опасна для мира.</a:t>
            </a:r>
          </a:p>
          <a:p>
            <a:pPr algn="just" fontAlgn="base"/>
            <a:r>
              <a:rPr lang="ru-RU" dirty="0">
                <a:effectLst/>
              </a:rPr>
              <a:t>2019 год принес миру новые политические темы, которые эксперты со стороны личного опыта и профессионализма обсуждали в эфире. В январе в студии «Большой игры» ведущие подняли тему «Карибский кризис в Венесуэле», а также поговорили об уголовном деле, выдвинутом против председателя политсовета партии «За </a:t>
            </a:r>
            <a:r>
              <a:rPr lang="ru-RU" dirty="0" err="1">
                <a:effectLst/>
              </a:rPr>
              <a:t>життя</a:t>
            </a:r>
            <a:r>
              <a:rPr lang="ru-RU" dirty="0">
                <a:effectLst/>
              </a:rPr>
              <a:t>», которое уже передали в СБУ. В последующие годы тематическая направленность передачи оставалась в рамках первоначальной концепции.</a:t>
            </a:r>
          </a:p>
          <a:p>
            <a:pPr fontAlgn="base"/>
            <a:endParaRPr lang="ru-RU" dirty="0">
              <a:effectLst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5347" y="330201"/>
            <a:ext cx="4511794" cy="25378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4163" y="3345899"/>
            <a:ext cx="4474163" cy="2516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8356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6346" y="270933"/>
            <a:ext cx="9905998" cy="100753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effectLst/>
              </a:rPr>
              <a:t>«Большая игра» сейчас</a:t>
            </a:r>
            <a:br>
              <a:rPr lang="ru-RU" b="1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213" y="973667"/>
            <a:ext cx="6952720" cy="5494866"/>
          </a:xfrm>
        </p:spPr>
        <p:txBody>
          <a:bodyPr>
            <a:normAutofit fontScale="77500" lnSpcReduction="20000"/>
          </a:bodyPr>
          <a:lstStyle/>
          <a:p>
            <a:pPr fontAlgn="base"/>
            <a:r>
              <a:rPr lang="ru-RU" dirty="0">
                <a:effectLst/>
              </a:rPr>
              <a:t>С февраля 2022-го на фоне старта специальной операции, проводимой Россией на территории Украины, программа начала выходить в формате </a:t>
            </a:r>
            <a:r>
              <a:rPr lang="ru-RU" dirty="0" err="1">
                <a:effectLst/>
              </a:rPr>
              <a:t>спецвыпусков</a:t>
            </a:r>
            <a:r>
              <a:rPr lang="ru-RU" dirty="0">
                <a:effectLst/>
              </a:rPr>
              <a:t>. Первое время аудитория могла видеть передачу каждый день, позднее редакция Первого канала убрала воскресный, а после и субботний эфир. При этом увеличилось количество ежедневных выходов ток-шоу на экран от одного до четырех.</a:t>
            </a:r>
          </a:p>
          <a:p>
            <a:pPr fontAlgn="base"/>
            <a:r>
              <a:rPr lang="ru-RU" dirty="0">
                <a:effectLst/>
              </a:rPr>
              <a:t>Сейчас темы проекта остались связаны с геополитикой, также к ним добавились те, что раскрывают детали событий, разворачивающихся в ДНР, ЛНР, украинских городах после февральских событий. В качестве эксперта стали часто приглашать </a:t>
            </a:r>
            <a:r>
              <a:rPr lang="ru-RU" b="1" dirty="0">
                <a:effectLst/>
                <a:hlinkClick r:id="rId2"/>
              </a:rPr>
              <a:t>Юрия Подоляку</a:t>
            </a:r>
            <a:r>
              <a:rPr lang="ru-RU" dirty="0">
                <a:effectLst/>
              </a:rPr>
              <a:t>, представляющего оперативные сводки. Также в эфирах рассматривались и </a:t>
            </a:r>
            <a:r>
              <a:rPr lang="ru-RU" dirty="0" err="1">
                <a:effectLst/>
              </a:rPr>
              <a:t>околополитические</a:t>
            </a:r>
            <a:r>
              <a:rPr lang="ru-RU" dirty="0">
                <a:effectLst/>
              </a:rPr>
              <a:t> темы. В частности, выпуск от 22 августа посвятили Дню Государственного флага России.</a:t>
            </a:r>
          </a:p>
          <a:p>
            <a:pPr fontAlgn="base"/>
            <a:r>
              <a:rPr lang="ru-RU" b="1" dirty="0">
                <a:effectLst/>
              </a:rPr>
              <a:t>Интересные факты</a:t>
            </a:r>
          </a:p>
          <a:p>
            <a:pPr lvl="0" fontAlgn="base"/>
            <a:r>
              <a:rPr lang="ru-RU" dirty="0">
                <a:effectLst/>
              </a:rPr>
              <a:t>Вячеслав Никонов известен не только как яркий политический деятель, но и как внук (по материнской линии) российского революционера, министра иностранных дел СССР </a:t>
            </a:r>
            <a:r>
              <a:rPr lang="ru-RU" b="1" dirty="0">
                <a:effectLst/>
                <a:hlinkClick r:id="rId3"/>
              </a:rPr>
              <a:t>Вячеслава Молотова</a:t>
            </a:r>
            <a:r>
              <a:rPr lang="ru-RU" dirty="0">
                <a:effectLst/>
              </a:rPr>
              <a:t>.</a:t>
            </a:r>
          </a:p>
          <a:p>
            <a:pPr lvl="0" fontAlgn="base"/>
            <a:r>
              <a:rPr lang="ru-RU" dirty="0">
                <a:effectLst/>
              </a:rPr>
              <a:t>Дмитрий Суслов, прежде чем занять место </a:t>
            </a:r>
            <a:r>
              <a:rPr lang="ru-RU" dirty="0" err="1">
                <a:effectLst/>
              </a:rPr>
              <a:t>соведущего</a:t>
            </a:r>
            <a:r>
              <a:rPr lang="ru-RU" dirty="0">
                <a:effectLst/>
              </a:rPr>
              <a:t> в программе, участвовал в «Большой игре» в качестве эксперта. Первое появление политолога в ток-шоу состоялось осенью 2018-го.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016" y="397933"/>
            <a:ext cx="4651022" cy="2616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066" y="3293533"/>
            <a:ext cx="4635972" cy="2607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2544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6279" y="270934"/>
            <a:ext cx="8933921" cy="1193799"/>
          </a:xfrm>
        </p:spPr>
        <p:txBody>
          <a:bodyPr>
            <a:normAutofit fontScale="90000"/>
          </a:bodyPr>
          <a:lstStyle/>
          <a:p>
            <a:r>
              <a:rPr lang="ru-RU" b="1" dirty="0">
                <a:effectLst/>
              </a:rPr>
              <a:t>«Время покажет» - политическое ток-шоу, выходящее в эфире Первого канала.</a:t>
            </a:r>
            <a:r>
              <a:rPr lang="ru-RU" dirty="0">
                <a:effectLst/>
              </a:rPr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146" y="1667933"/>
            <a:ext cx="7291387" cy="4775200"/>
          </a:xfrm>
        </p:spPr>
        <p:txBody>
          <a:bodyPr>
            <a:normAutofit fontScale="70000" lnSpcReduction="20000"/>
          </a:bodyPr>
          <a:lstStyle/>
          <a:p>
            <a:pPr algn="just" fontAlgn="base"/>
            <a:r>
              <a:rPr lang="ru-RU" dirty="0">
                <a:effectLst/>
              </a:rPr>
              <a:t>Программа транслируется в прямом эфире и привлекает многомиллионную зрительскую аудиторию не только обсуждаемыми темами, но и противостоянием двух мнений. Часто обсуждение доходит до конфликтов, но в программе ведущие-модераторы стараются дать высказаться всем участникам, даже тем, кто отличается противоположным взглядом на обсуждаемый вопрос.</a:t>
            </a:r>
          </a:p>
          <a:p>
            <a:pPr algn="just" fontAlgn="base"/>
            <a:r>
              <a:rPr lang="ru-RU" dirty="0">
                <a:effectLst/>
              </a:rPr>
              <a:t>Ток-шоу проходит в формате дебатов, когда каждому участнику отводится время для собственного высказывания. Программу много критикуют за горячую атмосферу в студии и манеру ведения, но это не помешало ее создателям получить премию «ТЭФИ» в номинации «Дневное ток-шоу» в 2017 году.</a:t>
            </a:r>
          </a:p>
          <a:p>
            <a:pPr algn="just" fontAlgn="base"/>
            <a:r>
              <a:rPr lang="ru-RU" b="1" dirty="0">
                <a:effectLst/>
              </a:rPr>
              <a:t>История создания и суть программы</a:t>
            </a:r>
          </a:p>
          <a:p>
            <a:pPr algn="just" fontAlgn="base"/>
            <a:r>
              <a:rPr lang="ru-RU" dirty="0">
                <a:effectLst/>
              </a:rPr>
              <a:t>Первый выход программы в эфире состоялся 15 сентября 2014 года. Производством занимается дирекция социальных и публицистических программ Первого канала под руководством Андрея Писарева. В программе поднимаются резонансные темы, которые волнуют общество. Часто обсуждаются внешнеполитические события. В центре внимания остаются главные новости, происходящие в стране и влияющие на настроение россиян. В дебатах участвуют политики, общественные деятели, эксперты, журналисты</a:t>
            </a:r>
            <a:r>
              <a:rPr lang="ru-RU" dirty="0" smtClean="0">
                <a:effectLst/>
              </a:rPr>
              <a:t>.</a:t>
            </a:r>
          </a:p>
          <a:p>
            <a:pPr algn="just" fontAlgn="base"/>
            <a:r>
              <a:rPr lang="ru-RU" dirty="0">
                <a:effectLst/>
              </a:rPr>
              <a:t>С 2017 года в эфире идет трансляция зрительских сообщений через социальную сеть «</a:t>
            </a:r>
            <a:r>
              <a:rPr lang="ru-RU" dirty="0" err="1">
                <a:effectLst/>
              </a:rPr>
              <a:t>Твиттер</a:t>
            </a:r>
            <a:r>
              <a:rPr lang="ru-RU" dirty="0">
                <a:effectLst/>
              </a:rPr>
              <a:t>» на странице программы. Чуть позже добавляется </a:t>
            </a:r>
            <a:r>
              <a:rPr lang="ru-RU" dirty="0" err="1">
                <a:effectLst/>
              </a:rPr>
              <a:t>колл</a:t>
            </a:r>
            <a:r>
              <a:rPr lang="ru-RU" dirty="0">
                <a:effectLst/>
              </a:rPr>
              <a:t>-центр, который ведет прием телефонных звонков и по </a:t>
            </a:r>
            <a:r>
              <a:rPr lang="ru-RU" dirty="0" err="1">
                <a:effectLst/>
              </a:rPr>
              <a:t>Skype</a:t>
            </a:r>
            <a:r>
              <a:rPr lang="ru-RU" dirty="0">
                <a:effectLst/>
              </a:rPr>
              <a:t>.</a:t>
            </a:r>
          </a:p>
          <a:p>
            <a:pPr fontAlgn="base"/>
            <a:endParaRPr lang="ru-RU" dirty="0">
              <a:effectLst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400" y="1346199"/>
            <a:ext cx="4199467" cy="2362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400" y="4140201"/>
            <a:ext cx="4199467" cy="2302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7798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7080" y="347132"/>
            <a:ext cx="9905998" cy="1168401"/>
          </a:xfrm>
        </p:spPr>
        <p:txBody>
          <a:bodyPr>
            <a:noAutofit/>
          </a:bodyPr>
          <a:lstStyle/>
          <a:p>
            <a:r>
              <a:rPr lang="ru-RU" sz="2400" dirty="0" smtClean="0"/>
              <a:t>Ведущие программы -</a:t>
            </a:r>
            <a:r>
              <a:rPr lang="ru-RU" sz="2400" b="1" dirty="0" smtClean="0"/>
              <a:t>Артем </a:t>
            </a:r>
            <a:r>
              <a:rPr lang="ru-RU" sz="2400" b="1" dirty="0" err="1" smtClean="0"/>
              <a:t>шейнин</a:t>
            </a:r>
            <a:r>
              <a:rPr lang="ru-RU" sz="2400" b="1" dirty="0" smtClean="0"/>
              <a:t>, Екатерина Стриженова, Анатолий </a:t>
            </a:r>
            <a:r>
              <a:rPr lang="ru-RU" sz="2400" b="1" dirty="0" err="1" smtClean="0"/>
              <a:t>Кузичев</a:t>
            </a:r>
            <a:r>
              <a:rPr lang="ru-RU" sz="2400" b="1" dirty="0" smtClean="0"/>
              <a:t>, Руслан </a:t>
            </a:r>
            <a:r>
              <a:rPr lang="ru-RU" sz="2400" b="1" dirty="0"/>
              <a:t>Осташко</a:t>
            </a:r>
            <a:br>
              <a:rPr lang="ru-RU" sz="2400" b="1" dirty="0"/>
            </a:b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096" y="1508782"/>
            <a:ext cx="3776672" cy="194879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080" y="3927210"/>
            <a:ext cx="3721688" cy="22111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677" y="1461316"/>
            <a:ext cx="3635729" cy="204509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5100" y="3924720"/>
            <a:ext cx="3930882" cy="22111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7312" y="3924720"/>
            <a:ext cx="3659702" cy="22136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7313" y="1461316"/>
            <a:ext cx="3659702" cy="200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7849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679" y="177800"/>
            <a:ext cx="9297987" cy="787400"/>
          </a:xfrm>
        </p:spPr>
        <p:txBody>
          <a:bodyPr/>
          <a:lstStyle/>
          <a:p>
            <a:r>
              <a:rPr lang="ru-RU" b="1" dirty="0" smtClean="0"/>
              <a:t>«60 минут» – </a:t>
            </a:r>
            <a:r>
              <a:rPr lang="ru-RU" b="1" dirty="0" err="1" smtClean="0"/>
              <a:t>россия</a:t>
            </a:r>
            <a:r>
              <a:rPr lang="ru-RU" b="1" dirty="0" smtClean="0"/>
              <a:t> -1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415" y="905934"/>
            <a:ext cx="7435674" cy="5867400"/>
          </a:xfrm>
        </p:spPr>
        <p:txBody>
          <a:bodyPr>
            <a:normAutofit fontScale="55000" lnSpcReduction="20000"/>
          </a:bodyPr>
          <a:lstStyle/>
          <a:p>
            <a:pPr algn="just"/>
            <a:r>
              <a:rPr lang="ru-RU" dirty="0">
                <a:effectLst/>
              </a:rPr>
              <a:t>Общественно-политическое ток-шоу «60 минут», которое выходит на канале «Россия-1», стало известно широкому кругу зрителей за счет обсуждения острых внешнеполитических и российских проблем и событий, происходящих в мире. Ведущие программы вместе с приглашенными политиками, журналистами и другими экспертами заводят жаркие дискуссии, причем съемки происходят не только в студии. Второй телеведущий иногда ведет прямой репортаж с места освещаемых событий</a:t>
            </a:r>
            <a:r>
              <a:rPr lang="ru-RU" dirty="0" smtClean="0">
                <a:effectLst/>
              </a:rPr>
              <a:t>.</a:t>
            </a:r>
          </a:p>
          <a:p>
            <a:pPr marL="0" indent="0" algn="just" fontAlgn="base">
              <a:buNone/>
            </a:pPr>
            <a:r>
              <a:rPr lang="ru-RU" b="1" dirty="0">
                <a:effectLst/>
              </a:rPr>
              <a:t>История создания программы</a:t>
            </a:r>
          </a:p>
          <a:p>
            <a:pPr algn="just"/>
            <a:r>
              <a:rPr lang="ru-RU" dirty="0">
                <a:effectLst/>
              </a:rPr>
              <a:t>Премьера программы на российском телевидении состоялась в сентябре 2016 года на канале «Россия-1». Слоганы передачи - «60 минут о главном» и «По горячим следам». Первый год производством шоу занимались «ТВ медиа интернешнл» (киностудия имени Горького) и «Трансконтинентальная </a:t>
            </a:r>
            <a:r>
              <a:rPr lang="ru-RU" dirty="0" err="1">
                <a:effectLst/>
              </a:rPr>
              <a:t>медиакомпания</a:t>
            </a:r>
            <a:r>
              <a:rPr lang="ru-RU" dirty="0">
                <a:effectLst/>
              </a:rPr>
              <a:t>». С 2017 года и по нынешнее время «60 минут» снимает телерадиовещательная компания ВГТРК. Продюсеры передачи – Александр </a:t>
            </a:r>
            <a:r>
              <a:rPr lang="ru-RU" dirty="0" err="1">
                <a:effectLst/>
              </a:rPr>
              <a:t>Митрошенков</a:t>
            </a:r>
            <a:r>
              <a:rPr lang="ru-RU" dirty="0">
                <a:effectLst/>
              </a:rPr>
              <a:t> и Наталья </a:t>
            </a:r>
            <a:r>
              <a:rPr lang="ru-RU" dirty="0" smtClean="0">
                <a:effectLst/>
              </a:rPr>
              <a:t>Конюхова</a:t>
            </a:r>
          </a:p>
          <a:p>
            <a:pPr algn="just" fontAlgn="base"/>
            <a:r>
              <a:rPr lang="ru-RU" dirty="0">
                <a:effectLst/>
              </a:rPr>
              <a:t>С первых выпусков хозяевами студии стали </a:t>
            </a:r>
            <a:r>
              <a:rPr lang="ru-RU" b="1" u="sng" dirty="0">
                <a:effectLst/>
                <a:hlinkClick r:id="rId2"/>
              </a:rPr>
              <a:t>Ольга </a:t>
            </a:r>
            <a:r>
              <a:rPr lang="ru-RU" b="1" u="sng" dirty="0" err="1">
                <a:effectLst/>
                <a:hlinkClick r:id="rId2"/>
              </a:rPr>
              <a:t>Скабеева</a:t>
            </a:r>
            <a:r>
              <a:rPr lang="ru-RU" dirty="0">
                <a:effectLst/>
              </a:rPr>
              <a:t> и </a:t>
            </a:r>
            <a:r>
              <a:rPr lang="ru-RU" b="1" u="sng" dirty="0">
                <a:effectLst/>
                <a:hlinkClick r:id="rId3"/>
              </a:rPr>
              <a:t>Евгений Попов</a:t>
            </a:r>
            <a:r>
              <a:rPr lang="ru-RU" dirty="0">
                <a:effectLst/>
              </a:rPr>
              <a:t>. Периодически кто-то из них выезжает на место произошедших событий и уже оттуда ведет прямой эфир, освещая подробности непосредственно из эпицентра новостей. Передачи начинаются с освещения обсуждаемых тем, происходящих в мире. Причем темы выпусков разные – гости студии нередко обсуждают политику, трагедии и экономические события.</a:t>
            </a:r>
          </a:p>
          <a:p>
            <a:pPr algn="just" fontAlgn="base"/>
            <a:r>
              <a:rPr lang="ru-RU" dirty="0">
                <a:effectLst/>
              </a:rPr>
              <a:t>В качестве участников, которые 1 час в прямом эфире дискутируют, редакция шоу приглашает политиков, журналистов и депутатов. Причем в студии появляются не только представители России, нередко гостями становятся иностранцы, представляющие интересы страны, выходцами которой являются.</a:t>
            </a:r>
          </a:p>
          <a:p>
            <a:pPr algn="just" fontAlgn="base"/>
            <a:r>
              <a:rPr lang="ru-RU" dirty="0">
                <a:effectLst/>
              </a:rPr>
              <a:t>Гостей подбирают таким образом, чтобы одна их часть придерживалась официальной позиции государственной власти России. А остальные, направив, имеют другую точку зрения. Чтобы разрешить тот или иной спор, а также выслушать мнение относительно конкретного случая со стороны других экспертов, в эфирах зачастую устанавливают видеосвязь с российскими и зарубежными представителями определенной сферы</a:t>
            </a:r>
            <a:r>
              <a:rPr lang="ru-RU" dirty="0" smtClean="0">
                <a:effectLst/>
              </a:rPr>
              <a:t>.</a:t>
            </a:r>
          </a:p>
          <a:p>
            <a:pPr algn="just" fontAlgn="base"/>
            <a:r>
              <a:rPr lang="ru-RU" dirty="0">
                <a:effectLst/>
              </a:rPr>
              <a:t>Первоначально эфиры «60 минут» зрители смотрели ежедневно по вечерам, а с 2017 года количество выпусков увеличилось, с понедельника по пятницу на канале выходят программы по 2 раза (дневной и вечерний эфиры). По информации от издания «Коммерсантъ», к концу 2016 года «60 минут» вошло в тройку лучших общественно-политических ток-шоу.</a:t>
            </a:r>
          </a:p>
          <a:p>
            <a:pPr fontAlgn="base"/>
            <a:endParaRPr lang="ru-RU" dirty="0">
              <a:effectLst/>
            </a:endParaRPr>
          </a:p>
          <a:p>
            <a:endParaRPr lang="ru-RU" dirty="0">
              <a:effectLst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4333" y="346036"/>
            <a:ext cx="4269082" cy="24013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4333" y="3265718"/>
            <a:ext cx="4267203" cy="2400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4658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7067" y="228599"/>
            <a:ext cx="6786140" cy="6189133"/>
          </a:xfrm>
        </p:spPr>
        <p:txBody>
          <a:bodyPr>
            <a:normAutofit fontScale="55000" lnSpcReduction="20000"/>
          </a:bodyPr>
          <a:lstStyle/>
          <a:p>
            <a:pPr marL="0" indent="0" fontAlgn="base">
              <a:buNone/>
            </a:pPr>
            <a:r>
              <a:rPr lang="ru-RU" sz="3600" b="1" dirty="0">
                <a:effectLst/>
              </a:rPr>
              <a:t>Ведущие ток-шоу</a:t>
            </a:r>
          </a:p>
          <a:p>
            <a:pPr algn="just" fontAlgn="base"/>
            <a:r>
              <a:rPr lang="ru-RU" dirty="0">
                <a:effectLst/>
              </a:rPr>
              <a:t>Ведущий шоу Евгений Попов уже известен зрителю по аналогичным программам. Он родился во Владивостоке в 1978 году. С юношеских лет знал, что хочет стать журналистом, а потому, получив аттестат, поступил в Дальневосточный государственный университет на эту специальность.</a:t>
            </a:r>
          </a:p>
          <a:p>
            <a:pPr algn="just" fontAlgn="base"/>
            <a:r>
              <a:rPr lang="ru-RU" dirty="0">
                <a:effectLst/>
              </a:rPr>
              <a:t>Правда, в планах молодого человека была работа в газете, но карьера началась на местной радиостанции, где он вел передачу «Саквояж». В 22 года Попов получил диплом, но еще в годы учебы успел поработать в местных телерадиокомпаниях. А в 2000-м стал официальным корреспондентом во </a:t>
            </a:r>
            <a:r>
              <a:rPr lang="ru-RU" dirty="0" err="1">
                <a:effectLst/>
              </a:rPr>
              <a:t>владивостокской</a:t>
            </a:r>
            <a:r>
              <a:rPr lang="ru-RU" dirty="0">
                <a:effectLst/>
              </a:rPr>
              <a:t> программе «Вести».</a:t>
            </a:r>
          </a:p>
          <a:p>
            <a:pPr algn="just" fontAlgn="base"/>
            <a:r>
              <a:rPr lang="ru-RU" dirty="0">
                <a:effectLst/>
              </a:rPr>
              <a:t>Развивать карьеру и дальше Попов решает в Москве, куда вскоре перебирается из родного города. В столице его ждут частые командировки, а также должность ведущего в «Вестях», но уже на федеральном канале «Россия-1». А позднее как специальный корреспондент </a:t>
            </a:r>
            <a:r>
              <a:rPr lang="ru-RU" dirty="0" smtClean="0">
                <a:effectLst/>
              </a:rPr>
              <a:t>канала, он </a:t>
            </a:r>
            <a:r>
              <a:rPr lang="ru-RU" dirty="0">
                <a:effectLst/>
              </a:rPr>
              <a:t>2 года он живет в Киеве и оттуда освещает последние новости Оранжевой революции.</a:t>
            </a:r>
          </a:p>
          <a:p>
            <a:pPr algn="just" fontAlgn="base"/>
            <a:r>
              <a:rPr lang="ru-RU" dirty="0">
                <a:effectLst/>
              </a:rPr>
              <a:t>В 2005-м Евгений становится политическим обозревателем программы «Вести недели», а в 2007-м на время переезжает в Америку и оттуда рассказывает российским зрителям жизнь американского общества. Вновь вернуться в Москву ему удалось лишь спустя 5 лет, и почти сразу Попов снова появляется в эфирах «Вестей» как политический обозреватель.</a:t>
            </a:r>
          </a:p>
          <a:p>
            <a:pPr algn="just" fontAlgn="base"/>
            <a:r>
              <a:rPr lang="ru-RU" dirty="0">
                <a:effectLst/>
              </a:rPr>
              <a:t>В 2013-м </a:t>
            </a:r>
            <a:r>
              <a:rPr lang="ru-RU" dirty="0" smtClean="0">
                <a:effectLst/>
              </a:rPr>
              <a:t>он создал </a:t>
            </a:r>
            <a:r>
              <a:rPr lang="ru-RU" dirty="0">
                <a:effectLst/>
              </a:rPr>
              <a:t>авторский проект «Вести в 23.00», позднее стал появляться в выпусках «Специального корреспондента», а в 2016-м его приглашают на должность ведущего «60 минут».</a:t>
            </a:r>
          </a:p>
          <a:p>
            <a:pPr algn="just" fontAlgn="base"/>
            <a:r>
              <a:rPr lang="ru-RU" dirty="0" err="1">
                <a:effectLst/>
              </a:rPr>
              <a:t>Соведущая</a:t>
            </a:r>
            <a:r>
              <a:rPr lang="ru-RU" dirty="0">
                <a:effectLst/>
              </a:rPr>
              <a:t> Попова - Ольга </a:t>
            </a:r>
            <a:r>
              <a:rPr lang="ru-RU" dirty="0" err="1">
                <a:effectLst/>
              </a:rPr>
              <a:t>Скабеева</a:t>
            </a:r>
            <a:r>
              <a:rPr lang="ru-RU" dirty="0">
                <a:effectLst/>
              </a:rPr>
              <a:t>. Она родилась в Волжском, Волгоградская область, в 1984 году. Ее журналистская карьера началась с работы в местной газете «Неделя города». </a:t>
            </a:r>
            <a:r>
              <a:rPr lang="ru-RU" dirty="0" smtClean="0">
                <a:effectLst/>
              </a:rPr>
              <a:t>Ольга </a:t>
            </a:r>
            <a:r>
              <a:rPr lang="ru-RU" dirty="0">
                <a:effectLst/>
              </a:rPr>
              <a:t>поступила на соответствующий факультет в санкт-петербургский государственный вуз, а после устроилась работать в федеральную редакцию государственной телерадиокомпании.</a:t>
            </a:r>
          </a:p>
          <a:p>
            <a:pPr algn="just" fontAlgn="base"/>
            <a:r>
              <a:rPr lang="ru-RU" dirty="0">
                <a:effectLst/>
              </a:rPr>
              <a:t>Хотя карьера там шла успешно, через время </a:t>
            </a:r>
            <a:r>
              <a:rPr lang="ru-RU" dirty="0" err="1">
                <a:effectLst/>
              </a:rPr>
              <a:t>Скабеева</a:t>
            </a:r>
            <a:r>
              <a:rPr lang="ru-RU" dirty="0">
                <a:effectLst/>
              </a:rPr>
              <a:t> переехала в Москву и устроилась на «Россию-1», где вела авторскую программу под названием «Вести.doc». В 2016-м ее позвали вести «60 минут», где женщина и сейчас успешно трудится.</a:t>
            </a:r>
          </a:p>
          <a:p>
            <a:pPr algn="just" fontAlgn="base"/>
            <a:r>
              <a:rPr lang="ru-RU" dirty="0">
                <a:effectLst/>
              </a:rPr>
              <a:t>Эксперты отмечали, что </a:t>
            </a:r>
            <a:r>
              <a:rPr lang="ru-RU" dirty="0" err="1">
                <a:effectLst/>
              </a:rPr>
              <a:t>Скабеева</a:t>
            </a:r>
            <a:r>
              <a:rPr lang="ru-RU" dirty="0">
                <a:effectLst/>
              </a:rPr>
              <a:t> отличается нестандартной манерой донесения информации до зрителя. Новости Ольга предпочитает сообщать в строгой и жесткой форме, что со временем стало узнаваемой чертой журналистки.</a:t>
            </a:r>
          </a:p>
          <a:p>
            <a:pPr algn="just" fontAlgn="base"/>
            <a:r>
              <a:rPr lang="ru-RU" dirty="0">
                <a:effectLst/>
              </a:rPr>
              <a:t>Несмотря на разные фамилии, Попов и </a:t>
            </a:r>
            <a:r>
              <a:rPr lang="ru-RU" dirty="0" err="1">
                <a:effectLst/>
              </a:rPr>
              <a:t>Скабеева</a:t>
            </a:r>
            <a:r>
              <a:rPr lang="ru-RU" dirty="0">
                <a:effectLst/>
              </a:rPr>
              <a:t> приходятся друг другу </a:t>
            </a:r>
            <a:r>
              <a:rPr lang="ru-RU" dirty="0" smtClean="0">
                <a:effectLst/>
              </a:rPr>
              <a:t>супругами. </a:t>
            </a:r>
            <a:r>
              <a:rPr lang="ru-RU" dirty="0">
                <a:effectLst/>
              </a:rPr>
              <a:t>Пара воспитывает сына Захара.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8927" y="3476846"/>
            <a:ext cx="4804543" cy="26858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2137" y="452505"/>
            <a:ext cx="4741333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5711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79" y="347134"/>
            <a:ext cx="9905998" cy="6604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effectLst/>
              </a:rPr>
              <a:t>Темы передачи</a:t>
            </a:r>
            <a:br>
              <a:rPr lang="ru-RU" b="1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5481" y="722298"/>
            <a:ext cx="7686758" cy="6055019"/>
          </a:xfrm>
        </p:spPr>
        <p:txBody>
          <a:bodyPr>
            <a:normAutofit fontScale="55000" lnSpcReduction="20000"/>
          </a:bodyPr>
          <a:lstStyle/>
          <a:p>
            <a:pPr algn="just" fontAlgn="base"/>
            <a:r>
              <a:rPr lang="ru-RU" dirty="0">
                <a:effectLst/>
              </a:rPr>
              <a:t>За годы выхода эфиров на телеэкраны, ведущим студии «60 минут» приходилось затрагивать разные темы. Однако обсуждение взаимоотношений России с Украиной в последнее время встает чаще всего. В майском выпуске 2018 года обсуждался всех давно мучивший вопрос об открытии Крымского моста, проходящего через Керченский пролив. То, о чем так долго говорили, наконец свершилось. Президент России </a:t>
            </a:r>
            <a:r>
              <a:rPr lang="ru-RU" b="1" u="sng" dirty="0">
                <a:effectLst/>
                <a:hlinkClick r:id="rId2"/>
              </a:rPr>
              <a:t>Владимир Владимирович Путин</a:t>
            </a:r>
            <a:r>
              <a:rPr lang="ru-RU" dirty="0">
                <a:effectLst/>
              </a:rPr>
              <a:t> лично участвовал в его открытии и сам за рулем многотонного КамАЗа преодолел расстояние в 19 км от Тамани до Керчи</a:t>
            </a:r>
            <a:r>
              <a:rPr lang="ru-RU" dirty="0" smtClean="0">
                <a:effectLst/>
              </a:rPr>
              <a:t>. И </a:t>
            </a:r>
            <a:r>
              <a:rPr lang="ru-RU" dirty="0">
                <a:effectLst/>
              </a:rPr>
              <a:t>если русские люди радуются этому событию, то украинские власти пришли в ярость от происходящего. Российские гости студии объяснили, что представителям Украины невыгодно это событие, поскольку теперь люди смогут беспрепятственно ездить в Крым. Другая же сторона объясняет свое недовольство ущербом экосистеме, который якобы мост нанесет Черному и Азовскому морям</a:t>
            </a:r>
            <a:r>
              <a:rPr lang="ru-RU" dirty="0" smtClean="0">
                <a:effectLst/>
              </a:rPr>
              <a:t>.</a:t>
            </a:r>
          </a:p>
          <a:p>
            <a:pPr algn="just" fontAlgn="base"/>
            <a:r>
              <a:rPr lang="ru-RU" dirty="0">
                <a:effectLst/>
              </a:rPr>
              <a:t>В другом эфире обсуждали заявление певицы </a:t>
            </a:r>
            <a:r>
              <a:rPr lang="ru-RU" b="1" u="sng" dirty="0">
                <a:effectLst/>
                <a:hlinkClick r:id="rId3"/>
              </a:rPr>
              <a:t>Лаймы Вайкуле</a:t>
            </a:r>
            <a:r>
              <a:rPr lang="ru-RU" dirty="0">
                <a:effectLst/>
              </a:rPr>
              <a:t>, которая перед концертом в Одессе на пресс-конференции на соответствующий вопрос ответила, что ни за какие гонорары не поедет выступать в Крым. Представителей российской стороны это, вероятно, задело, а потому в эфире программы с певицей связались по видеосвязи и выслушали объяснение женщины по сделанному ею заявлению.</a:t>
            </a:r>
          </a:p>
          <a:p>
            <a:pPr algn="just"/>
            <a:r>
              <a:rPr lang="ru-RU" dirty="0">
                <a:effectLst/>
              </a:rPr>
              <a:t>Н</a:t>
            </a:r>
            <a:r>
              <a:rPr lang="ru-RU" dirty="0" smtClean="0">
                <a:effectLst/>
              </a:rPr>
              <a:t>е </a:t>
            </a:r>
            <a:r>
              <a:rPr lang="ru-RU" dirty="0">
                <a:effectLst/>
              </a:rPr>
              <a:t>менее скандальным получился выпуск с </a:t>
            </a:r>
            <a:r>
              <a:rPr lang="ru-RU" b="1" u="sng" dirty="0">
                <a:effectLst/>
                <a:hlinkClick r:id="rId4"/>
              </a:rPr>
              <a:t>Леонидом Гозманом</a:t>
            </a:r>
            <a:r>
              <a:rPr lang="ru-RU" dirty="0">
                <a:effectLst/>
              </a:rPr>
              <a:t> – российским политиком и президентом Общероссийского общественного движения «Союз правых сил». После выхода этой передачи в эфир многие телезрители и критики встали на сторону приглашенного эксперта, посчитав, что хозяева студии Попов и </a:t>
            </a:r>
            <a:r>
              <a:rPr lang="ru-RU" dirty="0" err="1">
                <a:effectLst/>
              </a:rPr>
              <a:t>Скабеева</a:t>
            </a:r>
            <a:r>
              <a:rPr lang="ru-RU" dirty="0">
                <a:effectLst/>
              </a:rPr>
              <a:t> изначально предвзято относились к мужчине, а потому не давали ему высказаться, постоянно перебивали и навязывали собственное мнение</a:t>
            </a:r>
            <a:r>
              <a:rPr lang="ru-RU" dirty="0" smtClean="0">
                <a:effectLst/>
              </a:rPr>
              <a:t>.</a:t>
            </a:r>
          </a:p>
          <a:p>
            <a:pPr algn="just"/>
            <a:r>
              <a:rPr lang="ru-RU" dirty="0">
                <a:effectLst/>
              </a:rPr>
              <a:t>В февральском выпуске 2019 года гостьей в «60 минут» стала представитель МИД России </a:t>
            </a:r>
            <a:r>
              <a:rPr lang="ru-RU" b="1" u="sng" dirty="0">
                <a:effectLst/>
                <a:hlinkClick r:id="rId5"/>
              </a:rPr>
              <a:t>Мария Захарова</a:t>
            </a:r>
            <a:r>
              <a:rPr lang="ru-RU" dirty="0">
                <a:effectLst/>
              </a:rPr>
              <a:t>, которая заявила, что, если США выйдут из Договора о ликвидации ракет средней и меньшей дальности, Москва будет вынуждена предпринять ответные действия. Женщина поделилась со зрителями мыслью о том, что действия Америки – это стратегия, цель которой – снятие с себя обязательств в разных сферах по международно-правовым договоренностям.</a:t>
            </a:r>
          </a:p>
          <a:p>
            <a:pPr algn="just" fontAlgn="base"/>
            <a:r>
              <a:rPr lang="ru-RU" dirty="0">
                <a:effectLst/>
              </a:rPr>
              <a:t>Экспертами в студии становятся разные лица. Например, каждое появлении в шоу </a:t>
            </a:r>
            <a:r>
              <a:rPr lang="ru-RU" b="1" u="sng" dirty="0">
                <a:effectLst/>
                <a:hlinkClick r:id="rId6"/>
              </a:rPr>
              <a:t>Владимира Жириновского</a:t>
            </a:r>
            <a:r>
              <a:rPr lang="ru-RU" dirty="0">
                <a:effectLst/>
              </a:rPr>
              <a:t> обычно сопровождается громкими и эмоциональными высказываниями. А гость </a:t>
            </a:r>
            <a:r>
              <a:rPr lang="ru-RU" b="1" u="sng" dirty="0">
                <a:effectLst/>
                <a:hlinkClick r:id="rId7"/>
              </a:rPr>
              <a:t>Вячеслав Никонов</a:t>
            </a:r>
            <a:r>
              <a:rPr lang="ru-RU" dirty="0">
                <a:effectLst/>
              </a:rPr>
              <a:t>, политолог и писатель, напротив, невольно заставляет слушать себя, поскольку доносит до зрителя мысль спокойным и тихим голосом, но старается говорить интересные вещи, к которым волей-неволей прислушиваются.</a:t>
            </a:r>
          </a:p>
          <a:p>
            <a:pPr algn="just" fontAlgn="base"/>
            <a:r>
              <a:rPr lang="ru-RU" dirty="0">
                <a:effectLst/>
              </a:rPr>
              <a:t>По признанию самих ведущих, тема Украины сейчас стоит на первом месте, в их ток-шоу в том числе. Хотя конкуренция в области подобных программ большая, как кажется Попову и </a:t>
            </a:r>
            <a:r>
              <a:rPr lang="ru-RU" dirty="0" err="1">
                <a:effectLst/>
              </a:rPr>
              <a:t>Скабеевой</a:t>
            </a:r>
            <a:r>
              <a:rPr lang="ru-RU" dirty="0">
                <a:effectLst/>
              </a:rPr>
              <a:t>, они привлекают зрителей именно выпуском прямых эфиров. В отличие от аналогичных передач редакторы не вырезают «неудобные» моменты, а потому зритель видит все так, как происходит на самом деле.</a:t>
            </a:r>
          </a:p>
          <a:p>
            <a:endParaRPr lang="ru-RU" dirty="0">
              <a:effectLst/>
            </a:endParaRPr>
          </a:p>
          <a:p>
            <a:endParaRPr lang="ru-RU" dirty="0">
              <a:effectLst/>
            </a:endParaRP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3312" y="775404"/>
            <a:ext cx="3695699" cy="24637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863" y="3424717"/>
            <a:ext cx="3681148" cy="2760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7748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013" y="355600"/>
            <a:ext cx="6139920" cy="522393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 smtClean="0">
                <a:effectLst/>
              </a:rPr>
              <a:t>Основные </a:t>
            </a:r>
            <a:r>
              <a:rPr lang="ru-RU" b="1" dirty="0">
                <a:effectLst/>
              </a:rPr>
              <a:t>составляющими любого ток-шоу являются:</a:t>
            </a:r>
          </a:p>
          <a:p>
            <a:pPr lvl="0"/>
            <a:r>
              <a:rPr lang="ru-RU" dirty="0" smtClean="0">
                <a:effectLst/>
              </a:rPr>
              <a:t> </a:t>
            </a:r>
            <a:r>
              <a:rPr lang="ru-RU" dirty="0">
                <a:effectLst/>
              </a:rPr>
              <a:t>Ведущий(журналист) -языковая личность, способная благодаря своей речи превратить разговор в настоящее зрелище и удерживать его на заявленном уровне на протяжение всей передачи;</a:t>
            </a:r>
          </a:p>
          <a:p>
            <a:pPr lvl="0"/>
            <a:r>
              <a:rPr lang="ru-RU" dirty="0" smtClean="0">
                <a:effectLst/>
              </a:rPr>
              <a:t>Студия</a:t>
            </a:r>
            <a:r>
              <a:rPr lang="ru-RU" dirty="0">
                <a:effectLst/>
              </a:rPr>
              <a:t>, где проходят съемки ток-шоу.</a:t>
            </a:r>
          </a:p>
          <a:p>
            <a:pPr lvl="0"/>
            <a:r>
              <a:rPr lang="ru-RU" dirty="0" smtClean="0">
                <a:effectLst/>
              </a:rPr>
              <a:t>Эксперты -Гости </a:t>
            </a:r>
            <a:r>
              <a:rPr lang="ru-RU" dirty="0">
                <a:effectLst/>
              </a:rPr>
              <a:t>программы.</a:t>
            </a:r>
          </a:p>
          <a:p>
            <a:pPr lvl="0"/>
            <a:r>
              <a:rPr lang="ru-RU" dirty="0" smtClean="0">
                <a:effectLst/>
              </a:rPr>
              <a:t>Наличие </a:t>
            </a:r>
            <a:r>
              <a:rPr lang="ru-RU" dirty="0">
                <a:effectLst/>
              </a:rPr>
              <a:t>актуальной, важной или злободневной темы. Обсуждение её в рамках формата ток-шоу.</a:t>
            </a:r>
          </a:p>
          <a:p>
            <a:pPr lvl="0"/>
            <a:r>
              <a:rPr lang="ru-RU" dirty="0" smtClean="0">
                <a:effectLst/>
              </a:rPr>
              <a:t>Зрители </a:t>
            </a:r>
            <a:r>
              <a:rPr lang="ru-RU" dirty="0">
                <a:effectLst/>
              </a:rPr>
              <a:t>в студии. Они могут участвовать в процессе передачи явно, обсуждая предложенную тему вместе с гостями или скрыто, выражая каким-либо определённым образом свое отношение к происходящему</a:t>
            </a:r>
          </a:p>
          <a:p>
            <a:pPr lvl="0"/>
            <a:r>
              <a:rPr lang="ru-RU" dirty="0" smtClean="0">
                <a:effectLst/>
              </a:rPr>
              <a:t>Музыкальная </a:t>
            </a:r>
            <a:r>
              <a:rPr lang="ru-RU" dirty="0">
                <a:effectLst/>
              </a:rPr>
              <a:t>заставка - «визитная карточка» ток-шоу.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6251" y="228600"/>
            <a:ext cx="4751825" cy="305646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6251" y="3716865"/>
            <a:ext cx="4751825" cy="267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4987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7014" y="287866"/>
            <a:ext cx="5970586" cy="612140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>
                <a:effectLst/>
              </a:rPr>
              <a:t>К второстепенным признакам </a:t>
            </a:r>
            <a:r>
              <a:rPr lang="ru-RU" b="1" dirty="0" smtClean="0">
                <a:effectLst/>
              </a:rPr>
              <a:t>относятся: </a:t>
            </a:r>
          </a:p>
          <a:p>
            <a:r>
              <a:rPr lang="ru-RU" dirty="0" smtClean="0">
                <a:effectLst/>
              </a:rPr>
              <a:t>1</a:t>
            </a:r>
            <a:r>
              <a:rPr lang="ru-RU" dirty="0">
                <a:effectLst/>
              </a:rPr>
              <a:t>) участие в обсуждении экспертов (людей, которые хорошо разбираются в предложенной проблеме</a:t>
            </a:r>
            <a:r>
              <a:rPr lang="ru-RU" dirty="0" smtClean="0">
                <a:effectLst/>
              </a:rPr>
              <a:t>);</a:t>
            </a:r>
          </a:p>
          <a:p>
            <a:r>
              <a:rPr lang="ru-RU" dirty="0" smtClean="0">
                <a:effectLst/>
              </a:rPr>
              <a:t> </a:t>
            </a:r>
            <a:r>
              <a:rPr lang="ru-RU" dirty="0">
                <a:effectLst/>
              </a:rPr>
              <a:t>2) микрофонные операторы; </a:t>
            </a:r>
            <a:endParaRPr lang="ru-RU" dirty="0" smtClean="0">
              <a:effectLst/>
            </a:endParaRPr>
          </a:p>
          <a:p>
            <a:r>
              <a:rPr lang="ru-RU" dirty="0" smtClean="0">
                <a:effectLst/>
              </a:rPr>
              <a:t>3</a:t>
            </a:r>
            <a:r>
              <a:rPr lang="ru-RU" dirty="0">
                <a:effectLst/>
              </a:rPr>
              <a:t>) </a:t>
            </a:r>
            <a:r>
              <a:rPr lang="ru-RU" dirty="0" err="1">
                <a:effectLst/>
              </a:rPr>
              <a:t>соведущие</a:t>
            </a:r>
            <a:r>
              <a:rPr lang="ru-RU" dirty="0">
                <a:effectLst/>
              </a:rPr>
              <a:t>; </a:t>
            </a:r>
            <a:endParaRPr lang="ru-RU" dirty="0" smtClean="0">
              <a:effectLst/>
            </a:endParaRPr>
          </a:p>
          <a:p>
            <a:r>
              <a:rPr lang="ru-RU" dirty="0" smtClean="0">
                <a:effectLst/>
              </a:rPr>
              <a:t>4) </a:t>
            </a:r>
            <a:r>
              <a:rPr lang="ru-RU" dirty="0">
                <a:effectLst/>
              </a:rPr>
              <a:t>пульты для голосования, </a:t>
            </a:r>
            <a:endParaRPr lang="ru-RU" dirty="0" smtClean="0">
              <a:effectLst/>
            </a:endParaRPr>
          </a:p>
          <a:p>
            <a:r>
              <a:rPr lang="ru-RU" dirty="0" smtClean="0">
                <a:effectLst/>
              </a:rPr>
              <a:t>5</a:t>
            </a:r>
            <a:r>
              <a:rPr lang="ru-RU" dirty="0" smtClean="0">
                <a:effectLst/>
              </a:rPr>
              <a:t>) телефонные </a:t>
            </a:r>
            <a:r>
              <a:rPr lang="ru-RU" dirty="0">
                <a:effectLst/>
              </a:rPr>
              <a:t>звонки в студию, </a:t>
            </a:r>
            <a:r>
              <a:rPr lang="ru-RU" dirty="0" smtClean="0">
                <a:effectLst/>
              </a:rPr>
              <a:t>SMS-сообщения; </a:t>
            </a:r>
          </a:p>
          <a:p>
            <a:r>
              <a:rPr lang="ru-RU" dirty="0" smtClean="0">
                <a:effectLst/>
              </a:rPr>
              <a:t>6</a:t>
            </a:r>
            <a:r>
              <a:rPr lang="ru-RU" dirty="0">
                <a:effectLst/>
              </a:rPr>
              <a:t>) приемы для усиления «эффекта зрелищности» (показ ауди- и видеоматериалов, фрагментов кинофильмов, фотографий; включения музыки; выступления певцов, танцоров и т.п.); </a:t>
            </a:r>
            <a:endParaRPr lang="ru-RU" dirty="0" smtClean="0">
              <a:effectLst/>
            </a:endParaRPr>
          </a:p>
          <a:p>
            <a:r>
              <a:rPr lang="ru-RU" dirty="0" smtClean="0">
                <a:effectLst/>
              </a:rPr>
              <a:t>7</a:t>
            </a:r>
            <a:r>
              <a:rPr lang="ru-RU" dirty="0">
                <a:effectLst/>
              </a:rPr>
              <a:t>) служба безопасности в случае несанкционированного насилия в эфире. </a:t>
            </a:r>
            <a:endParaRPr lang="ru-RU" dirty="0" smtClean="0">
              <a:effectLst/>
            </a:endParaRPr>
          </a:p>
          <a:p>
            <a:r>
              <a:rPr lang="ru-RU" dirty="0">
                <a:effectLst/>
              </a:rPr>
              <a:t>Исследователь Г. Кузнецов определяет ток-шоу «как своего рода яркий, динамичный спектакль» и называет первые признаки этого жанра: «легкость разговора, артистизм ведущего и обязательное присутствие </a:t>
            </a:r>
            <a:r>
              <a:rPr lang="ru-RU" dirty="0" smtClean="0">
                <a:effectLst/>
              </a:rPr>
              <a:t>аудитории» </a:t>
            </a:r>
            <a:endParaRPr lang="ru-RU" dirty="0">
              <a:effectLst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0" y="110067"/>
            <a:ext cx="4067856" cy="22865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4383" y="1931299"/>
            <a:ext cx="4455913" cy="25064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0" y="3972453"/>
            <a:ext cx="4262967" cy="2614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4701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880" y="440267"/>
            <a:ext cx="6995053" cy="552873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>
                <a:effectLst/>
              </a:rPr>
              <a:t>Разновидностей и жанровых форм ток-шоу существует множество. Поэтому их классифицируют по разным критериям.</a:t>
            </a:r>
          </a:p>
          <a:p>
            <a:pPr marL="0" indent="0">
              <a:buNone/>
            </a:pPr>
            <a:r>
              <a:rPr lang="ru-RU" dirty="0" err="1">
                <a:effectLst/>
              </a:rPr>
              <a:t>Вакурова</a:t>
            </a:r>
            <a:r>
              <a:rPr lang="ru-RU" dirty="0">
                <a:effectLst/>
              </a:rPr>
              <a:t> Н.В. и Москвин Л.И. </a:t>
            </a:r>
            <a:r>
              <a:rPr lang="ru-RU" b="1" dirty="0">
                <a:effectLst/>
              </a:rPr>
              <a:t>в книге «Типология жанров современной экранной продукции» </a:t>
            </a:r>
            <a:r>
              <a:rPr lang="ru-RU" dirty="0">
                <a:effectLst/>
              </a:rPr>
              <a:t>выделяют такие виды ток-шоу</a:t>
            </a:r>
            <a:r>
              <a:rPr lang="ru-RU" b="1" dirty="0">
                <a:effectLst/>
              </a:rPr>
              <a:t>, как </a:t>
            </a:r>
            <a:r>
              <a:rPr lang="ru-RU" b="1" u="sng" dirty="0">
                <a:effectLst/>
              </a:rPr>
              <a:t>беседа, дискуссия, теледебаты и телемост</a:t>
            </a:r>
            <a:r>
              <a:rPr lang="ru-RU" b="1" u="sng" dirty="0" smtClean="0">
                <a:effectLst/>
              </a:rPr>
              <a:t>.</a:t>
            </a:r>
          </a:p>
          <a:p>
            <a:pPr marL="0" indent="0">
              <a:buNone/>
            </a:pPr>
            <a:r>
              <a:rPr lang="ru-RU" b="1" dirty="0">
                <a:effectLst/>
              </a:rPr>
              <a:t>Беседа - диалог или </a:t>
            </a:r>
            <a:r>
              <a:rPr lang="ru-RU" b="1" dirty="0" err="1">
                <a:effectLst/>
              </a:rPr>
              <a:t>полилог</a:t>
            </a:r>
            <a:r>
              <a:rPr lang="ru-RU" dirty="0">
                <a:effectLst/>
              </a:rPr>
              <a:t>, иногда включающий в себя использование дополнительных коротких кино- или фотодокументов. Беседа, как правило, происходит в неформальной обстановке, её стороны всегда равноправные и может быть посвящена конкретно-значимой теме. Зачастую в беседе участвует ведущий и приглашенная известная личность, появление которой на экране привлечет ньюсмейкеров. Если в студии присутствуют зрители, то участия в беседе они не принимают.</a:t>
            </a:r>
          </a:p>
          <a:p>
            <a:pPr marL="0" indent="0">
              <a:buNone/>
            </a:pPr>
            <a:endParaRPr lang="ru-RU" dirty="0">
              <a:effectLst/>
            </a:endParaRP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8333" y="347134"/>
            <a:ext cx="4165600" cy="23431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8333" y="3204633"/>
            <a:ext cx="4165600" cy="238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5178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0079" y="567266"/>
            <a:ext cx="7003520" cy="6138332"/>
          </a:xfrm>
        </p:spPr>
        <p:txBody>
          <a:bodyPr>
            <a:normAutofit fontScale="85000" lnSpcReduction="20000"/>
          </a:bodyPr>
          <a:lstStyle/>
          <a:p>
            <a:r>
              <a:rPr lang="ru-RU" sz="2400" b="1" dirty="0" smtClean="0"/>
              <a:t>История появления:</a:t>
            </a:r>
          </a:p>
          <a:p>
            <a:pPr algn="just"/>
            <a:r>
              <a:rPr lang="ru-RU" b="1" dirty="0">
                <a:effectLst/>
              </a:rPr>
              <a:t>В 1967 Фил </a:t>
            </a:r>
            <a:r>
              <a:rPr lang="ru-RU" b="1" dirty="0" err="1">
                <a:effectLst/>
              </a:rPr>
              <a:t>Донахью</a:t>
            </a:r>
            <a:r>
              <a:rPr lang="ru-RU" b="1" dirty="0">
                <a:effectLst/>
              </a:rPr>
              <a:t> «случайно» изобрел новый жанр экранной журналистики - ток-шоу: во время его передачи «Шоу Фила </a:t>
            </a:r>
            <a:r>
              <a:rPr lang="ru-RU" b="1" dirty="0" err="1">
                <a:effectLst/>
              </a:rPr>
              <a:t>Донахью</a:t>
            </a:r>
            <a:r>
              <a:rPr lang="ru-RU" b="1" dirty="0">
                <a:effectLst/>
              </a:rPr>
              <a:t>» у него закончились вопросы для гостя беседы, и он обратился к зрителям, у которых их оказалось больше, чем ожидалось. С этого момента началось развитие такого разговорного жанра телевизионной журналистики как ток-шоу.</a:t>
            </a:r>
            <a:endParaRPr lang="ru-RU" dirty="0">
              <a:effectLst/>
            </a:endParaRPr>
          </a:p>
          <a:p>
            <a:pPr algn="just"/>
            <a:r>
              <a:rPr lang="ru-RU" dirty="0">
                <a:effectLst/>
              </a:rPr>
              <a:t>Российские телезрители познакомились с новым жанром в </a:t>
            </a:r>
            <a:r>
              <a:rPr lang="ru-RU" b="1" dirty="0">
                <a:effectLst/>
              </a:rPr>
              <a:t>1986, когда во время ток</a:t>
            </a:r>
            <a:r>
              <a:rPr lang="ru-RU" dirty="0">
                <a:effectLst/>
              </a:rPr>
              <a:t>-</a:t>
            </a:r>
            <a:r>
              <a:rPr lang="ru-RU" b="1" dirty="0">
                <a:effectLst/>
              </a:rPr>
              <a:t>шоу Фила </a:t>
            </a:r>
            <a:r>
              <a:rPr lang="ru-RU" b="1" dirty="0" err="1">
                <a:effectLst/>
              </a:rPr>
              <a:t>Донахью</a:t>
            </a:r>
            <a:r>
              <a:rPr lang="ru-RU" b="1" dirty="0">
                <a:effectLst/>
              </a:rPr>
              <a:t> состоялся телемост Америки и СССР.</a:t>
            </a:r>
            <a:r>
              <a:rPr lang="ru-RU" dirty="0">
                <a:effectLst/>
              </a:rPr>
              <a:t> </a:t>
            </a:r>
            <a:endParaRPr lang="ru-RU" dirty="0" smtClean="0">
              <a:effectLst/>
            </a:endParaRPr>
          </a:p>
          <a:p>
            <a:pPr algn="just"/>
            <a:r>
              <a:rPr lang="ru-RU" dirty="0" smtClean="0">
                <a:effectLst/>
              </a:rPr>
              <a:t>С </a:t>
            </a:r>
            <a:r>
              <a:rPr lang="ru-RU" dirty="0">
                <a:effectLst/>
              </a:rPr>
              <a:t>советской стороны был небезызвестный в то время Владимир Познер. Но и до того, как появилось определение «ток-шоу» советская аудитория уже была знакома с телепрограммами, в которых в студии присутствовали зрители, обсуждающие предложенную проблему. Ток-шоу быстро стал популярным среди зрителей. Обсуждение злободневных и интересующих тем, нахождение ответов на волнующие вопросы - все эти аспекты сыграли важную роль в формировании нового разговорного жанра телевизионной журналистики в России</a:t>
            </a:r>
            <a:r>
              <a:rPr lang="ru-RU" dirty="0" smtClean="0">
                <a:effectLst/>
              </a:rPr>
              <a:t>.</a:t>
            </a:r>
          </a:p>
          <a:p>
            <a:pPr algn="just"/>
            <a:r>
              <a:rPr lang="ru-RU" dirty="0">
                <a:effectLst/>
              </a:rPr>
              <a:t>Для телевидения того времени это было </a:t>
            </a:r>
            <a:r>
              <a:rPr lang="ru-RU" dirty="0" err="1">
                <a:effectLst/>
              </a:rPr>
              <a:t>инновационно</a:t>
            </a:r>
            <a:r>
              <a:rPr lang="ru-RU" dirty="0">
                <a:effectLst/>
              </a:rPr>
              <a:t>: в прямом эфире происходило общение на самые различные темы между людьми из СССР и США. Общество созрело к подобному явлению: перестройка, гласность, свобода слова требовали новых форм, жанров и решений. Так жанр ток-шоу интегрировался на российское телевидение.</a:t>
            </a:r>
          </a:p>
          <a:p>
            <a:pPr algn="just"/>
            <a:endParaRPr lang="ru-RU" dirty="0">
              <a:effectLst/>
            </a:endParaRP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2279" y="431800"/>
            <a:ext cx="3991054" cy="273891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2279" y="3564466"/>
            <a:ext cx="4057655" cy="2283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0499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881" y="364067"/>
            <a:ext cx="7765520" cy="5918199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>
                <a:effectLst/>
              </a:rPr>
              <a:t>Дискуссия - жанр аналитической публицистики</a:t>
            </a:r>
            <a:r>
              <a:rPr lang="ru-RU" dirty="0">
                <a:effectLst/>
              </a:rPr>
              <a:t>. Обычно </a:t>
            </a:r>
            <a:r>
              <a:rPr lang="ru-RU" dirty="0" smtClean="0">
                <a:effectLst/>
              </a:rPr>
              <a:t>происходит, </a:t>
            </a:r>
            <a:r>
              <a:rPr lang="ru-RU" dirty="0">
                <a:effectLst/>
              </a:rPr>
              <a:t>как </a:t>
            </a:r>
            <a:r>
              <a:rPr lang="ru-RU" dirty="0" err="1">
                <a:effectLst/>
              </a:rPr>
              <a:t>полилог</a:t>
            </a:r>
            <a:r>
              <a:rPr lang="ru-RU" dirty="0">
                <a:effectLst/>
              </a:rPr>
              <a:t> с участием ведущего и не менее чем двух сторон с противоположными точками зрения на какую-либо злободневную, общественно-значимую проблему. В дискуссии всегда должно происходить столкновение точек зрения и конфликт. Чаще всего транслируется без дополнительных сюжетов и зрелищность зависит от «профессионализма ведущего в выборе участников, подготовке проблемы, умения импровизировать по ходу беседы.» </a:t>
            </a:r>
          </a:p>
          <a:p>
            <a:r>
              <a:rPr lang="ru-RU" b="1" dirty="0" smtClean="0">
                <a:effectLst/>
              </a:rPr>
              <a:t>Теледебаты </a:t>
            </a:r>
            <a:r>
              <a:rPr lang="ru-RU" b="1" dirty="0">
                <a:effectLst/>
              </a:rPr>
              <a:t>- разговорный жанр схожий с дискуссией</a:t>
            </a:r>
            <a:r>
              <a:rPr lang="ru-RU" dirty="0">
                <a:effectLst/>
              </a:rPr>
              <a:t>. В основе теледебатов предвыборная конкуренция кандидатов. Считается, что теледебаты - неотъемлемая составляющая часть цивилизованной предвыборной кампании: вынуждает противоборствующие стороны «конкретизировать, идентифицировать и персонифицировать предлагаемую программу и позволяет аудитории структурироваться по электоратам соответственно полученной информации». </a:t>
            </a:r>
            <a:endParaRPr lang="ru-RU" dirty="0" smtClean="0">
              <a:effectLst/>
            </a:endParaRPr>
          </a:p>
          <a:p>
            <a:r>
              <a:rPr lang="ru-RU" b="1" dirty="0">
                <a:effectLst/>
              </a:rPr>
              <a:t>Телемост - </a:t>
            </a:r>
            <a:r>
              <a:rPr lang="ru-RU" dirty="0">
                <a:effectLst/>
              </a:rPr>
              <a:t>вариант ток-шоу, использующий противопоставление различных по ментальности аудиторий(стран), двух или более, географически удаленных друг от друга, с помощью средств спутниковой или какой-либо другой связи.</a:t>
            </a: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3140" y="73029"/>
            <a:ext cx="3702756" cy="20828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8296" y="2235199"/>
            <a:ext cx="3657600" cy="217593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8296" y="4549772"/>
            <a:ext cx="3657600" cy="218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5366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880" y="431799"/>
            <a:ext cx="5877453" cy="41571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effectLst/>
              </a:rPr>
              <a:t>Ограничения в выборе тем для ток-шоу у различных телеканалов нет. Существует классификация типов ток-шоу, сделанная на основе тематик программ. Ток-шоу могут быть:</a:t>
            </a:r>
          </a:p>
          <a:p>
            <a:pPr lvl="0"/>
            <a:r>
              <a:rPr lang="ru-RU" dirty="0">
                <a:effectLst/>
              </a:rPr>
              <a:t>· Общественно-значимые</a:t>
            </a:r>
          </a:p>
          <a:p>
            <a:pPr lvl="0"/>
            <a:r>
              <a:rPr lang="ru-RU" dirty="0">
                <a:effectLst/>
              </a:rPr>
              <a:t>· Психологические</a:t>
            </a:r>
          </a:p>
          <a:p>
            <a:pPr lvl="0"/>
            <a:r>
              <a:rPr lang="ru-RU" dirty="0">
                <a:effectLst/>
              </a:rPr>
              <a:t>· Специализированные</a:t>
            </a:r>
          </a:p>
          <a:p>
            <a:pPr lvl="0"/>
            <a:r>
              <a:rPr lang="ru-RU" dirty="0">
                <a:effectLst/>
              </a:rPr>
              <a:t>· Смешанные</a:t>
            </a:r>
          </a:p>
          <a:p>
            <a:pPr lvl="0"/>
            <a:r>
              <a:rPr lang="ru-RU" dirty="0">
                <a:effectLst/>
              </a:rPr>
              <a:t>· Событийные</a:t>
            </a: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8334" y="348193"/>
            <a:ext cx="4572000" cy="25717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8334" y="3930457"/>
            <a:ext cx="4572000" cy="26331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880" y="4097866"/>
            <a:ext cx="4116387" cy="22983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988" y="2095521"/>
            <a:ext cx="4298690" cy="2659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5353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4813" y="609599"/>
            <a:ext cx="5284787" cy="5088467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b="1" dirty="0">
                <a:effectLst/>
              </a:rPr>
              <a:t>Общественно-значимый</a:t>
            </a:r>
            <a:r>
              <a:rPr lang="ru-RU" dirty="0">
                <a:effectLst/>
              </a:rPr>
              <a:t> тип ток-шоу затрагивает актуальные вопросы в сферах экономики, политики, культуры, религии, социальные и другие проблемы, касающиеся жизни общества и волнующие его. Как правило, ток-шоу с общественно-значимой тематикой выходит в </a:t>
            </a:r>
            <a:r>
              <a:rPr lang="ru-RU" dirty="0" err="1">
                <a:effectLst/>
              </a:rPr>
              <a:t>прайм</a:t>
            </a:r>
            <a:r>
              <a:rPr lang="ru-RU" dirty="0">
                <a:effectLst/>
              </a:rPr>
              <a:t>-тайм. Можно сделать вывод, что ведущий данного типа ток-шоу должен быть известен зрителям не только в рамках телепередачи.</a:t>
            </a:r>
          </a:p>
          <a:p>
            <a:pPr algn="just"/>
            <a:r>
              <a:rPr lang="ru-RU" b="1" dirty="0">
                <a:effectLst/>
              </a:rPr>
              <a:t>Психологические ток-шоу</a:t>
            </a:r>
            <a:r>
              <a:rPr lang="ru-RU" dirty="0">
                <a:effectLst/>
              </a:rPr>
              <a:t> поднимают тему человеческих отношений, обсуждаются вопросы личной и социальной жизни. Гостями таких ток-шоу выступают обычные люди с обычными проблемами на житейском уровне. В повседневной жизни телезритель сам сталкивается с похожими проблемами. Так как, основную часть аудитории составляют женщины и домохозяйки, то данный типа программ выходит в эфир в дневное время суток.</a:t>
            </a: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933" y="173036"/>
            <a:ext cx="5427133" cy="305276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0960" y="3386665"/>
            <a:ext cx="5346105" cy="3098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9730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5480" y="609600"/>
            <a:ext cx="5831212" cy="6036733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b="1" dirty="0">
                <a:effectLst/>
              </a:rPr>
              <a:t>Тематика специализированных ток-шоу</a:t>
            </a:r>
            <a:r>
              <a:rPr lang="ru-RU" dirty="0">
                <a:effectLst/>
              </a:rPr>
              <a:t> всегда конкретная: дети, мода, кулинария, здоровья и др. На ток-шоу такого типа всегда приглашаются специалисты, врачи, психологи. В таких передачах главным является мнение экспертов и гостей студии. Подобные ток-шоу выходят в эфир в основном в утреннее и дневное время.</a:t>
            </a:r>
          </a:p>
          <a:p>
            <a:pPr algn="just"/>
            <a:r>
              <a:rPr lang="ru-RU" b="1" dirty="0">
                <a:effectLst/>
              </a:rPr>
              <a:t>Событийные или смешанные типы ток-шоу </a:t>
            </a:r>
            <a:r>
              <a:rPr lang="ru-RU" dirty="0">
                <a:effectLst/>
              </a:rPr>
              <a:t>могут затрагивать любые из вышеупомянутых тем, но обсуждается обычно какое-то важное </a:t>
            </a:r>
            <a:r>
              <a:rPr lang="ru-RU" b="1" dirty="0">
                <a:effectLst/>
              </a:rPr>
              <a:t>недавно произошедшее событие.</a:t>
            </a:r>
            <a:r>
              <a:rPr lang="ru-RU" dirty="0">
                <a:effectLst/>
              </a:rPr>
              <a:t> Например, вступление в силу нового закона, скандал, связанный с именем какой-либо знаменитости и т. д.</a:t>
            </a:r>
          </a:p>
          <a:p>
            <a:pPr marL="0" indent="0" algn="just">
              <a:buNone/>
            </a:pPr>
            <a:r>
              <a:rPr lang="ru-RU" b="1" dirty="0" smtClean="0">
                <a:effectLst/>
              </a:rPr>
              <a:t>Таким образом, Ток-шоу </a:t>
            </a:r>
            <a:r>
              <a:rPr lang="ru-RU" b="1" dirty="0">
                <a:effectLst/>
              </a:rPr>
              <a:t>соединяют элементы привычных отношений человека и </a:t>
            </a:r>
            <a:r>
              <a:rPr lang="ru-RU" b="1" dirty="0" err="1">
                <a:effectLst/>
              </a:rPr>
              <a:t>медиаиндустрии</a:t>
            </a:r>
            <a:r>
              <a:rPr lang="ru-RU" b="1" dirty="0">
                <a:effectLst/>
              </a:rPr>
              <a:t> с новыми способами общения с «виртуальным миром» (</a:t>
            </a:r>
            <a:r>
              <a:rPr lang="ru-RU" b="1" dirty="0" err="1">
                <a:effectLst/>
              </a:rPr>
              <a:t>диалоговость</a:t>
            </a:r>
            <a:r>
              <a:rPr lang="ru-RU" b="1" dirty="0">
                <a:effectLst/>
              </a:rPr>
              <a:t>, легкость вхождения в виртуальное пространство, непрерывность взаимодействия-коммуникации). «В них закрепляются традиционные способы определения нормы, но при этом апробируются более свободные стили жизни и ставятся новые проблемы, одна из которых - стирание границы между частным и вынесенным на всеобщее обозрение». 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7" y="499532"/>
            <a:ext cx="4995333" cy="28098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800" y="3764491"/>
            <a:ext cx="492760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2447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546" y="279400"/>
            <a:ext cx="9905998" cy="1905000"/>
          </a:xfrm>
        </p:spPr>
        <p:txBody>
          <a:bodyPr>
            <a:noAutofit/>
          </a:bodyPr>
          <a:lstStyle/>
          <a:p>
            <a:r>
              <a:rPr lang="ru-RU" sz="2000" b="1" dirty="0">
                <a:effectLst/>
              </a:rPr>
              <a:t>Ток-шоу в переводе с английского дословно означает «разговорное представление (зрелище)» и подразумевает под собой обсуждение какой-либо общественно-значимой, актуальной проблемы</a:t>
            </a:r>
            <a:r>
              <a:rPr lang="ru-RU" sz="2000" dirty="0">
                <a:effectLst/>
              </a:rPr>
              <a:t>. При этом в дискуссии принимают участие приглашенные в студию гости и/или зрители.</a:t>
            </a:r>
            <a:br>
              <a:rPr lang="ru-RU" sz="2000" dirty="0">
                <a:effectLst/>
              </a:rPr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2412" y="2015067"/>
            <a:ext cx="6690254" cy="4529666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b="1" dirty="0">
                <a:effectLst/>
              </a:rPr>
              <a:t>Передачи в жанре ток-шоу всегда имеют высокий рейтинг, так как в основном рассчитаны на массовую аудиторию</a:t>
            </a:r>
            <a:r>
              <a:rPr lang="ru-RU" dirty="0">
                <a:effectLst/>
              </a:rPr>
              <a:t>. Такая распространенность связана с рядом особенностей. </a:t>
            </a:r>
          </a:p>
          <a:p>
            <a:pPr algn="just"/>
            <a:r>
              <a:rPr lang="ru-RU" dirty="0">
                <a:effectLst/>
              </a:rPr>
              <a:t>Чрезвычайно велика социальная значимость ток-шоу, так как данный жанр позволяет передавать установленные мировоззренческие ориентиры и тем самым оказывать воздействие на сознание телезрителей. </a:t>
            </a:r>
          </a:p>
          <a:p>
            <a:pPr algn="just"/>
            <a:r>
              <a:rPr lang="ru-RU" dirty="0">
                <a:effectLst/>
              </a:rPr>
              <a:t>Продукция ток-шоу переплетается с обыденной жизнью. Ток-шоу ориентированы на показ по центральным и кабельным телеканалам в определенное время. </a:t>
            </a:r>
          </a:p>
          <a:p>
            <a:pPr algn="just"/>
            <a:r>
              <a:rPr lang="ru-RU" dirty="0">
                <a:effectLst/>
              </a:rPr>
              <a:t>Для многих зрителей просмотр ток-шоу дает разрядку после рабочего дня, некоторым позволяет разнообразить собственную жизнь, а кто-то благодаря ток-шоу может разрешить какую-либо проблему или найти ответ на важный вопрос. Ток-шоу рассчитан на разную возрастную аудиторию. Этот жанр телевизионной журналистики является очень хорошим средством привлечения и удержания аудитории телеканалами, и затем привлечения рекламодателей, которые в свою очередь покупают внимание аудитории.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536" y="1664806"/>
            <a:ext cx="3031597" cy="21766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3766" y="4047065"/>
            <a:ext cx="3015367" cy="2558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1841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334" y="677333"/>
            <a:ext cx="5791200" cy="5969000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>
                <a:effectLst/>
              </a:rPr>
              <a:t>Первые телепрограммы, ставшие первопроходцами в жанре аналитической публицистики на российском телевидении</a:t>
            </a:r>
            <a:r>
              <a:rPr lang="ru-RU" dirty="0">
                <a:effectLst/>
              </a:rPr>
              <a:t> («Взгляд» с Владиславом </a:t>
            </a:r>
            <a:r>
              <a:rPr lang="ru-RU" dirty="0" err="1">
                <a:effectLst/>
              </a:rPr>
              <a:t>Листьевым</a:t>
            </a:r>
            <a:r>
              <a:rPr lang="ru-RU" dirty="0">
                <a:effectLst/>
              </a:rPr>
              <a:t>, «Музыкальный ринг» с Тамарой Максимовой, «600 секунд» с Александром </a:t>
            </a:r>
            <a:r>
              <a:rPr lang="ru-RU" dirty="0" err="1">
                <a:effectLst/>
              </a:rPr>
              <a:t>Невзоровым</a:t>
            </a:r>
            <a:r>
              <a:rPr lang="ru-RU" dirty="0">
                <a:effectLst/>
              </a:rPr>
              <a:t>, «Пятое колесо» под редакцией Беллы Курковой), носили информационно-аналитический и ориентирующий </a:t>
            </a:r>
            <a:r>
              <a:rPr lang="ru-RU" dirty="0" smtClean="0">
                <a:effectLst/>
              </a:rPr>
              <a:t>характер. </a:t>
            </a:r>
            <a:r>
              <a:rPr lang="ru-RU" dirty="0">
                <a:effectLst/>
              </a:rPr>
              <a:t>Люди желали научиться разбираться в меняющейся действительности. Телевидение взяло на себя эту функцию.</a:t>
            </a:r>
          </a:p>
          <a:p>
            <a:r>
              <a:rPr lang="ru-RU" dirty="0">
                <a:effectLst/>
              </a:rPr>
              <a:t>В конце 80-х – начале 90-х «Тема», «Мы», «Человек в маске», затем «Итоги», «Сегодня» предшествовали современным общественно-политическим ток-шоу, в том виде, в котором мы их сегодня знаем.</a:t>
            </a:r>
          </a:p>
          <a:p>
            <a:r>
              <a:rPr lang="ru-RU" dirty="0">
                <a:effectLst/>
              </a:rPr>
              <a:t>Время становления пришлось на период децентрализации телевидения и деления его на частные каналы. Каждый канал имел своих крупных специалистов в области журналистики: на Общественном Российском Телевидении (ОРТ) Александр Любимов, Сергей Доренко, Владислав Листьев; на НТВ это были Евгений Киселев, Светлана </a:t>
            </a:r>
            <a:r>
              <a:rPr lang="ru-RU" dirty="0" smtClean="0">
                <a:effectLst/>
              </a:rPr>
              <a:t>Сорокина.</a:t>
            </a:r>
          </a:p>
          <a:p>
            <a:r>
              <a:rPr lang="ru-RU" dirty="0" err="1">
                <a:effectLst/>
              </a:rPr>
              <a:t>Теледискуссии</a:t>
            </a:r>
            <a:r>
              <a:rPr lang="ru-RU" dirty="0">
                <a:effectLst/>
              </a:rPr>
              <a:t> становились сегментом общественно-политического телевещания. С середины 90-х – начала 2000-х годов общая ситуация изменилась. </a:t>
            </a:r>
          </a:p>
          <a:p>
            <a:endParaRPr lang="ru-RU" dirty="0">
              <a:effectLst/>
            </a:endParaRP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150" y="513812"/>
            <a:ext cx="5130800" cy="26908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150" y="3591983"/>
            <a:ext cx="513080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1313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4681" y="287866"/>
            <a:ext cx="7638520" cy="6129868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dirty="0">
                <a:effectLst/>
              </a:rPr>
              <a:t>Как пишет </a:t>
            </a:r>
            <a:r>
              <a:rPr lang="ru-RU" dirty="0" err="1">
                <a:effectLst/>
              </a:rPr>
              <a:t>Вартанов</a:t>
            </a:r>
            <a:r>
              <a:rPr lang="ru-RU" dirty="0">
                <a:effectLst/>
              </a:rPr>
              <a:t> А.С., наступила пора невиданной прежде свободы печатного слова… Однако … наступило время презренной прозы: всем органам прессы надо было … расплачиваться с теми организациями, которые обеспечивают доставку журналистского сообщения … к потребителю и т. д. </a:t>
            </a:r>
            <a:endParaRPr lang="ru-RU" dirty="0" smtClean="0">
              <a:effectLst/>
            </a:endParaRPr>
          </a:p>
          <a:p>
            <a:pPr algn="just"/>
            <a:r>
              <a:rPr lang="ru-RU" dirty="0">
                <a:effectLst/>
              </a:rPr>
              <a:t>В погоне за популярностью рейтинговое время заняли развлекательные ток-шоу. В общественно-политических программах развлекательная составляющая стала превалировать над аналитикой. Этап становления жанра, которому была свойственна национальная колоритность с желанием разобраться в жизненно важных вопросах, сменился этапом появления и распространения на телевидении передач, калькирующих западные образцы.</a:t>
            </a:r>
          </a:p>
          <a:p>
            <a:pPr algn="just"/>
            <a:r>
              <a:rPr lang="ru-RU" dirty="0">
                <a:effectLst/>
              </a:rPr>
              <a:t>Для общественно-политических ток-шоу в первое десятилетие 2000-х становится характерна резкая критика. Иногда она носит деструктивный или дезориентирующий и агитационный характер. Так </a:t>
            </a:r>
            <a:r>
              <a:rPr lang="ru-RU" dirty="0" err="1">
                <a:effectLst/>
              </a:rPr>
              <a:t>Вартанов</a:t>
            </a:r>
            <a:r>
              <a:rPr lang="ru-RU" dirty="0">
                <a:effectLst/>
              </a:rPr>
              <a:t> А.С. пишет:</a:t>
            </a:r>
          </a:p>
          <a:p>
            <a:pPr algn="just"/>
            <a:r>
              <a:rPr lang="ru-RU" dirty="0">
                <a:effectLst/>
              </a:rPr>
              <a:t>Задача жанра ток-шоу - активизировать восприятие содержания, заключенного в передаче с помощью формы диспута, острых вопросов, высказывания различных точек зрения. Хитрость же современного российского ток-шоу заключена в том, что при внешней форме свободной дискуссии, на самом деле зрителям втолковывается какая-нибудь одна-единственная, строго ограниченная в своих параметрах позиция </a:t>
            </a:r>
            <a:endParaRPr lang="ru-RU" dirty="0" smtClean="0">
              <a:effectLst/>
            </a:endParaRPr>
          </a:p>
          <a:p>
            <a:pPr algn="just"/>
            <a:r>
              <a:rPr lang="ru-RU" dirty="0">
                <a:effectLst/>
              </a:rPr>
              <a:t>на ведущих современных общественно-политических ток-шоу возложена особая миссия: теперь они не только проводники между студией и телезрителями, но и носители и защитники определённых мнений. Они не просто распоряжаются эфирным временем, они транслируют идеи.</a:t>
            </a:r>
          </a:p>
          <a:p>
            <a:pPr algn="just"/>
            <a:r>
              <a:rPr lang="ru-RU" dirty="0">
                <a:effectLst/>
              </a:rPr>
              <a:t>Подрыв доверия общества к телевидению ведёт к тому, что далеко не вся полезная информация находит своего адресата. Более того, усиливается влияние вредоносных идей (результат ток-шоу начала 2000-х, когда шёл упор на развлекательную функцию, внедряющую идеи </a:t>
            </a:r>
            <a:r>
              <a:rPr lang="ru-RU" dirty="0" err="1">
                <a:effectLst/>
              </a:rPr>
              <a:t>потребительства</a:t>
            </a:r>
            <a:r>
              <a:rPr lang="ru-RU" dirty="0">
                <a:effectLst/>
              </a:rPr>
              <a:t>).</a:t>
            </a: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796" y="143932"/>
            <a:ext cx="3272188" cy="21286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4188" y="2377017"/>
            <a:ext cx="3378199" cy="19515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4188" y="4432969"/>
            <a:ext cx="3378200" cy="2252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572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3077" y="375139"/>
            <a:ext cx="5685693" cy="6265984"/>
          </a:xfrm>
        </p:spPr>
        <p:txBody>
          <a:bodyPr>
            <a:normAutofit fontScale="77500" lnSpcReduction="20000"/>
          </a:bodyPr>
          <a:lstStyle/>
          <a:p>
            <a:r>
              <a:rPr lang="ru-RU" dirty="0">
                <a:effectLst/>
              </a:rPr>
              <a:t>на протяжении становления общественно-политического ток-шоу как жанра на российском телевидении на каждом историческом этапе проявлялись различные </a:t>
            </a:r>
            <a:r>
              <a:rPr lang="ru-RU" b="1" dirty="0">
                <a:effectLst/>
              </a:rPr>
              <a:t>функции этого жанра</a:t>
            </a:r>
            <a:r>
              <a:rPr lang="ru-RU" dirty="0">
                <a:effectLst/>
              </a:rPr>
              <a:t>. Особо можно отметить следующие: </a:t>
            </a:r>
          </a:p>
          <a:p>
            <a:r>
              <a:rPr lang="ru-RU" b="1" dirty="0">
                <a:effectLst/>
              </a:rPr>
              <a:t>1. интегрирующая, информационно-аналитическая, ориентирующая (середина 80-х – начало 90-х); </a:t>
            </a:r>
            <a:endParaRPr lang="ru-RU" dirty="0">
              <a:effectLst/>
            </a:endParaRPr>
          </a:p>
          <a:p>
            <a:r>
              <a:rPr lang="ru-RU" b="1" dirty="0">
                <a:effectLst/>
              </a:rPr>
              <a:t>2. развлекательная, отвлекающая (конец 90-х – начало 2000-х); </a:t>
            </a:r>
            <a:endParaRPr lang="ru-RU" dirty="0">
              <a:effectLst/>
            </a:endParaRPr>
          </a:p>
          <a:p>
            <a:r>
              <a:rPr lang="ru-RU" b="1" dirty="0">
                <a:effectLst/>
              </a:rPr>
              <a:t>3. критическая, дезориентирующая, коммуникативная (настоящее время).</a:t>
            </a:r>
            <a:endParaRPr lang="ru-RU" dirty="0">
              <a:effectLst/>
            </a:endParaRPr>
          </a:p>
          <a:p>
            <a:r>
              <a:rPr lang="ru-RU" dirty="0">
                <a:effectLst/>
              </a:rPr>
              <a:t>Мы находимся на пороге следующего этапа, на котором становление национального самосознания должно приобрести всеохватывающий характер. С новыми требованиями придёт и новый вид общественно-политического ток-шоу, в котором просветительская составляющая займёт ведущую роль. Такое развитие событий вполне возможно</a:t>
            </a:r>
            <a:r>
              <a:rPr lang="ru-RU" dirty="0" smtClean="0">
                <a:effectLst/>
              </a:rPr>
              <a:t>.</a:t>
            </a:r>
          </a:p>
          <a:p>
            <a:r>
              <a:rPr lang="ru-RU" dirty="0">
                <a:effectLst/>
              </a:rPr>
              <a:t>Вот так и с политическими ток-шоу. Да, у них есть свои недостатки. Да, там часто эмоции превалируют над логикой и аргументацией. Да, там достаточно упрощенный взгляд на проблемы.  Однако в то же время такие ток-шоу являются единственным на сегодняшний день инструментом политического всеобуча, донесения актуальных новостей и трендов мировой политики до миллионов россиян. </a:t>
            </a:r>
          </a:p>
          <a:p>
            <a:endParaRPr lang="ru-RU" dirty="0">
              <a:effectLst/>
            </a:endParaRP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3020" y="334092"/>
            <a:ext cx="3293535" cy="212140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3415" y="4553115"/>
            <a:ext cx="3294890" cy="21431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3267" y="592668"/>
            <a:ext cx="2638220" cy="20153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3267" y="2744295"/>
            <a:ext cx="2638220" cy="209526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2332" y="2592146"/>
            <a:ext cx="3005308" cy="1881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3180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013" y="228601"/>
            <a:ext cx="9905998" cy="4487332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>
                <a:effectLst/>
              </a:rPr>
              <a:t>Образование и развлечение</a:t>
            </a:r>
          </a:p>
          <a:p>
            <a:pPr algn="just"/>
            <a:r>
              <a:rPr lang="ru-RU" dirty="0">
                <a:effectLst/>
              </a:rPr>
              <a:t>Тем, кто призывает выбросить этот инструмент на помойку, нужно задать себе вопрос: а какие есть альтернативные инструменты? Сразу же выяснится, что никаких.</a:t>
            </a:r>
          </a:p>
          <a:p>
            <a:pPr algn="just"/>
            <a:r>
              <a:rPr lang="ru-RU" b="1" dirty="0">
                <a:effectLst/>
              </a:rPr>
              <a:t>Серьезные книжки и аналитические журналы?</a:t>
            </a:r>
            <a:r>
              <a:rPr lang="ru-RU" dirty="0">
                <a:effectLst/>
              </a:rPr>
              <a:t> Их не читают. Во-первых, потому, что значительная доля российских ученых не умеет писать доступно — их тексты состоят из многоэтажных конструкций, пустопорожних рассуждений и общих фраз. Во-вторых, научные журналы в принципе не предназначены для публикации оперативных материалов — ведь от момента сдачи статьи до публикации пройдет как минимум месяц, а то и несколько.</a:t>
            </a:r>
          </a:p>
          <a:p>
            <a:pPr algn="just"/>
            <a:r>
              <a:rPr lang="ru-RU" b="1" dirty="0">
                <a:effectLst/>
              </a:rPr>
              <a:t>Пресса? </a:t>
            </a:r>
            <a:r>
              <a:rPr lang="ru-RU" dirty="0">
                <a:effectLst/>
              </a:rPr>
              <a:t>Да, там публикуются статьи тех ученых и журналистов, кто умеет доступно излагать свою мысль и разбирается в предмете. Однако российское общество — это не советские читающие граждане. Мы разучились читать серьезную литературу, отвыкли от нее. Мозг слез с наркотика знаний.</a:t>
            </a:r>
          </a:p>
          <a:p>
            <a:pPr algn="just"/>
            <a:r>
              <a:rPr lang="ru-RU" b="1" dirty="0">
                <a:effectLst/>
              </a:rPr>
              <a:t>Серьезные передачи?</a:t>
            </a:r>
            <a:r>
              <a:rPr lang="ru-RU" dirty="0">
                <a:effectLst/>
              </a:rPr>
              <a:t> Их не смотрят. Во-первых, потому, что значительная часть отечественных академиков говорит так, как пишет, — то есть тяжело для восприятия. На один из эфиров «Места встречи» был приглашен один из ведущих российских экспертов по Ближнему Востоку. И когда ему задали конкретный вопрос, он потратил почти минуту на то, чтобы подвести свою мысль к ответу. Телик так не работает — там нужны четкие реплики. Во-вторых, зрители так испорчены развлекательным контентом, что воспринимают исключительно его. И поскольку абсолютное большинство каналов ориентированы не на интерес одного-единственного зрителя и зарабатывают на рекламе, они не будут ставить в </a:t>
            </a:r>
            <a:r>
              <a:rPr lang="ru-RU" dirty="0" err="1">
                <a:effectLst/>
              </a:rPr>
              <a:t>прайм</a:t>
            </a:r>
            <a:r>
              <a:rPr lang="ru-RU" dirty="0">
                <a:effectLst/>
              </a:rPr>
              <a:t>-тайм передачи, не пользующиеся популярностью.</a:t>
            </a:r>
          </a:p>
          <a:p>
            <a:pPr algn="just"/>
            <a:r>
              <a:rPr lang="ru-RU" b="1" dirty="0">
                <a:effectLst/>
              </a:rPr>
              <a:t>Именно поэтому и нужны ток-шоу — как смесь развлекательного и образовательного контента</a:t>
            </a:r>
            <a:r>
              <a:rPr lang="ru-RU" dirty="0">
                <a:effectLst/>
              </a:rPr>
              <a:t>. Передачи, где в доступной для  форме доносится общественно-политическая информация, </a:t>
            </a:r>
            <a:r>
              <a:rPr lang="ru-RU" dirty="0" smtClean="0">
                <a:effectLst/>
              </a:rPr>
              <a:t>разъясняются </a:t>
            </a:r>
            <a:r>
              <a:rPr lang="ru-RU" dirty="0">
                <a:effectLst/>
              </a:rPr>
              <a:t>какие-то базовые события, происходящие в окружающем мире. </a:t>
            </a:r>
            <a:endParaRPr lang="ru-RU" dirty="0" smtClean="0">
              <a:effectLst/>
            </a:endParaRPr>
          </a:p>
          <a:p>
            <a:pPr algn="just"/>
            <a:r>
              <a:rPr lang="ru-RU" dirty="0">
                <a:effectLst/>
              </a:rPr>
              <a:t>В условиях развернутой против России информационной войны власти должны защищать умы россиян от транслируемых Западом </a:t>
            </a:r>
            <a:r>
              <a:rPr lang="ru-RU" dirty="0" err="1">
                <a:effectLst/>
              </a:rPr>
              <a:t>фейков</a:t>
            </a:r>
            <a:r>
              <a:rPr lang="ru-RU" dirty="0">
                <a:effectLst/>
              </a:rPr>
              <a:t> и обвинений. 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347" y="4642298"/>
            <a:ext cx="3650720" cy="205483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1" y="4642298"/>
            <a:ext cx="3544704" cy="213950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432" y="4631023"/>
            <a:ext cx="3670451" cy="2066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6584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146" y="135468"/>
            <a:ext cx="7409921" cy="905933"/>
          </a:xfrm>
        </p:spPr>
        <p:txBody>
          <a:bodyPr/>
          <a:lstStyle/>
          <a:p>
            <a:r>
              <a:rPr lang="ru-RU" dirty="0" smtClean="0"/>
              <a:t>«Большая игра» - Первый канал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0878" y="1041401"/>
            <a:ext cx="7020455" cy="5350933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dirty="0">
                <a:effectLst/>
              </a:rPr>
              <a:t>Программа «Большая игра» </a:t>
            </a:r>
            <a:r>
              <a:rPr lang="ru-RU" dirty="0" smtClean="0">
                <a:effectLst/>
              </a:rPr>
              <a:t>выходит </a:t>
            </a:r>
            <a:r>
              <a:rPr lang="ru-RU" dirty="0">
                <a:effectLst/>
              </a:rPr>
              <a:t>на Первом канале ежедневно и стала площадкой для обсуждения самых горячих политических тем, происходящих в мире. В передаче рассматриваются разные точки зрения на те или иные события, волнующие зрителей. За время существования ток-шоу телезрители неоднократно становились свидетелями ярких эфиров, отличающихся от других похожих проектов сдержанностью и отсутствием скандалов</a:t>
            </a:r>
            <a:r>
              <a:rPr lang="ru-RU" dirty="0" smtClean="0">
                <a:effectLst/>
              </a:rPr>
              <a:t>.</a:t>
            </a:r>
          </a:p>
          <a:p>
            <a:pPr marL="0" indent="0" algn="just" fontAlgn="base">
              <a:buNone/>
            </a:pPr>
            <a:r>
              <a:rPr lang="ru-RU" b="1" dirty="0">
                <a:effectLst/>
              </a:rPr>
              <a:t>История создания и суть программы</a:t>
            </a:r>
          </a:p>
          <a:p>
            <a:pPr algn="just" fontAlgn="base"/>
            <a:r>
              <a:rPr lang="ru-RU" dirty="0">
                <a:effectLst/>
              </a:rPr>
              <a:t>История создания проекта оказалась связанной с востребованностью политических передач на центральных российских каналах. «Большая игра» впервые вышла в эфир в начале сентября 2018 года. Идея такой программы состояла в создании площадки для встреч двух представителей разных стран (России и США), которые перед аудиторией зрителей и телезрителей выскажут личную точку зрения на отношение к миру в целом, поделятся собственным взглядом на геополитику, а также проанализируют события текущего дня.</a:t>
            </a:r>
          </a:p>
          <a:p>
            <a:pPr algn="just" fontAlgn="base"/>
            <a:r>
              <a:rPr lang="ru-RU" dirty="0">
                <a:effectLst/>
              </a:rPr>
              <a:t>Ведущие выслушивали мнения россиян и американцев, а также анализировали, могут ли стороны разных культур договориться или же межгосударственные противоречия сделают это невозможным. С выходом новых передач ведущие привлекали экспертов, которые старались разобрать предложенную тему, а также представляли собственные идеи для решения сложившейся ситуации. Приглашенные гости предлагали варианты спасения мира, при этом не поступаясь ни американскими, ни российскими интересами.</a:t>
            </a:r>
          </a:p>
          <a:p>
            <a:pPr algn="just" fontAlgn="base"/>
            <a:r>
              <a:rPr lang="ru-RU" dirty="0">
                <a:effectLst/>
              </a:rPr>
              <a:t>Трансляция ток-шоу происходила ежедневно с понедельника по четверг в вечернее время, позднее график менялся — эфиры переносились с будних дней на выходные (сначала на воскресенье в 2019-м, затем на субботу в 2020-м). Студия ток-шоу также претерпевала трансформации, сохраняя при этом большие экраны, на которых транслировались фото и видео, связанные с обсуждаемыми темами.</a:t>
            </a:r>
          </a:p>
          <a:p>
            <a:endParaRPr lang="ru-RU" dirty="0">
              <a:effectLst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8333" y="872067"/>
            <a:ext cx="4614332" cy="29781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8333" y="4162649"/>
            <a:ext cx="4532655" cy="2292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4528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80" y="304800"/>
            <a:ext cx="9905998" cy="93133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effectLst/>
              </a:rPr>
              <a:t>Ведущие ток-шоу</a:t>
            </a:r>
            <a:br>
              <a:rPr lang="ru-RU" b="1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8479" y="863600"/>
            <a:ext cx="6444721" cy="5757334"/>
          </a:xfrm>
        </p:spPr>
        <p:txBody>
          <a:bodyPr>
            <a:normAutofit fontScale="62500" lnSpcReduction="20000"/>
          </a:bodyPr>
          <a:lstStyle/>
          <a:p>
            <a:pPr algn="just" fontAlgn="base"/>
            <a:r>
              <a:rPr lang="ru-RU" dirty="0">
                <a:effectLst/>
              </a:rPr>
              <a:t>Ведущие программы — представители двух стран, Америки и России. Историк и политолог </a:t>
            </a:r>
            <a:r>
              <a:rPr lang="ru-RU" b="1" u="sng" dirty="0">
                <a:effectLst/>
                <a:hlinkClick r:id="rId2"/>
              </a:rPr>
              <a:t>Дмитрий </a:t>
            </a:r>
            <a:r>
              <a:rPr lang="ru-RU" b="1" u="sng" dirty="0" err="1">
                <a:effectLst/>
                <a:hlinkClick r:id="rId2"/>
              </a:rPr>
              <a:t>Саймс</a:t>
            </a:r>
            <a:r>
              <a:rPr lang="ru-RU" dirty="0">
                <a:effectLst/>
              </a:rPr>
              <a:t>, президент Центра национальных интересов, выступает в статусе американского эксперта. Хотя родился он в СССР, в 1973 году переехал в Америку, где сделал впечатляющую карьеру, работал в Фонде Карнеги. Также </a:t>
            </a:r>
            <a:r>
              <a:rPr lang="ru-RU" dirty="0" smtClean="0">
                <a:effectLst/>
              </a:rPr>
              <a:t>он преподавал </a:t>
            </a:r>
            <a:r>
              <a:rPr lang="ru-RU" dirty="0">
                <a:effectLst/>
              </a:rPr>
              <a:t>в Беркли и Колумбийском университете, </a:t>
            </a:r>
            <a:r>
              <a:rPr lang="ru-RU" dirty="0" smtClean="0">
                <a:effectLst/>
              </a:rPr>
              <a:t>сотрудничал </a:t>
            </a:r>
            <a:r>
              <a:rPr lang="ru-RU" dirty="0">
                <a:effectLst/>
              </a:rPr>
              <a:t>с несколькими президентскими администрациями.</a:t>
            </a:r>
          </a:p>
          <a:p>
            <a:pPr algn="just" fontAlgn="base"/>
            <a:r>
              <a:rPr lang="ru-RU" dirty="0">
                <a:effectLst/>
              </a:rPr>
              <a:t>Сторону россиян на передаче представляет </a:t>
            </a:r>
            <a:r>
              <a:rPr lang="ru-RU" b="1" u="sng" dirty="0">
                <a:effectLst/>
                <a:hlinkClick r:id="rId3"/>
              </a:rPr>
              <a:t>Вячеслав Никонов</a:t>
            </a:r>
            <a:r>
              <a:rPr lang="ru-RU" dirty="0">
                <a:effectLst/>
              </a:rPr>
              <a:t> — действующий член фонда «Русский мир», а также председатель Комитета Госдумы РФ по образованию и науке. Вместе с тем </a:t>
            </a:r>
            <a:r>
              <a:rPr lang="ru-RU" dirty="0" smtClean="0">
                <a:effectLst/>
              </a:rPr>
              <a:t>он имеет </a:t>
            </a:r>
            <a:r>
              <a:rPr lang="ru-RU" dirty="0">
                <a:effectLst/>
              </a:rPr>
              <a:t>писательский и политологический опыт, защитил докторскую по историческим наукам. На телевидении Никонов не новичок, в 1970-е годы играл в передаче </a:t>
            </a:r>
            <a:r>
              <a:rPr lang="ru-RU" b="1" u="sng" dirty="0">
                <a:effectLst/>
                <a:hlinkClick r:id="rId4"/>
              </a:rPr>
              <a:t>«Что? Где? Когда?»</a:t>
            </a:r>
            <a:r>
              <a:rPr lang="ru-RU" dirty="0">
                <a:effectLst/>
              </a:rPr>
              <a:t>, став первым членом клуба знатоков.</a:t>
            </a:r>
          </a:p>
          <a:p>
            <a:pPr algn="just" fontAlgn="base"/>
            <a:r>
              <a:rPr lang="ru-RU" dirty="0" smtClean="0">
                <a:effectLst/>
              </a:rPr>
              <a:t>Каждый </a:t>
            </a:r>
            <a:r>
              <a:rPr lang="ru-RU" dirty="0">
                <a:effectLst/>
              </a:rPr>
              <a:t>из телеведущих понимает, как работает «политический мозг» представляемого государства. Они носители разных </a:t>
            </a:r>
            <a:r>
              <a:rPr lang="ru-RU" dirty="0" err="1">
                <a:effectLst/>
              </a:rPr>
              <a:t>ментальностей</a:t>
            </a:r>
            <a:r>
              <a:rPr lang="ru-RU" dirty="0">
                <a:effectLst/>
              </a:rPr>
              <a:t>, а потому разобраться в сложных ситуациях и участвовать в обсуждениях громких тем ведущим не составляет труда. Они понимают, что сделать это нелегко, но возможно. Никонов и </a:t>
            </a:r>
            <a:r>
              <a:rPr lang="ru-RU" dirty="0" err="1">
                <a:effectLst/>
              </a:rPr>
              <a:t>Саймс</a:t>
            </a:r>
            <a:r>
              <a:rPr lang="ru-RU" dirty="0">
                <a:effectLst/>
              </a:rPr>
              <a:t> говорят не только от своего имени, также они стараются быть объективными и рассматривать ситуации с разных сторон.</a:t>
            </a:r>
          </a:p>
          <a:p>
            <a:pPr algn="just" fontAlgn="base"/>
            <a:r>
              <a:rPr lang="ru-RU" dirty="0">
                <a:effectLst/>
              </a:rPr>
              <a:t>С 2018-го в качестве модератора программы выступала журналистка </a:t>
            </a:r>
            <a:r>
              <a:rPr lang="ru-RU" b="1" u="sng" dirty="0">
                <a:effectLst/>
                <a:hlinkClick r:id="rId5"/>
              </a:rPr>
              <a:t>Марина Ким</a:t>
            </a:r>
            <a:r>
              <a:rPr lang="ru-RU" dirty="0">
                <a:effectLst/>
              </a:rPr>
              <a:t>. До этого она работала в «Добром утре», но, как признавалась сама телеведущая, новое ток-шоу на 100 % ее профиль: после получения высшего образования Марина проходила практику в комитете Совета Федерации и интересовалась политикой. Своим присутствием Ким украшала передачу до начала июля 2020-го.</a:t>
            </a:r>
          </a:p>
          <a:p>
            <a:pPr algn="just" fontAlgn="base"/>
            <a:r>
              <a:rPr lang="ru-RU" dirty="0">
                <a:effectLst/>
              </a:rPr>
              <a:t>В 2022-м в «Большой игре» произошли изменения, связанные с составом ведущих. </a:t>
            </a:r>
            <a:r>
              <a:rPr lang="ru-RU" dirty="0" err="1">
                <a:effectLst/>
              </a:rPr>
              <a:t>Саймс</a:t>
            </a:r>
            <a:r>
              <a:rPr lang="ru-RU" dirty="0">
                <a:effectLst/>
              </a:rPr>
              <a:t> начал реже появляться в эфирах из-за командировок. Продюсеры ток-шоу пригласили в качестве еще одного спарринг-партнера Дмитрия Суслова. А в августе, когда Никонов и его новый коллега по проекту отправились в отпуск, публика увидела на экране временно замещавших их Ивана Коновалова и </a:t>
            </a:r>
            <a:r>
              <a:rPr lang="ru-RU" dirty="0" err="1">
                <a:effectLst/>
              </a:rPr>
              <a:t>Андраника</a:t>
            </a:r>
            <a:r>
              <a:rPr lang="ru-RU" dirty="0">
                <a:effectLst/>
              </a:rPr>
              <a:t> </a:t>
            </a:r>
            <a:r>
              <a:rPr lang="ru-RU" dirty="0" smtClean="0">
                <a:effectLst/>
              </a:rPr>
              <a:t> </a:t>
            </a:r>
            <a:r>
              <a:rPr lang="ru-RU" dirty="0" err="1" smtClean="0">
                <a:effectLst/>
              </a:rPr>
              <a:t>Миграняна</a:t>
            </a:r>
            <a:r>
              <a:rPr lang="ru-RU" dirty="0">
                <a:effectLst/>
              </a:rPr>
              <a:t>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6467" y="212250"/>
            <a:ext cx="5063067" cy="30728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6468" y="3580341"/>
            <a:ext cx="5074356" cy="285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93380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Сетка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Сетка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TM03457485[[fn=Сетчатая]]</Template>
  <TotalTime>317</TotalTime>
  <Words>3396</Words>
  <Application>Microsoft Office PowerPoint</Application>
  <PresentationFormat>Широкоэкранный</PresentationFormat>
  <Paragraphs>132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6" baseType="lpstr">
      <vt:lpstr>Arial</vt:lpstr>
      <vt:lpstr>Century Gothic</vt:lpstr>
      <vt:lpstr>Сетка</vt:lpstr>
      <vt:lpstr>Ток-шоу, как жанровая форма телевизионной журналистики </vt:lpstr>
      <vt:lpstr>Презентация PowerPoint</vt:lpstr>
      <vt:lpstr>Ток-шоу в переводе с английского дословно означает «разговорное представление (зрелище)» и подразумевает под собой обсуждение какой-либо общественно-значимой, актуальной проблемы. При этом в дискуссии принимают участие приглашенные в студию гости и/или зрители. </vt:lpstr>
      <vt:lpstr>Презентация PowerPoint</vt:lpstr>
      <vt:lpstr>Презентация PowerPoint</vt:lpstr>
      <vt:lpstr>Презентация PowerPoint</vt:lpstr>
      <vt:lpstr>Презентация PowerPoint</vt:lpstr>
      <vt:lpstr>«Большая игра» - Первый канал</vt:lpstr>
      <vt:lpstr>Ведущие ток-шоу </vt:lpstr>
      <vt:lpstr>Темы программы </vt:lpstr>
      <vt:lpstr>«Большая игра» сейчас </vt:lpstr>
      <vt:lpstr>«Время покажет» - политическое ток-шоу, выходящее в эфире Первого канала. </vt:lpstr>
      <vt:lpstr>Ведущие программы -Артем шейнин, Екатерина Стриженова, Анатолий Кузичев, Руслан Осташко </vt:lpstr>
      <vt:lpstr>«60 минут» – россия -1</vt:lpstr>
      <vt:lpstr>Презентация PowerPoint</vt:lpstr>
      <vt:lpstr>Темы передачи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Аналитические программы на современном российском телевидении</dc:title>
  <dc:creator>GaS</dc:creator>
  <cp:lastModifiedBy>GaS</cp:lastModifiedBy>
  <cp:revision>31</cp:revision>
  <dcterms:created xsi:type="dcterms:W3CDTF">2022-11-21T06:43:28Z</dcterms:created>
  <dcterms:modified xsi:type="dcterms:W3CDTF">2022-12-11T16:55:05Z</dcterms:modified>
</cp:coreProperties>
</file>