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A1799-1BE3-4137-9FC0-ABCCE659F4A9}" type="datetimeFigureOut">
              <a:rPr lang="ru-RU" smtClean="0"/>
              <a:t>09.11.2024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489DD-E234-4403-9B17-5DD51D94FC6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A1799-1BE3-4137-9FC0-ABCCE659F4A9}" type="datetimeFigureOut">
              <a:rPr lang="ru-RU" smtClean="0"/>
              <a:t>09.11.2024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489DD-E234-4403-9B17-5DD51D94FC6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A1799-1BE3-4137-9FC0-ABCCE659F4A9}" type="datetimeFigureOut">
              <a:rPr lang="ru-RU" smtClean="0"/>
              <a:t>09.11.2024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489DD-E234-4403-9B17-5DD51D94FC6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A1799-1BE3-4137-9FC0-ABCCE659F4A9}" type="datetimeFigureOut">
              <a:rPr lang="ru-RU" smtClean="0"/>
              <a:t>09.11.2024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489DD-E234-4403-9B17-5DD51D94FC6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A1799-1BE3-4137-9FC0-ABCCE659F4A9}" type="datetimeFigureOut">
              <a:rPr lang="ru-RU" smtClean="0"/>
              <a:t>09.11.2024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489DD-E234-4403-9B17-5DD51D94FC6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A1799-1BE3-4137-9FC0-ABCCE659F4A9}" type="datetimeFigureOut">
              <a:rPr lang="ru-RU" smtClean="0"/>
              <a:t>09.11.2024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489DD-E234-4403-9B17-5DD51D94FC6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A1799-1BE3-4137-9FC0-ABCCE659F4A9}" type="datetimeFigureOut">
              <a:rPr lang="ru-RU" smtClean="0"/>
              <a:t>09.11.2024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489DD-E234-4403-9B17-5DD51D94FC6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A1799-1BE3-4137-9FC0-ABCCE659F4A9}" type="datetimeFigureOut">
              <a:rPr lang="ru-RU" smtClean="0"/>
              <a:t>09.11.2024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489DD-E234-4403-9B17-5DD51D94FC6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A1799-1BE3-4137-9FC0-ABCCE659F4A9}" type="datetimeFigureOut">
              <a:rPr lang="ru-RU" smtClean="0"/>
              <a:t>09.11.2024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489DD-E234-4403-9B17-5DD51D94FC6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A1799-1BE3-4137-9FC0-ABCCE659F4A9}" type="datetimeFigureOut">
              <a:rPr lang="ru-RU" smtClean="0"/>
              <a:t>09.11.2024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489DD-E234-4403-9B17-5DD51D94FC6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A1799-1BE3-4137-9FC0-ABCCE659F4A9}" type="datetimeFigureOut">
              <a:rPr lang="ru-RU" smtClean="0"/>
              <a:t>09.11.2024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489DD-E234-4403-9B17-5DD51D94FC6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7A1799-1BE3-4137-9FC0-ABCCE659F4A9}" type="datetimeFigureOut">
              <a:rPr lang="ru-RU" smtClean="0"/>
              <a:t>09.11.2024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4489DD-E234-4403-9B17-5DD51D94FC6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855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124744"/>
            <a:ext cx="7772400" cy="4464495"/>
          </a:xfrm>
        </p:spPr>
        <p:txBody>
          <a:bodyPr>
            <a:noAutofit/>
          </a:bodyPr>
          <a:lstStyle/>
          <a:p>
            <a:r>
              <a:rPr lang="ru-RU" sz="1600" b="1" dirty="0" smtClean="0">
                <a:solidFill>
                  <a:srgbClr val="0070C0"/>
                </a:solidFill>
              </a:rPr>
              <a:t>МОУ Быковская СОШ № 15 (ДО №3)</a:t>
            </a:r>
            <a:r>
              <a:rPr lang="ru-RU" sz="1400" b="1" dirty="0" smtClean="0">
                <a:solidFill>
                  <a:srgbClr val="0070C0"/>
                </a:solidFill>
              </a:rPr>
              <a:t/>
            </a:r>
            <a:br>
              <a:rPr lang="ru-RU" sz="1400" b="1" dirty="0" smtClean="0">
                <a:solidFill>
                  <a:srgbClr val="0070C0"/>
                </a:solidFill>
              </a:rPr>
            </a:br>
            <a:r>
              <a:rPr lang="ru-RU" sz="1400" b="1" dirty="0">
                <a:solidFill>
                  <a:srgbClr val="0070C0"/>
                </a:solidFill>
              </a:rPr>
              <a:t/>
            </a:r>
            <a:br>
              <a:rPr lang="ru-RU" sz="1400" b="1" dirty="0">
                <a:solidFill>
                  <a:srgbClr val="0070C0"/>
                </a:solidFill>
              </a:rPr>
            </a:br>
            <a:r>
              <a:rPr lang="ru-RU" sz="1400" b="1" dirty="0" smtClean="0">
                <a:solidFill>
                  <a:srgbClr val="0070C0"/>
                </a:solidFill>
              </a:rPr>
              <a:t/>
            </a:r>
            <a:br>
              <a:rPr lang="ru-RU" sz="1400" b="1" dirty="0" smtClean="0">
                <a:solidFill>
                  <a:srgbClr val="0070C0"/>
                </a:solidFill>
              </a:rPr>
            </a:br>
            <a:r>
              <a:rPr lang="ru-RU" sz="1400" b="1" dirty="0">
                <a:solidFill>
                  <a:srgbClr val="0070C0"/>
                </a:solidFill>
              </a:rPr>
              <a:t/>
            </a:r>
            <a:br>
              <a:rPr lang="ru-RU" sz="1400" b="1" dirty="0">
                <a:solidFill>
                  <a:srgbClr val="0070C0"/>
                </a:solidFill>
              </a:rPr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3200" b="1" dirty="0" smtClean="0">
                <a:solidFill>
                  <a:srgbClr val="0070C0"/>
                </a:solidFill>
              </a:rPr>
              <a:t>«</a:t>
            </a:r>
            <a:r>
              <a:rPr lang="ru-RU" sz="3200" b="1" dirty="0">
                <a:solidFill>
                  <a:srgbClr val="0070C0"/>
                </a:solidFill>
                <a:ea typeface="Batang" pitchFamily="18" charset="-127"/>
              </a:rPr>
              <a:t>Использование камешков Марблс в работе с детьми дошкольного возраста</a:t>
            </a:r>
            <a:r>
              <a:rPr lang="ru-RU" sz="3200" b="1" dirty="0" smtClean="0">
                <a:solidFill>
                  <a:srgbClr val="0070C0"/>
                </a:solidFill>
                <a:ea typeface="Batang" pitchFamily="18" charset="-127"/>
              </a:rPr>
              <a:t>»</a:t>
            </a:r>
            <a:r>
              <a:rPr lang="ru-RU" sz="1400" b="1" dirty="0" smtClean="0">
                <a:solidFill>
                  <a:srgbClr val="0070C0"/>
                </a:solidFill>
                <a:ea typeface="Batang" pitchFamily="18" charset="-127"/>
              </a:rPr>
              <a:t/>
            </a:r>
            <a:br>
              <a:rPr lang="ru-RU" sz="1400" b="1" dirty="0" smtClean="0">
                <a:solidFill>
                  <a:srgbClr val="0070C0"/>
                </a:solidFill>
                <a:ea typeface="Batang" pitchFamily="18" charset="-127"/>
              </a:rPr>
            </a:br>
            <a:r>
              <a:rPr lang="ru-RU" sz="1400" b="1" dirty="0">
                <a:solidFill>
                  <a:srgbClr val="0070C0"/>
                </a:solidFill>
                <a:ea typeface="Batang" pitchFamily="18" charset="-127"/>
              </a:rPr>
              <a:t/>
            </a:r>
            <a:br>
              <a:rPr lang="ru-RU" sz="1400" b="1" dirty="0">
                <a:solidFill>
                  <a:srgbClr val="0070C0"/>
                </a:solidFill>
                <a:ea typeface="Batang" pitchFamily="18" charset="-127"/>
              </a:rPr>
            </a:br>
            <a:r>
              <a:rPr lang="ru-RU" sz="1400" b="1" dirty="0" smtClean="0"/>
              <a:t/>
            </a:r>
            <a:br>
              <a:rPr lang="ru-RU" sz="1400" b="1" dirty="0" smtClean="0"/>
            </a:br>
            <a:r>
              <a:rPr lang="ru-RU" sz="2000" b="1" dirty="0" smtClean="0"/>
              <a:t>  </a:t>
            </a:r>
            <a:r>
              <a:rPr lang="ru-RU" sz="2000" i="1" dirty="0" smtClean="0"/>
              <a:t>«Ум ребенка находится на кончиках его пальцев»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                                           В. А. Сухомлинский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 smtClean="0"/>
              <a:t>                                                                                                                                             Подготовила воспитатель:</a:t>
            </a:r>
            <a:br>
              <a:rPr lang="ru-RU" sz="1400" dirty="0" smtClean="0"/>
            </a:br>
            <a:r>
              <a:rPr lang="ru-RU" sz="1400" dirty="0" smtClean="0"/>
              <a:t>                                                                                                                                                                  Бегалиева Э. А.</a:t>
            </a:r>
            <a:endParaRPr lang="ru-RU" sz="1400" dirty="0"/>
          </a:p>
        </p:txBody>
      </p:sp>
      <p:pic>
        <p:nvPicPr>
          <p:cNvPr id="6" name="Рисунок 5" descr="Picture background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4149080"/>
            <a:ext cx="2376264" cy="1476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8550" cy="6858000"/>
          </a:xfrm>
          <a:prstGeom prst="rect">
            <a:avLst/>
          </a:prstGeom>
          <a:noFill/>
        </p:spPr>
      </p:pic>
      <p:sp>
        <p:nvSpPr>
          <p:cNvPr id="6" name="Подзаголовок 5"/>
          <p:cNvSpPr txBox="1">
            <a:spLocks/>
          </p:cNvSpPr>
          <p:nvPr/>
        </p:nvSpPr>
        <p:spPr>
          <a:xfrm>
            <a:off x="1115616" y="1052736"/>
            <a:ext cx="7056784" cy="45365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6600" b="1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6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СПАСИБО</a:t>
            </a:r>
            <a:r>
              <a:rPr kumimoji="0" lang="ru-RU" sz="6600" b="1" i="0" u="none" strike="noStrike" kern="120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ЗА ВНИМАНИЕ!</a:t>
            </a:r>
            <a:endParaRPr kumimoji="0" lang="ru-RU" sz="6600" b="1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8550" cy="6858000"/>
          </a:xfrm>
          <a:prstGeom prst="rect">
            <a:avLst/>
          </a:prstGeom>
          <a:noFill/>
        </p:spPr>
      </p:pic>
      <p:sp>
        <p:nvSpPr>
          <p:cNvPr id="9" name="Заголовок 6"/>
          <p:cNvSpPr>
            <a:spLocks noGrp="1"/>
          </p:cNvSpPr>
          <p:nvPr>
            <p:ph type="body" idx="1"/>
          </p:nvPr>
        </p:nvSpPr>
        <p:spPr>
          <a:xfrm>
            <a:off x="1043607" y="1196753"/>
            <a:ext cx="7056785" cy="4464496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dirty="0" smtClean="0">
                <a:solidFill>
                  <a:schemeClr val="tx2"/>
                </a:solidFill>
                <a:latin typeface="+mn-lt"/>
              </a:rPr>
              <a:t>Вся жизнь ребенка - </a:t>
            </a:r>
            <a:r>
              <a:rPr lang="ru-RU" b="1" dirty="0" smtClean="0">
                <a:solidFill>
                  <a:schemeClr val="tx2"/>
                </a:solidFill>
                <a:latin typeface="+mn-lt"/>
              </a:rPr>
              <a:t>игра</a:t>
            </a:r>
            <a:r>
              <a:rPr lang="ru-RU" dirty="0" smtClean="0">
                <a:solidFill>
                  <a:schemeClr val="tx2"/>
                </a:solidFill>
                <a:latin typeface="+mn-lt"/>
              </a:rPr>
              <a:t>. И поэтому процесс обучения ребенка не может проходить без нее. Тактильные ощущения, мелкая моторика, мыслительные операции развиваются в детской игре. Движения пальцев рук стимулируют деятельность ЦНС и ускоряют развитие речи ребенка.</a:t>
            </a:r>
            <a:br>
              <a:rPr lang="ru-RU" dirty="0" smtClean="0">
                <a:solidFill>
                  <a:schemeClr val="tx2"/>
                </a:solidFill>
                <a:latin typeface="+mn-lt"/>
              </a:rPr>
            </a:br>
            <a:r>
              <a:rPr lang="ru-RU" dirty="0" smtClean="0">
                <a:solidFill>
                  <a:schemeClr val="tx2"/>
                </a:solidFill>
                <a:latin typeface="+mn-lt"/>
              </a:rPr>
              <a:t>В настоящее время нетрадиционные формы и средства работы с детьми привлекают всё большее внимание. </a:t>
            </a:r>
            <a:br>
              <a:rPr lang="ru-RU" dirty="0" smtClean="0">
                <a:solidFill>
                  <a:schemeClr val="tx2"/>
                </a:solidFill>
                <a:latin typeface="+mn-lt"/>
              </a:rPr>
            </a:br>
            <a:r>
              <a:rPr lang="ru-RU" dirty="0" smtClean="0">
                <a:solidFill>
                  <a:schemeClr val="tx2"/>
                </a:solidFill>
                <a:latin typeface="+mn-lt"/>
              </a:rPr>
              <a:t/>
            </a:r>
            <a:br>
              <a:rPr lang="ru-RU" dirty="0" smtClean="0">
                <a:solidFill>
                  <a:schemeClr val="tx2"/>
                </a:solidFill>
                <a:latin typeface="+mn-lt"/>
              </a:rPr>
            </a:br>
            <a:r>
              <a:rPr lang="ru-RU" dirty="0" smtClean="0">
                <a:solidFill>
                  <a:schemeClr val="tx2"/>
                </a:solidFill>
                <a:latin typeface="+mn-lt"/>
              </a:rPr>
              <a:t>Применение камушков </a:t>
            </a:r>
            <a:r>
              <a:rPr lang="ru-RU" i="1" dirty="0" smtClean="0">
                <a:solidFill>
                  <a:schemeClr val="tx2"/>
                </a:solidFill>
                <a:latin typeface="+mn-lt"/>
              </a:rPr>
              <a:t>«</a:t>
            </a:r>
            <a:r>
              <a:rPr lang="ru-RU" b="1" i="1" dirty="0" smtClean="0">
                <a:solidFill>
                  <a:schemeClr val="tx2"/>
                </a:solidFill>
                <a:latin typeface="+mn-lt"/>
              </a:rPr>
              <a:t>Марблс</a:t>
            </a:r>
            <a:r>
              <a:rPr lang="ru-RU" i="1" dirty="0" smtClean="0">
                <a:solidFill>
                  <a:schemeClr val="tx2"/>
                </a:solidFill>
                <a:latin typeface="+mn-lt"/>
              </a:rPr>
              <a:t>» </a:t>
            </a:r>
            <a:r>
              <a:rPr lang="ru-RU" dirty="0" smtClean="0">
                <a:solidFill>
                  <a:schemeClr val="tx2"/>
                </a:solidFill>
                <a:latin typeface="+mn-lt"/>
              </a:rPr>
              <a:t>- это один из нетрадиционных приемов обучения, который повышает эффективность речевого и сенсомоторного развития детей. Игры с камешками Марблс воздействуют на рецепторы пальцев. Это универсальное пособие представляет собой готовые наборы стеклянных камушек разного цвета и различные задания с ними. </a:t>
            </a:r>
            <a:endParaRPr lang="ru-RU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8550" cy="6858000"/>
          </a:xfrm>
          <a:prstGeom prst="rect">
            <a:avLst/>
          </a:prstGeom>
          <a:noFill/>
        </p:spPr>
      </p:pic>
      <p:sp>
        <p:nvSpPr>
          <p:cNvPr id="9" name="Подзаголовок 7"/>
          <p:cNvSpPr>
            <a:spLocks noGrp="1"/>
          </p:cNvSpPr>
          <p:nvPr>
            <p:ph type="ctrTitle"/>
          </p:nvPr>
        </p:nvSpPr>
        <p:spPr>
          <a:xfrm>
            <a:off x="755576" y="548680"/>
            <a:ext cx="7772400" cy="1470025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tx2"/>
                </a:solidFill>
              </a:rPr>
              <a:t>История  возникновения камушек Марблс </a:t>
            </a:r>
            <a:endParaRPr lang="ru-RU" sz="2800" dirty="0">
              <a:solidFill>
                <a:schemeClr val="tx2"/>
              </a:solidFill>
            </a:endParaRPr>
          </a:p>
        </p:txBody>
      </p:sp>
      <p:pic>
        <p:nvPicPr>
          <p:cNvPr id="10" name="Picture 36" descr="https://pp.userapi.com/c638716/v638716212/cdf2/QbkJhNh8p1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1556792"/>
            <a:ext cx="2700300" cy="2088232"/>
          </a:xfrm>
          <a:prstGeom prst="rect">
            <a:avLst/>
          </a:prstGeom>
          <a:noFill/>
        </p:spPr>
      </p:pic>
      <p:pic>
        <p:nvPicPr>
          <p:cNvPr id="11" name="Picture 28" descr="https://upload.wikimedia.org/wikipedia/commons/thumb/d/db/Clay_accounting_tokens_Susa_Louvre_n2.jpg/1200px-Clay_accounting_tokens_Susa_Louvre_n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1556792"/>
            <a:ext cx="2664296" cy="2088232"/>
          </a:xfrm>
          <a:prstGeom prst="rect">
            <a:avLst/>
          </a:prstGeom>
          <a:noFill/>
        </p:spPr>
      </p:pic>
      <p:pic>
        <p:nvPicPr>
          <p:cNvPr id="12" name="Picture 18" descr="https://expotrade.ru/uploads/article_image/file/2103/Roman_board_game_from_Silchester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31840" y="3717032"/>
            <a:ext cx="2702273" cy="20882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8550" cy="6858000"/>
          </a:xfrm>
          <a:prstGeom prst="rect">
            <a:avLst/>
          </a:prstGeom>
          <a:noFill/>
        </p:spPr>
      </p:pic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1331640" y="1196752"/>
            <a:ext cx="6400800" cy="1752600"/>
          </a:xfrm>
        </p:spPr>
        <p:txBody>
          <a:bodyPr>
            <a:normAutofit fontScale="70000" lnSpcReduction="20000"/>
          </a:bodyPr>
          <a:lstStyle/>
          <a:p>
            <a:pPr algn="just"/>
            <a:r>
              <a:rPr lang="ru-RU" b="1" dirty="0" smtClean="0">
                <a:solidFill>
                  <a:schemeClr val="tx2"/>
                </a:solidFill>
              </a:rPr>
              <a:t>Марблс </a:t>
            </a:r>
            <a:r>
              <a:rPr lang="ru-RU" dirty="0" smtClean="0">
                <a:solidFill>
                  <a:schemeClr val="tx2"/>
                </a:solidFill>
              </a:rPr>
              <a:t>( от английского мраморные - это сияющий стеклянный шарик сплюснутой, круглой, овальной или другой формы). Камушки Марблс могут быть сделаны из глины, дерева, пластика или чаще всего из стекла. Они имеют разнообразные оттенки, цвета.</a:t>
            </a:r>
            <a:endParaRPr lang="ru-RU" dirty="0">
              <a:solidFill>
                <a:schemeClr val="tx2"/>
              </a:solidFill>
            </a:endParaRPr>
          </a:p>
        </p:txBody>
      </p:sp>
      <p:pic>
        <p:nvPicPr>
          <p:cNvPr id="7" name="Picture 12" descr="https://zoo1.by/image/cache/catalog/products/0fce2deb211af98b180d994018793498eeee9ba4-800x800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2852936"/>
            <a:ext cx="2592288" cy="2592288"/>
          </a:xfrm>
          <a:prstGeom prst="rect">
            <a:avLst/>
          </a:prstGeom>
          <a:noFill/>
        </p:spPr>
      </p:pic>
      <p:pic>
        <p:nvPicPr>
          <p:cNvPr id="8" name="Picture 10" descr="https://images.firma-gamma.ru/images/b/b/d24696435032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8144" y="2636912"/>
            <a:ext cx="2254987" cy="2448272"/>
          </a:xfrm>
          <a:prstGeom prst="rect">
            <a:avLst/>
          </a:prstGeom>
          <a:noFill/>
        </p:spPr>
      </p:pic>
      <p:pic>
        <p:nvPicPr>
          <p:cNvPr id="7170" name="Picture 2" descr="Picture backgroun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89902" y="3645024"/>
            <a:ext cx="2340260" cy="18722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8550" cy="6858000"/>
          </a:xfrm>
          <a:prstGeom prst="rect">
            <a:avLst/>
          </a:prstGeom>
          <a:noFill/>
        </p:spPr>
      </p:pic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1043608" y="1052736"/>
            <a:ext cx="7056784" cy="4514056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tx2"/>
                </a:solidFill>
              </a:rPr>
              <a:t>Использование камешков Марблс на практике решает следующие задачи:</a:t>
            </a:r>
          </a:p>
          <a:p>
            <a:pPr marL="457200" indent="-457200" algn="just">
              <a:buAutoNum type="arabicPeriod"/>
            </a:pPr>
            <a:r>
              <a:rPr lang="ru-RU" sz="2000" dirty="0" smtClean="0">
                <a:solidFill>
                  <a:schemeClr val="tx2"/>
                </a:solidFill>
                <a:latin typeface="+mn-lt"/>
              </a:rPr>
              <a:t>Развитие мелкой моторики, зрительно-двигательной координации.</a:t>
            </a:r>
            <a:endParaRPr lang="ru-RU" sz="2000" dirty="0">
              <a:solidFill>
                <a:schemeClr val="tx2"/>
              </a:solidFill>
            </a:endParaRPr>
          </a:p>
          <a:p>
            <a:pPr marL="457200" indent="-457200" algn="just">
              <a:buAutoNum type="arabicPeriod"/>
            </a:pPr>
            <a:r>
              <a:rPr lang="ru-RU" sz="2000" dirty="0" smtClean="0">
                <a:solidFill>
                  <a:schemeClr val="tx2"/>
                </a:solidFill>
                <a:latin typeface="+mn-lt"/>
              </a:rPr>
              <a:t>Развитие навыков ориентировки в микро пространстве (на плоскости).</a:t>
            </a:r>
          </a:p>
          <a:p>
            <a:pPr marL="457200" indent="-457200" algn="just">
              <a:buAutoNum type="arabicPeriod"/>
            </a:pPr>
            <a:r>
              <a:rPr lang="ru-RU" sz="2000" dirty="0" smtClean="0">
                <a:solidFill>
                  <a:schemeClr val="tx2"/>
                </a:solidFill>
                <a:latin typeface="+mn-lt"/>
              </a:rPr>
              <a:t>Развитие сенсорного восприятия.</a:t>
            </a:r>
            <a:endParaRPr lang="ru-RU" sz="2000" dirty="0">
              <a:solidFill>
                <a:schemeClr val="tx2"/>
              </a:solidFill>
            </a:endParaRPr>
          </a:p>
          <a:p>
            <a:pPr marL="457200" indent="-457200" algn="just">
              <a:buAutoNum type="arabicPeriod"/>
            </a:pPr>
            <a:r>
              <a:rPr lang="ru-RU" sz="2000" dirty="0" smtClean="0">
                <a:solidFill>
                  <a:schemeClr val="tx2"/>
                </a:solidFill>
                <a:latin typeface="+mn-lt"/>
              </a:rPr>
              <a:t>Развитие тактильных ощущений.</a:t>
            </a:r>
            <a:endParaRPr lang="ru-RU" sz="2000" dirty="0">
              <a:solidFill>
                <a:schemeClr val="tx2"/>
              </a:solidFill>
            </a:endParaRPr>
          </a:p>
          <a:p>
            <a:pPr marL="457200" indent="-457200" algn="just">
              <a:buAutoNum type="arabicPeriod"/>
            </a:pPr>
            <a:r>
              <a:rPr lang="ru-RU" sz="2000" dirty="0" smtClean="0">
                <a:solidFill>
                  <a:schemeClr val="tx2"/>
                </a:solidFill>
                <a:latin typeface="+mn-lt"/>
              </a:rPr>
              <a:t>Развитие зрительного внимания, памяти, мышления, воображения, речи.</a:t>
            </a:r>
            <a:endParaRPr lang="ru-RU" sz="2000" dirty="0">
              <a:solidFill>
                <a:schemeClr val="tx2"/>
              </a:solidFill>
            </a:endParaRPr>
          </a:p>
          <a:p>
            <a:pPr marL="457200" indent="-457200" algn="just">
              <a:buAutoNum type="arabicPeriod"/>
            </a:pPr>
            <a:r>
              <a:rPr lang="ru-RU" sz="2000" dirty="0" smtClean="0">
                <a:solidFill>
                  <a:schemeClr val="tx2"/>
                </a:solidFill>
                <a:latin typeface="+mn-lt"/>
              </a:rPr>
              <a:t>Работа над запоминанием цвета, </a:t>
            </a:r>
            <a:r>
              <a:rPr lang="ru-RU" sz="2000" dirty="0" err="1" smtClean="0">
                <a:solidFill>
                  <a:schemeClr val="tx2"/>
                </a:solidFill>
                <a:latin typeface="+mn-lt"/>
              </a:rPr>
              <a:t>цветотерапия</a:t>
            </a:r>
            <a:r>
              <a:rPr lang="ru-RU" sz="2000" dirty="0" smtClean="0">
                <a:solidFill>
                  <a:schemeClr val="tx2"/>
                </a:solidFill>
                <a:latin typeface="+mn-lt"/>
              </a:rPr>
              <a:t>.</a:t>
            </a:r>
            <a:endParaRPr lang="ru-RU" sz="2000" dirty="0">
              <a:solidFill>
                <a:schemeClr val="tx2"/>
              </a:solidFill>
            </a:endParaRPr>
          </a:p>
          <a:p>
            <a:pPr marL="457200" indent="-457200" algn="just">
              <a:buAutoNum type="arabicPeriod"/>
            </a:pPr>
            <a:r>
              <a:rPr lang="ru-RU" sz="2000" dirty="0" smtClean="0">
                <a:solidFill>
                  <a:schemeClr val="tx2"/>
                </a:solidFill>
                <a:latin typeface="+mn-lt"/>
              </a:rPr>
              <a:t>Развивать сложно координированные движения пальцев и кистей рук.</a:t>
            </a:r>
            <a:endParaRPr lang="ru-RU" sz="20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8550" cy="6858000"/>
          </a:xfrm>
          <a:prstGeom prst="rect">
            <a:avLst/>
          </a:prstGeom>
          <a:noFill/>
        </p:spPr>
      </p:pic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1115616" y="1052736"/>
            <a:ext cx="7056784" cy="1752600"/>
          </a:xfrm>
        </p:spPr>
        <p:txBody>
          <a:bodyPr>
            <a:normAutofit fontScale="92500"/>
          </a:bodyPr>
          <a:lstStyle/>
          <a:p>
            <a:pPr lvl="0"/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ea typeface="Times New Roman" pitchFamily="18" charset="0"/>
                <a:cs typeface="Arial" pitchFamily="34" charset="0"/>
              </a:rPr>
              <a:t>Камешки «Марблс» -это универсальный материал, с помощью которого можно организовать различные игры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</a:p>
          <a:p>
            <a:endParaRPr lang="ru-RU" dirty="0"/>
          </a:p>
        </p:txBody>
      </p:sp>
      <p:sp>
        <p:nvSpPr>
          <p:cNvPr id="8" name="Подзаголовок 5"/>
          <p:cNvSpPr txBox="1">
            <a:spLocks/>
          </p:cNvSpPr>
          <p:nvPr/>
        </p:nvSpPr>
        <p:spPr>
          <a:xfrm>
            <a:off x="1115616" y="2492896"/>
            <a:ext cx="6984776" cy="31683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1400" dirty="0" smtClean="0">
                <a:solidFill>
                  <a:schemeClr val="tx2"/>
                </a:solidFill>
                <a:ea typeface="Times New Roman" pitchFamily="18" charset="0"/>
                <a:cs typeface="Arial" pitchFamily="34" charset="0"/>
              </a:rPr>
              <a:t>Развитие                                                                    Продолжи  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1400" noProof="0" dirty="0">
                <a:solidFill>
                  <a:schemeClr val="tx2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с</a:t>
            </a:r>
            <a:r>
              <a:rPr kumimoji="0" lang="ru-RU" sz="140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Times New Roman" pitchFamily="18" charset="0"/>
                <a:cs typeface="Arial" pitchFamily="34" charset="0"/>
              </a:rPr>
              <a:t>чета                                                            ряд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ru-RU" sz="1400" dirty="0">
              <a:solidFill>
                <a:schemeClr val="tx2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1400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ru-RU" sz="1400" dirty="0" smtClean="0">
              <a:solidFill>
                <a:schemeClr val="tx2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ru-RU" sz="1400" dirty="0">
              <a:solidFill>
                <a:schemeClr val="tx2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1400" dirty="0" smtClean="0">
                <a:solidFill>
                  <a:schemeClr val="tx2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Выкладывание изображений по контуру, заполнение изображений.</a:t>
            </a:r>
            <a:endParaRPr kumimoji="0" lang="ru-RU" sz="1400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" name="Рисунок 9" descr="https://stroyfora.ru/download/content/202002/image_5e57917191cf37.1511819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2636912"/>
            <a:ext cx="1656184" cy="1355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 descr="Picture backgroun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80112" y="2564904"/>
            <a:ext cx="2282773" cy="1368152"/>
          </a:xfrm>
          <a:prstGeom prst="rect">
            <a:avLst/>
          </a:prstGeom>
          <a:noFill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63888" y="4365104"/>
            <a:ext cx="1872209" cy="1244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8550" cy="6858000"/>
          </a:xfrm>
          <a:prstGeom prst="rect">
            <a:avLst/>
          </a:prstGeom>
          <a:noFill/>
        </p:spPr>
      </p:pic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1268760"/>
            <a:ext cx="3078342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5976" y="1988840"/>
            <a:ext cx="3707904" cy="2780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8550" cy="6858000"/>
          </a:xfrm>
          <a:prstGeom prst="rect">
            <a:avLst/>
          </a:prstGeom>
          <a:noFill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908720"/>
            <a:ext cx="2232248" cy="297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8144" y="3573016"/>
            <a:ext cx="2141730" cy="2855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95736" y="3573016"/>
            <a:ext cx="2214246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71600" y="1052736"/>
            <a:ext cx="2197764" cy="2930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8550" cy="6858000"/>
          </a:xfrm>
          <a:prstGeom prst="rect">
            <a:avLst/>
          </a:prstGeom>
          <a:noFill/>
        </p:spPr>
      </p:pic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1052736"/>
            <a:ext cx="2754306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1124744"/>
            <a:ext cx="2770213" cy="3693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59832" y="3429000"/>
            <a:ext cx="2751397" cy="3264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178</Words>
  <Application>Microsoft Office PowerPoint</Application>
  <PresentationFormat>Экран (4:3)</PresentationFormat>
  <Paragraphs>22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МОУ Быковская СОШ № 15 (ДО №3)     «Использование камешков Марблс в работе с детьми дошкольного возраста»     «Ум ребенка находится на кончиках его пальцев»                                            В. А. Сухомлинский                                                                                                                                                Подготовила воспитатель:                                                                                                                                                                   Бегалиева Э. А.</vt:lpstr>
      <vt:lpstr>Слайд 2</vt:lpstr>
      <vt:lpstr>История  возникновения камушек Марблс 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МОУ Быковская СОШ № 15 (ДО №3)     «Использование камешков Марблс в работе с детьми дошкольного возраста»     «Ум ребенка находится на кончиках его пальцев»                                            В. А. Сухомлинский                                                                                                                                                Подготовила воспитатель:                                                                                                                                                                   Бегалиева Э. А.</dc:title>
  <dc:creator>Гузаль Сорокина</dc:creator>
  <cp:lastModifiedBy>Гузаль Сорокина</cp:lastModifiedBy>
  <cp:revision>5</cp:revision>
  <dcterms:created xsi:type="dcterms:W3CDTF">2024-11-09T20:39:54Z</dcterms:created>
  <dcterms:modified xsi:type="dcterms:W3CDTF">2024-11-09T21:29:54Z</dcterms:modified>
</cp:coreProperties>
</file>