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9" r:id="rId1"/>
  </p:sldMasterIdLst>
  <p:sldIdLst>
    <p:sldId id="256" r:id="rId2"/>
    <p:sldId id="263" r:id="rId3"/>
    <p:sldId id="289" r:id="rId4"/>
    <p:sldId id="296" r:id="rId5"/>
    <p:sldId id="291" r:id="rId6"/>
    <p:sldId id="290" r:id="rId7"/>
    <p:sldId id="300" r:id="rId8"/>
    <p:sldId id="299" r:id="rId9"/>
    <p:sldId id="298" r:id="rId10"/>
    <p:sldId id="297" r:id="rId11"/>
    <p:sldId id="304" r:id="rId12"/>
    <p:sldId id="305" r:id="rId13"/>
    <p:sldId id="306" r:id="rId14"/>
    <p:sldId id="307" r:id="rId15"/>
    <p:sldId id="303" r:id="rId16"/>
    <p:sldId id="301" r:id="rId17"/>
    <p:sldId id="302" r:id="rId18"/>
    <p:sldId id="294" r:id="rId19"/>
    <p:sldId id="293" r:id="rId20"/>
    <p:sldId id="292" r:id="rId21"/>
    <p:sldId id="295" r:id="rId22"/>
    <p:sldId id="278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FF"/>
    <a:srgbClr val="9999FF"/>
    <a:srgbClr val="FF99CC"/>
    <a:srgbClr val="FF66CC"/>
    <a:srgbClr val="FFCC99"/>
    <a:srgbClr val="0033CC"/>
    <a:srgbClr val="006600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146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386D1-329A-45FB-929C-B77895129A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261A5-1691-4CD7-8757-5229EA2B6C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BE243-DA1E-48A1-BF30-36676478E7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43881E-F04A-417A-97C1-B456808D09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D34562-154F-4F19-88A9-EB26D82203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C0B531-7DB8-4CC6-9C3B-0862880C39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A8769C-0D21-427B-98A4-5E3D4083BA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F00BA2-D5BD-46F2-BE50-A68D0102FB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A28419-9D7E-42AF-BEF7-44709DD703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DB7AE-94E2-4607-A202-B8B0F72A57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34A822-E939-4E38-B958-9E41B69C8F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99FF"/>
            </a:gs>
            <a:gs pos="34000">
              <a:srgbClr val="FF99CC">
                <a:alpha val="62000"/>
              </a:srgbClr>
            </a:gs>
            <a:gs pos="70000">
              <a:srgbClr val="9999FF"/>
            </a:gs>
            <a:gs pos="100000">
              <a:srgbClr val="FFEBF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A96C6CB-1C2D-4EB9-96B1-52FA22917B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10" Type="http://schemas.openxmlformats.org/officeDocument/2006/relationships/image" Target="../media/image47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9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4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0%D1%80%D1%85%D0%B8%D0%BC%D0%B5%D0%B4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584" y="2636912"/>
            <a:ext cx="7416824" cy="1728192"/>
          </a:xfrm>
        </p:spPr>
        <p:txBody>
          <a:bodyPr/>
          <a:lstStyle/>
          <a:p>
            <a:pPr eaLnBrk="1" hangingPunct="1"/>
            <a:r>
              <a:rPr lang="ru-RU" altLang="ru-RU" sz="8800" dirty="0" smtClean="0">
                <a:latin typeface="Times New Roman" pitchFamily="18" charset="0"/>
                <a:cs typeface="Times New Roman" pitchFamily="18" charset="0"/>
              </a:rPr>
              <a:t>Урок алгебры</a:t>
            </a:r>
            <a:br>
              <a:rPr lang="ru-RU" altLang="ru-RU" sz="8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8800" dirty="0" smtClean="0">
                <a:latin typeface="Times New Roman" pitchFamily="18" charset="0"/>
                <a:cs typeface="Times New Roman" pitchFamily="18" charset="0"/>
              </a:rPr>
              <a:t> 9 класс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2708920"/>
            <a:ext cx="2016224" cy="1034641"/>
          </a:xfrm>
          <a:prstGeom prst="rect">
            <a:avLst/>
          </a:prstGeom>
          <a:noFill/>
        </p:spPr>
      </p:pic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4509120"/>
            <a:ext cx="3086100" cy="1114425"/>
          </a:xfrm>
          <a:prstGeom prst="rect">
            <a:avLst/>
          </a:prstGeom>
          <a:noFill/>
        </p:spPr>
      </p:pic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0" y="31432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39552" y="1412776"/>
            <a:ext cx="26869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№ 2.16 (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а,б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)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188640"/>
            <a:ext cx="93053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Решение</a:t>
            </a:r>
            <a:r>
              <a:rPr kumimoji="0" lang="ru-RU" sz="3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дробно-рациональных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неравенств</a:t>
            </a:r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064" y="2636912"/>
            <a:ext cx="3544046" cy="1152128"/>
          </a:xfrm>
          <a:prstGeom prst="rect">
            <a:avLst/>
          </a:prstGeom>
          <a:noFill/>
        </p:spPr>
      </p:pic>
      <p:pic>
        <p:nvPicPr>
          <p:cNvPr id="56321" name="Picture 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92080" y="4437112"/>
            <a:ext cx="3293583" cy="1152128"/>
          </a:xfrm>
          <a:prstGeom prst="rect">
            <a:avLst/>
          </a:prstGeom>
          <a:noFill/>
        </p:spPr>
      </p:pic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0" y="-94565"/>
            <a:ext cx="6463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24" name="Rectangle 4"/>
          <p:cNvSpPr>
            <a:spLocks noChangeArrowheads="1"/>
          </p:cNvSpPr>
          <p:nvPr/>
        </p:nvSpPr>
        <p:spPr bwMode="auto">
          <a:xfrm>
            <a:off x="66675" y="13335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  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292080" y="1412776"/>
            <a:ext cx="25715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№ 2.26</a:t>
            </a:r>
            <a:r>
              <a:rPr lang="en-US" sz="36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lang="ru-RU" sz="3600" b="1" dirty="0" err="1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а,б</a:t>
            </a:r>
            <a:r>
              <a:rPr lang="ru-RU" sz="36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lang="ru-RU" sz="8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3608" y="1340768"/>
            <a:ext cx="2016224" cy="1034641"/>
          </a:xfrm>
          <a:prstGeom prst="rect">
            <a:avLst/>
          </a:prstGeom>
          <a:noFill/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314096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92080" y="1412776"/>
            <a:ext cx="1944216" cy="1016294"/>
          </a:xfrm>
          <a:prstGeom prst="rect">
            <a:avLst/>
          </a:prstGeom>
          <a:noFill/>
        </p:spPr>
      </p:pic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87824" y="2852936"/>
            <a:ext cx="2676525" cy="885825"/>
          </a:xfrm>
          <a:prstGeom prst="rect">
            <a:avLst/>
          </a:prstGeom>
          <a:noFill/>
        </p:spPr>
      </p:pic>
      <p:grpSp>
        <p:nvGrpSpPr>
          <p:cNvPr id="31" name="Группа 30"/>
          <p:cNvGrpSpPr/>
          <p:nvPr/>
        </p:nvGrpSpPr>
        <p:grpSpPr>
          <a:xfrm>
            <a:off x="179512" y="3789040"/>
            <a:ext cx="8748714" cy="1414960"/>
            <a:chOff x="0" y="3789039"/>
            <a:chExt cx="8748714" cy="1414960"/>
          </a:xfrm>
        </p:grpSpPr>
        <p:grpSp>
          <p:nvGrpSpPr>
            <p:cNvPr id="8" name="Группа 7"/>
            <p:cNvGrpSpPr/>
            <p:nvPr/>
          </p:nvGrpSpPr>
          <p:grpSpPr>
            <a:xfrm>
              <a:off x="0" y="3789039"/>
              <a:ext cx="8748714" cy="1414960"/>
              <a:chOff x="-149" y="3772214"/>
              <a:chExt cx="8748714" cy="1745539"/>
            </a:xfrm>
          </p:grpSpPr>
          <p:grpSp>
            <p:nvGrpSpPr>
              <p:cNvPr id="9" name="Group 10"/>
              <p:cNvGrpSpPr>
                <a:grpSpLocks/>
              </p:cNvGrpSpPr>
              <p:nvPr/>
            </p:nvGrpSpPr>
            <p:grpSpPr bwMode="auto">
              <a:xfrm>
                <a:off x="-149" y="4581128"/>
                <a:ext cx="8748714" cy="936625"/>
                <a:chOff x="2087" y="1661"/>
                <a:chExt cx="5511" cy="590"/>
              </a:xfrm>
            </p:grpSpPr>
            <p:sp>
              <p:nvSpPr>
                <p:cNvPr id="18" name="Line 11"/>
                <p:cNvSpPr>
                  <a:spLocks noChangeShapeType="1"/>
                </p:cNvSpPr>
                <p:nvPr/>
              </p:nvSpPr>
              <p:spPr bwMode="auto">
                <a:xfrm flipV="1">
                  <a:off x="2087" y="1706"/>
                  <a:ext cx="5511" cy="0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5557" y="1797"/>
                  <a:ext cx="363" cy="4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r>
                    <a:rPr lang="en-US" sz="3200" b="1" dirty="0" smtClean="0">
                      <a:latin typeface="Times New Roman" pitchFamily="18" charset="0"/>
                    </a:rPr>
                    <a:t>3</a:t>
                  </a:r>
                  <a:endParaRPr lang="ru-RU" sz="3200" b="1" dirty="0">
                    <a:latin typeface="Times New Roman" pitchFamily="18" charset="0"/>
                  </a:endParaRPr>
                </a:p>
              </p:txBody>
            </p:sp>
            <p:sp>
              <p:nvSpPr>
                <p:cNvPr id="20" name="Oval 13"/>
                <p:cNvSpPr>
                  <a:spLocks noChangeArrowheads="1"/>
                </p:cNvSpPr>
                <p:nvPr/>
              </p:nvSpPr>
              <p:spPr bwMode="auto">
                <a:xfrm>
                  <a:off x="5693" y="1661"/>
                  <a:ext cx="91" cy="97"/>
                </a:xfrm>
                <a:prstGeom prst="ellipse">
                  <a:avLst/>
                </a:prstGeom>
                <a:solidFill>
                  <a:schemeClr val="bg1"/>
                </a:solidFill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4695" y="1767"/>
                  <a:ext cx="227" cy="4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r>
                    <a:rPr lang="en-US" sz="3200" b="1" dirty="0" smtClean="0">
                      <a:latin typeface="Times New Roman" pitchFamily="18" charset="0"/>
                    </a:rPr>
                    <a:t>2</a:t>
                  </a:r>
                  <a:endParaRPr lang="ru-RU" sz="3200" b="1" dirty="0">
                    <a:latin typeface="Times New Roman" pitchFamily="18" charset="0"/>
                  </a:endParaRPr>
                </a:p>
              </p:txBody>
            </p:sp>
            <p:sp>
              <p:nvSpPr>
                <p:cNvPr id="23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7280" y="1752"/>
                  <a:ext cx="244" cy="3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ru-RU" sz="3200" b="1" i="1" dirty="0" err="1">
                      <a:latin typeface="Times New Roman" pitchFamily="18" charset="0"/>
                    </a:rPr>
                    <a:t>х</a:t>
                  </a:r>
                  <a:endParaRPr lang="ru-RU" sz="3200" b="1" i="1" dirty="0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11" name="Text Box 16"/>
              <p:cNvSpPr txBox="1">
                <a:spLocks noChangeArrowheads="1"/>
              </p:cNvSpPr>
              <p:nvPr/>
            </p:nvSpPr>
            <p:spPr bwMode="auto">
              <a:xfrm>
                <a:off x="2555627" y="4749360"/>
                <a:ext cx="648072" cy="5847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r>
                  <a:rPr lang="ru-RU" sz="3200" b="1" dirty="0" smtClean="0">
                    <a:latin typeface="Times New Roman" pitchFamily="18" charset="0"/>
                  </a:rPr>
                  <a:t>-2</a:t>
                </a:r>
                <a:endParaRPr lang="ru-RU" sz="3200" b="1" dirty="0">
                  <a:latin typeface="Times New Roman" pitchFamily="18" charset="0"/>
                </a:endParaRPr>
              </a:p>
            </p:txBody>
          </p:sp>
          <p:sp>
            <p:nvSpPr>
              <p:cNvPr id="12" name="Text Box 16"/>
              <p:cNvSpPr txBox="1">
                <a:spLocks noChangeArrowheads="1"/>
              </p:cNvSpPr>
              <p:nvPr/>
            </p:nvSpPr>
            <p:spPr bwMode="auto">
              <a:xfrm>
                <a:off x="3347715" y="3861047"/>
                <a:ext cx="360040" cy="5847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r>
                  <a:rPr lang="ru-RU" sz="3200" b="1" dirty="0" smtClean="0">
                    <a:latin typeface="Times New Roman" pitchFamily="18" charset="0"/>
                  </a:rPr>
                  <a:t>+</a:t>
                </a:r>
                <a:endParaRPr lang="ru-RU" sz="3200" b="1" dirty="0">
                  <a:latin typeface="Times New Roman" pitchFamily="18" charset="0"/>
                </a:endParaRPr>
              </a:p>
            </p:txBody>
          </p:sp>
          <p:sp>
            <p:nvSpPr>
              <p:cNvPr id="13" name="Text Box 16"/>
              <p:cNvSpPr txBox="1">
                <a:spLocks noChangeArrowheads="1"/>
              </p:cNvSpPr>
              <p:nvPr/>
            </p:nvSpPr>
            <p:spPr bwMode="auto">
              <a:xfrm>
                <a:off x="4859883" y="3772214"/>
                <a:ext cx="360040" cy="5847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r>
                  <a:rPr lang="ru-RU" sz="3200" b="1" dirty="0" smtClean="0">
                    <a:latin typeface="Times New Roman" pitchFamily="18" charset="0"/>
                  </a:rPr>
                  <a:t>-</a:t>
                </a:r>
                <a:endParaRPr lang="ru-RU" sz="3200" b="1" dirty="0">
                  <a:latin typeface="Times New Roman" pitchFamily="18" charset="0"/>
                </a:endParaRPr>
              </a:p>
            </p:txBody>
          </p:sp>
          <p:sp>
            <p:nvSpPr>
              <p:cNvPr id="14" name="Text Box 16"/>
              <p:cNvSpPr txBox="1">
                <a:spLocks noChangeArrowheads="1"/>
              </p:cNvSpPr>
              <p:nvPr/>
            </p:nvSpPr>
            <p:spPr bwMode="auto">
              <a:xfrm>
                <a:off x="6732091" y="3861047"/>
                <a:ext cx="432048" cy="58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r>
                  <a:rPr lang="ru-RU" sz="3200" b="1" dirty="0" smtClean="0">
                    <a:latin typeface="Times New Roman" pitchFamily="18" charset="0"/>
                  </a:rPr>
                  <a:t>+</a:t>
                </a:r>
                <a:endParaRPr lang="ru-RU" sz="3200" b="1" dirty="0">
                  <a:latin typeface="Times New Roman" pitchFamily="18" charset="0"/>
                </a:endParaRPr>
              </a:p>
            </p:txBody>
          </p:sp>
          <p:sp>
            <p:nvSpPr>
              <p:cNvPr id="15" name="Text Box 16"/>
              <p:cNvSpPr txBox="1">
                <a:spLocks noChangeArrowheads="1"/>
              </p:cNvSpPr>
              <p:nvPr/>
            </p:nvSpPr>
            <p:spPr bwMode="auto">
              <a:xfrm>
                <a:off x="2195587" y="3861047"/>
                <a:ext cx="360040" cy="58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r>
                  <a:rPr lang="ru-RU" sz="3200" b="1" dirty="0" smtClean="0">
                    <a:latin typeface="Times New Roman" pitchFamily="18" charset="0"/>
                  </a:rPr>
                  <a:t>-</a:t>
                </a:r>
                <a:endParaRPr lang="ru-RU" sz="3200" b="1" dirty="0">
                  <a:latin typeface="Times New Roman" pitchFamily="18" charset="0"/>
                </a:endParaRPr>
              </a:p>
            </p:txBody>
          </p:sp>
          <p:sp>
            <p:nvSpPr>
              <p:cNvPr id="16" name="Line 29"/>
              <p:cNvSpPr>
                <a:spLocks noChangeShapeType="1"/>
              </p:cNvSpPr>
              <p:nvPr/>
            </p:nvSpPr>
            <p:spPr bwMode="auto">
              <a:xfrm flipV="1">
                <a:off x="4283968" y="4725144"/>
                <a:ext cx="1440160" cy="0"/>
              </a:xfrm>
              <a:prstGeom prst="line">
                <a:avLst/>
              </a:prstGeom>
              <a:noFill/>
              <a:ln w="152400">
                <a:pattFill prst="wdUpDiag">
                  <a:fgClr>
                    <a:srgbClr val="000080"/>
                  </a:fgClr>
                  <a:bgClr>
                    <a:srgbClr val="FFFFFF"/>
                  </a:bgClr>
                </a:patt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1331640" y="4437112"/>
              <a:ext cx="144463" cy="124825"/>
            </a:xfrm>
            <a:prstGeom prst="ellipse">
              <a:avLst/>
            </a:prstGeom>
            <a:solidFill>
              <a:schemeClr val="bg1"/>
            </a:solidFill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Oval 13"/>
            <p:cNvSpPr>
              <a:spLocks noChangeArrowheads="1"/>
            </p:cNvSpPr>
            <p:nvPr/>
          </p:nvSpPr>
          <p:spPr bwMode="auto">
            <a:xfrm>
              <a:off x="2771800" y="4437112"/>
              <a:ext cx="144463" cy="124825"/>
            </a:xfrm>
            <a:prstGeom prst="ellipse">
              <a:avLst/>
            </a:prstGeom>
            <a:solidFill>
              <a:schemeClr val="bg1"/>
            </a:solidFill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7" name="Text Box 16"/>
            <p:cNvSpPr txBox="1">
              <a:spLocks noChangeArrowheads="1"/>
            </p:cNvSpPr>
            <p:nvPr/>
          </p:nvSpPr>
          <p:spPr bwMode="auto">
            <a:xfrm>
              <a:off x="1115616" y="4581128"/>
              <a:ext cx="576064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ru-RU" sz="3200" b="1" dirty="0" smtClean="0">
                  <a:latin typeface="Times New Roman" pitchFamily="18" charset="0"/>
                </a:rPr>
                <a:t>-</a:t>
              </a:r>
              <a:r>
                <a:rPr lang="en-US" sz="3200" b="1" dirty="0" smtClean="0">
                  <a:latin typeface="Times New Roman" pitchFamily="18" charset="0"/>
                </a:rPr>
                <a:t>3</a:t>
              </a:r>
              <a:endParaRPr lang="ru-RU" sz="3200" b="1" dirty="0">
                <a:latin typeface="Times New Roman" pitchFamily="18" charset="0"/>
              </a:endParaRPr>
            </a:p>
          </p:txBody>
        </p:sp>
        <p:sp>
          <p:nvSpPr>
            <p:cNvPr id="28" name="Oval 13"/>
            <p:cNvSpPr>
              <a:spLocks noChangeArrowheads="1"/>
            </p:cNvSpPr>
            <p:nvPr/>
          </p:nvSpPr>
          <p:spPr bwMode="auto">
            <a:xfrm>
              <a:off x="4283968" y="4437112"/>
              <a:ext cx="144463" cy="124825"/>
            </a:xfrm>
            <a:prstGeom prst="ellipse">
              <a:avLst/>
            </a:prstGeom>
            <a:solidFill>
              <a:schemeClr val="bg1"/>
            </a:solidFill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" name="Text Box 16"/>
            <p:cNvSpPr txBox="1">
              <a:spLocks noChangeArrowheads="1"/>
            </p:cNvSpPr>
            <p:nvPr/>
          </p:nvSpPr>
          <p:spPr bwMode="auto">
            <a:xfrm>
              <a:off x="611560" y="3933056"/>
              <a:ext cx="360040" cy="4740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ru-RU" sz="3200" b="1" dirty="0" smtClean="0">
                  <a:latin typeface="Times New Roman" pitchFamily="18" charset="0"/>
                </a:rPr>
                <a:t>+</a:t>
              </a:r>
              <a:endParaRPr lang="ru-RU" sz="3200" b="1" dirty="0">
                <a:latin typeface="Times New Roman" pitchFamily="18" charset="0"/>
              </a:endParaRPr>
            </a:p>
          </p:txBody>
        </p:sp>
        <p:sp>
          <p:nvSpPr>
            <p:cNvPr id="30" name="Line 29"/>
            <p:cNvSpPr>
              <a:spLocks noChangeShapeType="1"/>
            </p:cNvSpPr>
            <p:nvPr/>
          </p:nvSpPr>
          <p:spPr bwMode="auto">
            <a:xfrm flipV="1">
              <a:off x="1403648" y="4581128"/>
              <a:ext cx="1440160" cy="0"/>
            </a:xfrm>
            <a:prstGeom prst="line">
              <a:avLst/>
            </a:prstGeom>
            <a:noFill/>
            <a:ln w="152400">
              <a:pattFill prst="wdUpDiag">
                <a:fgClr>
                  <a:srgbClr val="000080"/>
                </a:fgClr>
                <a:bgClr>
                  <a:srgbClr val="FFFFFF"/>
                </a:bgClr>
              </a:patt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5298" name="Rectangle 2"/>
          <p:cNvSpPr>
            <a:spLocks noChangeArrowheads="1"/>
          </p:cNvSpPr>
          <p:nvPr/>
        </p:nvSpPr>
        <p:spPr bwMode="auto">
          <a:xfrm>
            <a:off x="0" y="5301208"/>
            <a:ext cx="172034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Ответ: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5297" name="Picture 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672" y="5373216"/>
            <a:ext cx="4343400" cy="533400"/>
          </a:xfrm>
          <a:prstGeom prst="rect">
            <a:avLst/>
          </a:prstGeom>
          <a:noFill/>
        </p:spPr>
      </p:pic>
      <p:sp>
        <p:nvSpPr>
          <p:cNvPr id="32" name="Rectangle 4"/>
          <p:cNvSpPr>
            <a:spLocks noChangeArrowheads="1"/>
          </p:cNvSpPr>
          <p:nvPr/>
        </p:nvSpPr>
        <p:spPr bwMode="auto">
          <a:xfrm>
            <a:off x="-57708" y="-88359"/>
            <a:ext cx="942072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Решение</a:t>
            </a:r>
            <a:r>
              <a:rPr kumimoji="0" lang="ru-RU" sz="3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дробно-рациональных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неравенств.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Взаимопроверка.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1412776"/>
            <a:ext cx="3086100" cy="1114425"/>
          </a:xfrm>
          <a:prstGeom prst="rect">
            <a:avLst/>
          </a:prstGeom>
          <a:noFill/>
        </p:spPr>
      </p:pic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6321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1960" y="1412776"/>
            <a:ext cx="4057650" cy="1162050"/>
          </a:xfrm>
          <a:prstGeom prst="rect">
            <a:avLst/>
          </a:prstGeom>
          <a:noFill/>
        </p:spPr>
      </p:pic>
      <p:grpSp>
        <p:nvGrpSpPr>
          <p:cNvPr id="33" name="Группа 32"/>
          <p:cNvGrpSpPr/>
          <p:nvPr/>
        </p:nvGrpSpPr>
        <p:grpSpPr>
          <a:xfrm>
            <a:off x="0" y="3789038"/>
            <a:ext cx="8748714" cy="1376866"/>
            <a:chOff x="0" y="3789038"/>
            <a:chExt cx="8748714" cy="1376866"/>
          </a:xfrm>
        </p:grpSpPr>
        <p:grpSp>
          <p:nvGrpSpPr>
            <p:cNvPr id="4" name="Группа 3"/>
            <p:cNvGrpSpPr/>
            <p:nvPr/>
          </p:nvGrpSpPr>
          <p:grpSpPr>
            <a:xfrm>
              <a:off x="0" y="3789038"/>
              <a:ext cx="8748714" cy="1304858"/>
              <a:chOff x="0" y="3861045"/>
              <a:chExt cx="8748714" cy="1304858"/>
            </a:xfrm>
          </p:grpSpPr>
          <p:grpSp>
            <p:nvGrpSpPr>
              <p:cNvPr id="5" name="Группа 7"/>
              <p:cNvGrpSpPr/>
              <p:nvPr/>
            </p:nvGrpSpPr>
            <p:grpSpPr>
              <a:xfrm>
                <a:off x="0" y="3861045"/>
                <a:ext cx="8748714" cy="1304856"/>
                <a:chOff x="-149" y="3861043"/>
                <a:chExt cx="8748714" cy="1609711"/>
              </a:xfrm>
            </p:grpSpPr>
            <p:grpSp>
              <p:nvGrpSpPr>
                <p:cNvPr id="12" name="Group 10"/>
                <p:cNvGrpSpPr>
                  <a:grpSpLocks/>
                </p:cNvGrpSpPr>
                <p:nvPr/>
              </p:nvGrpSpPr>
              <p:grpSpPr bwMode="auto">
                <a:xfrm>
                  <a:off x="-149" y="4652567"/>
                  <a:ext cx="8748714" cy="817563"/>
                  <a:chOff x="2087" y="1706"/>
                  <a:chExt cx="5511" cy="515"/>
                </a:xfrm>
              </p:grpSpPr>
              <p:sp>
                <p:nvSpPr>
                  <p:cNvPr id="19" name="Line 1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087" y="1706"/>
                    <a:ext cx="5511" cy="0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0" name="Text Box 1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237" y="1711"/>
                    <a:ext cx="363" cy="45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en-US" sz="3200" b="1" dirty="0" smtClean="0">
                        <a:latin typeface="Times New Roman" pitchFamily="18" charset="0"/>
                      </a:rPr>
                      <a:t>4</a:t>
                    </a:r>
                    <a:endParaRPr lang="ru-RU" sz="3200" b="1" dirty="0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22" name="Text Box 1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194" y="1767"/>
                    <a:ext cx="227" cy="45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r>
                      <a:rPr lang="en-US" sz="3200" b="1" dirty="0" smtClean="0">
                        <a:latin typeface="Times New Roman" pitchFamily="18" charset="0"/>
                      </a:rPr>
                      <a:t>3</a:t>
                    </a:r>
                    <a:endParaRPr lang="ru-RU" sz="3200" b="1" dirty="0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23" name="Text Box 1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80" y="1752"/>
                    <a:ext cx="244" cy="36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spAutoFit/>
                  </a:bodyPr>
                  <a:lstStyle/>
                  <a:p>
                    <a:r>
                      <a:rPr lang="ru-RU" sz="3200" b="1" i="1" dirty="0" err="1">
                        <a:latin typeface="Times New Roman" pitchFamily="18" charset="0"/>
                      </a:rPr>
                      <a:t>х</a:t>
                    </a:r>
                    <a:endParaRPr lang="ru-RU" sz="3200" b="1" i="1" dirty="0">
                      <a:latin typeface="Times New Roman" pitchFamily="18" charset="0"/>
                    </a:endParaRPr>
                  </a:p>
                </p:txBody>
              </p:sp>
            </p:grpSp>
            <p:sp>
              <p:nvSpPr>
                <p:cNvPr id="13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2555627" y="4749358"/>
                  <a:ext cx="576064" cy="72139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r>
                    <a:rPr lang="en-US" sz="3200" b="1" dirty="0" smtClean="0">
                      <a:latin typeface="Times New Roman" pitchFamily="18" charset="0"/>
                    </a:rPr>
                    <a:t>-3</a:t>
                  </a:r>
                  <a:endParaRPr lang="ru-RU" sz="3200" b="1" dirty="0">
                    <a:latin typeface="Times New Roman" pitchFamily="18" charset="0"/>
                  </a:endParaRPr>
                </a:p>
              </p:txBody>
            </p:sp>
            <p:sp>
              <p:nvSpPr>
                <p:cNvPr id="14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4427835" y="3861044"/>
                  <a:ext cx="360040" cy="58477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r>
                    <a:rPr lang="ru-RU" sz="3200" b="1" dirty="0" smtClean="0">
                      <a:latin typeface="Times New Roman" pitchFamily="18" charset="0"/>
                    </a:rPr>
                    <a:t>+</a:t>
                  </a:r>
                  <a:endParaRPr lang="ru-RU" sz="3200" b="1" dirty="0">
                    <a:latin typeface="Times New Roman" pitchFamily="18" charset="0"/>
                  </a:endParaRPr>
                </a:p>
              </p:txBody>
            </p:sp>
            <p:sp>
              <p:nvSpPr>
                <p:cNvPr id="15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5651971" y="3861045"/>
                  <a:ext cx="360040" cy="72139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r>
                    <a:rPr lang="ru-RU" sz="3200" b="1" dirty="0" smtClean="0">
                      <a:latin typeface="Times New Roman" pitchFamily="18" charset="0"/>
                    </a:rPr>
                    <a:t>-</a:t>
                  </a:r>
                  <a:endParaRPr lang="ru-RU" sz="3200" b="1" dirty="0">
                    <a:latin typeface="Times New Roman" pitchFamily="18" charset="0"/>
                  </a:endParaRPr>
                </a:p>
              </p:txBody>
            </p:sp>
            <p:sp>
              <p:nvSpPr>
                <p:cNvPr id="16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6732091" y="3861047"/>
                  <a:ext cx="432048" cy="5847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r>
                    <a:rPr lang="ru-RU" sz="3200" b="1" dirty="0" smtClean="0">
                      <a:latin typeface="Times New Roman" pitchFamily="18" charset="0"/>
                    </a:rPr>
                    <a:t>+</a:t>
                  </a:r>
                  <a:endParaRPr lang="ru-RU" sz="3200" b="1" dirty="0">
                    <a:latin typeface="Times New Roman" pitchFamily="18" charset="0"/>
                  </a:endParaRPr>
                </a:p>
              </p:txBody>
            </p:sp>
            <p:sp>
              <p:nvSpPr>
                <p:cNvPr id="17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3131691" y="3861043"/>
                  <a:ext cx="360040" cy="58477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r>
                    <a:rPr lang="ru-RU" sz="3200" b="1" dirty="0" smtClean="0">
                      <a:latin typeface="Times New Roman" pitchFamily="18" charset="0"/>
                    </a:rPr>
                    <a:t>-</a:t>
                  </a:r>
                  <a:endParaRPr lang="ru-RU" sz="3200" b="1" dirty="0">
                    <a:latin typeface="Times New Roman" pitchFamily="18" charset="0"/>
                  </a:endParaRPr>
                </a:p>
              </p:txBody>
            </p:sp>
            <p:sp>
              <p:nvSpPr>
                <p:cNvPr id="18" name="Line 29"/>
                <p:cNvSpPr>
                  <a:spLocks noChangeShapeType="1"/>
                </p:cNvSpPr>
                <p:nvPr/>
              </p:nvSpPr>
              <p:spPr bwMode="auto">
                <a:xfrm flipV="1">
                  <a:off x="5219923" y="4749351"/>
                  <a:ext cx="1512168" cy="0"/>
                </a:xfrm>
                <a:prstGeom prst="line">
                  <a:avLst/>
                </a:prstGeom>
                <a:noFill/>
                <a:ln w="152400">
                  <a:pattFill prst="wdUpDiag">
                    <a:fgClr>
                      <a:srgbClr val="000080"/>
                    </a:fgClr>
                    <a:bgClr>
                      <a:srgbClr val="FFFFFF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7" name="Oval 13"/>
              <p:cNvSpPr>
                <a:spLocks noChangeArrowheads="1"/>
              </p:cNvSpPr>
              <p:nvPr/>
            </p:nvSpPr>
            <p:spPr bwMode="auto">
              <a:xfrm>
                <a:off x="2771800" y="4437112"/>
                <a:ext cx="144463" cy="124825"/>
              </a:xfrm>
              <a:prstGeom prst="ellipse">
                <a:avLst/>
              </a:prstGeom>
              <a:solidFill>
                <a:schemeClr val="bg1"/>
              </a:solidFill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" name="Text Box 16"/>
              <p:cNvSpPr txBox="1">
                <a:spLocks noChangeArrowheads="1"/>
              </p:cNvSpPr>
              <p:nvPr/>
            </p:nvSpPr>
            <p:spPr bwMode="auto">
              <a:xfrm>
                <a:off x="1115616" y="4581128"/>
                <a:ext cx="576064" cy="58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r>
                  <a:rPr lang="ru-RU" sz="3200" b="1" dirty="0" smtClean="0">
                    <a:latin typeface="Times New Roman" pitchFamily="18" charset="0"/>
                  </a:rPr>
                  <a:t>-</a:t>
                </a:r>
                <a:r>
                  <a:rPr lang="en-US" sz="3200" b="1" dirty="0" smtClean="0">
                    <a:latin typeface="Times New Roman" pitchFamily="18" charset="0"/>
                  </a:rPr>
                  <a:t>4</a:t>
                </a:r>
                <a:endParaRPr lang="ru-RU" sz="3200" b="1" dirty="0">
                  <a:latin typeface="Times New Roman" pitchFamily="18" charset="0"/>
                </a:endParaRPr>
              </a:p>
            </p:txBody>
          </p:sp>
          <p:sp>
            <p:nvSpPr>
              <p:cNvPr id="9" name="Oval 13"/>
              <p:cNvSpPr>
                <a:spLocks noChangeArrowheads="1"/>
              </p:cNvSpPr>
              <p:nvPr/>
            </p:nvSpPr>
            <p:spPr bwMode="auto">
              <a:xfrm>
                <a:off x="5076056" y="4437111"/>
                <a:ext cx="144463" cy="124825"/>
              </a:xfrm>
              <a:prstGeom prst="ellipse">
                <a:avLst/>
              </a:prstGeom>
              <a:solidFill>
                <a:schemeClr val="bg1"/>
              </a:solidFill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" name="Text Box 16"/>
              <p:cNvSpPr txBox="1">
                <a:spLocks noChangeArrowheads="1"/>
              </p:cNvSpPr>
              <p:nvPr/>
            </p:nvSpPr>
            <p:spPr bwMode="auto">
              <a:xfrm>
                <a:off x="1763688" y="3861047"/>
                <a:ext cx="360040" cy="4740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r>
                  <a:rPr lang="ru-RU" sz="3200" b="1" dirty="0" smtClean="0">
                    <a:latin typeface="Times New Roman" pitchFamily="18" charset="0"/>
                  </a:rPr>
                  <a:t>+</a:t>
                </a:r>
                <a:endParaRPr lang="ru-RU" sz="3200" b="1" dirty="0">
                  <a:latin typeface="Times New Roman" pitchFamily="18" charset="0"/>
                </a:endParaRPr>
              </a:p>
            </p:txBody>
          </p:sp>
          <p:sp>
            <p:nvSpPr>
              <p:cNvPr id="11" name="Line 29"/>
              <p:cNvSpPr>
                <a:spLocks noChangeShapeType="1"/>
              </p:cNvSpPr>
              <p:nvPr/>
            </p:nvSpPr>
            <p:spPr bwMode="auto">
              <a:xfrm flipV="1">
                <a:off x="2915816" y="4581127"/>
                <a:ext cx="1080120" cy="0"/>
              </a:xfrm>
              <a:prstGeom prst="line">
                <a:avLst/>
              </a:prstGeom>
              <a:noFill/>
              <a:ln w="152400">
                <a:pattFill prst="wdUpDiag">
                  <a:fgClr>
                    <a:srgbClr val="000080"/>
                  </a:fgClr>
                  <a:bgClr>
                    <a:srgbClr val="FFFFFF"/>
                  </a:bgClr>
                </a:patt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7" name="Text Box 16"/>
            <p:cNvSpPr txBox="1">
              <a:spLocks noChangeArrowheads="1"/>
            </p:cNvSpPr>
            <p:nvPr/>
          </p:nvSpPr>
          <p:spPr bwMode="auto">
            <a:xfrm>
              <a:off x="395536" y="3861048"/>
              <a:ext cx="360040" cy="4740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ru-RU" sz="3200" b="1" dirty="0" smtClean="0">
                  <a:latin typeface="Times New Roman" pitchFamily="18" charset="0"/>
                </a:rPr>
                <a:t>-</a:t>
              </a:r>
              <a:endParaRPr lang="ru-RU" sz="3200" b="1" dirty="0">
                <a:latin typeface="Times New Roman" pitchFamily="18" charset="0"/>
              </a:endParaRPr>
            </a:p>
          </p:txBody>
        </p:sp>
        <p:sp>
          <p:nvSpPr>
            <p:cNvPr id="28" name="Text Box 16"/>
            <p:cNvSpPr txBox="1">
              <a:spLocks noChangeArrowheads="1"/>
            </p:cNvSpPr>
            <p:nvPr/>
          </p:nvSpPr>
          <p:spPr bwMode="auto">
            <a:xfrm>
              <a:off x="3851920" y="4581128"/>
              <a:ext cx="432048" cy="584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3200" b="1" dirty="0" smtClean="0">
                  <a:latin typeface="Times New Roman" pitchFamily="18" charset="0"/>
                </a:rPr>
                <a:t>0</a:t>
              </a:r>
              <a:endParaRPr lang="ru-RU" sz="3200" b="1" dirty="0">
                <a:latin typeface="Times New Roman" pitchFamily="18" charset="0"/>
              </a:endParaRPr>
            </a:p>
          </p:txBody>
        </p:sp>
        <p:sp>
          <p:nvSpPr>
            <p:cNvPr id="29" name="Oval 17"/>
            <p:cNvSpPr>
              <a:spLocks noChangeArrowheads="1"/>
            </p:cNvSpPr>
            <p:nvPr/>
          </p:nvSpPr>
          <p:spPr bwMode="auto">
            <a:xfrm>
              <a:off x="1331640" y="4365104"/>
              <a:ext cx="144463" cy="144463"/>
            </a:xfrm>
            <a:prstGeom prst="ellipse">
              <a:avLst/>
            </a:prstGeom>
            <a:solidFill>
              <a:srgbClr val="000000"/>
            </a:solidFill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" name="Oval 17"/>
            <p:cNvSpPr>
              <a:spLocks noChangeArrowheads="1"/>
            </p:cNvSpPr>
            <p:nvPr/>
          </p:nvSpPr>
          <p:spPr bwMode="auto">
            <a:xfrm>
              <a:off x="6732240" y="4365104"/>
              <a:ext cx="144463" cy="144463"/>
            </a:xfrm>
            <a:prstGeom prst="ellipse">
              <a:avLst/>
            </a:prstGeom>
            <a:solidFill>
              <a:srgbClr val="000000"/>
            </a:solidFill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1" name="Oval 17"/>
            <p:cNvSpPr>
              <a:spLocks noChangeArrowheads="1"/>
            </p:cNvSpPr>
            <p:nvPr/>
          </p:nvSpPr>
          <p:spPr bwMode="auto">
            <a:xfrm>
              <a:off x="3995936" y="4365104"/>
              <a:ext cx="144463" cy="144463"/>
            </a:xfrm>
            <a:prstGeom prst="ellipse">
              <a:avLst/>
            </a:prstGeom>
            <a:solidFill>
              <a:srgbClr val="000000"/>
            </a:solidFill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" name="Line 29"/>
            <p:cNvSpPr>
              <a:spLocks noChangeShapeType="1"/>
            </p:cNvSpPr>
            <p:nvPr/>
          </p:nvSpPr>
          <p:spPr bwMode="auto">
            <a:xfrm flipV="1">
              <a:off x="0" y="4509120"/>
              <a:ext cx="1331640" cy="0"/>
            </a:xfrm>
            <a:prstGeom prst="line">
              <a:avLst/>
            </a:prstGeom>
            <a:noFill/>
            <a:ln w="152400">
              <a:pattFill prst="wdUpDiag">
                <a:fgClr>
                  <a:srgbClr val="000080"/>
                </a:fgClr>
                <a:bgClr>
                  <a:srgbClr val="FFFFFF"/>
                </a:bgClr>
              </a:patt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6327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6328" name="Rectangle 8"/>
          <p:cNvSpPr>
            <a:spLocks noChangeArrowheads="1"/>
          </p:cNvSpPr>
          <p:nvPr/>
        </p:nvSpPr>
        <p:spPr bwMode="auto">
          <a:xfrm>
            <a:off x="0" y="558924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Ответ: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33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633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6331" name="Picture 1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63688" y="5517232"/>
            <a:ext cx="6153150" cy="1076325"/>
          </a:xfrm>
          <a:prstGeom prst="rect">
            <a:avLst/>
          </a:prstGeom>
          <a:noFill/>
        </p:spPr>
      </p:pic>
      <p:sp>
        <p:nvSpPr>
          <p:cNvPr id="37" name="Rectangle 4"/>
          <p:cNvSpPr>
            <a:spLocks noChangeArrowheads="1"/>
          </p:cNvSpPr>
          <p:nvPr/>
        </p:nvSpPr>
        <p:spPr bwMode="auto">
          <a:xfrm>
            <a:off x="-180528" y="0"/>
            <a:ext cx="950505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Решение</a:t>
            </a:r>
            <a:r>
              <a:rPr kumimoji="0" lang="ru-RU" sz="3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дробно-рациональных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неравенств.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Взаимопроверка.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6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6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19" y="1556792"/>
            <a:ext cx="3765549" cy="1224136"/>
          </a:xfrm>
          <a:prstGeom prst="rect">
            <a:avLst/>
          </a:prstGeom>
          <a:noFill/>
        </p:spPr>
      </p:pic>
      <p:pic>
        <p:nvPicPr>
          <p:cNvPr id="88065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1628800"/>
            <a:ext cx="3528392" cy="1167760"/>
          </a:xfrm>
          <a:prstGeom prst="rect">
            <a:avLst/>
          </a:prstGeom>
          <a:noFill/>
        </p:spPr>
      </p:pic>
      <p:sp>
        <p:nvSpPr>
          <p:cNvPr id="88069" name="Rectangle 5"/>
          <p:cNvSpPr>
            <a:spLocks noChangeArrowheads="1"/>
          </p:cNvSpPr>
          <p:nvPr/>
        </p:nvSpPr>
        <p:spPr bwMode="auto">
          <a:xfrm>
            <a:off x="66675" y="26765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-180528" y="0"/>
            <a:ext cx="950505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Решение</a:t>
            </a:r>
            <a:r>
              <a:rPr kumimoji="0" lang="ru-RU" sz="3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дробно-рациональных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неравенств.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Взаимопроверка.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7" name="Группа 36"/>
          <p:cNvGrpSpPr/>
          <p:nvPr/>
        </p:nvGrpSpPr>
        <p:grpSpPr>
          <a:xfrm>
            <a:off x="179512" y="3933056"/>
            <a:ext cx="8748714" cy="1448874"/>
            <a:chOff x="179512" y="3861048"/>
            <a:chExt cx="8748714" cy="1448874"/>
          </a:xfrm>
        </p:grpSpPr>
        <p:grpSp>
          <p:nvGrpSpPr>
            <p:cNvPr id="35" name="Группа 34"/>
            <p:cNvGrpSpPr/>
            <p:nvPr/>
          </p:nvGrpSpPr>
          <p:grpSpPr>
            <a:xfrm>
              <a:off x="179512" y="3861048"/>
              <a:ext cx="8748714" cy="1448874"/>
              <a:chOff x="179512" y="3861048"/>
              <a:chExt cx="8748714" cy="1448874"/>
            </a:xfrm>
          </p:grpSpPr>
          <p:grpSp>
            <p:nvGrpSpPr>
              <p:cNvPr id="8" name="Группа 7"/>
              <p:cNvGrpSpPr/>
              <p:nvPr/>
            </p:nvGrpSpPr>
            <p:grpSpPr>
              <a:xfrm>
                <a:off x="179512" y="3861048"/>
                <a:ext cx="8748714" cy="1448874"/>
                <a:chOff x="0" y="3789037"/>
                <a:chExt cx="8748714" cy="1448874"/>
              </a:xfrm>
            </p:grpSpPr>
            <p:grpSp>
              <p:nvGrpSpPr>
                <p:cNvPr id="9" name="Группа 3"/>
                <p:cNvGrpSpPr/>
                <p:nvPr/>
              </p:nvGrpSpPr>
              <p:grpSpPr>
                <a:xfrm>
                  <a:off x="0" y="3789037"/>
                  <a:ext cx="8748714" cy="1448477"/>
                  <a:chOff x="0" y="3861044"/>
                  <a:chExt cx="8748714" cy="1448477"/>
                </a:xfrm>
              </p:grpSpPr>
              <p:grpSp>
                <p:nvGrpSpPr>
                  <p:cNvPr id="16" name="Группа 7"/>
                  <p:cNvGrpSpPr/>
                  <p:nvPr/>
                </p:nvGrpSpPr>
                <p:grpSpPr>
                  <a:xfrm>
                    <a:off x="0" y="3861044"/>
                    <a:ext cx="8748714" cy="1448477"/>
                    <a:chOff x="-149" y="3861043"/>
                    <a:chExt cx="8748714" cy="1786887"/>
                  </a:xfrm>
                </p:grpSpPr>
                <p:grpSp>
                  <p:nvGrpSpPr>
                    <p:cNvPr id="22" name="Group 1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-149" y="4652567"/>
                      <a:ext cx="8748714" cy="995363"/>
                      <a:chOff x="2087" y="1706"/>
                      <a:chExt cx="5511" cy="627"/>
                    </a:xfrm>
                  </p:grpSpPr>
                  <p:sp>
                    <p:nvSpPr>
                      <p:cNvPr id="29" name="Line 11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087" y="1706"/>
                        <a:ext cx="5511" cy="0"/>
                      </a:xfrm>
                      <a:prstGeom prst="line">
                        <a:avLst/>
                      </a:prstGeom>
                      <a:noFill/>
                      <a:ln w="57150">
                        <a:solidFill>
                          <a:schemeClr val="tx1"/>
                        </a:solidFill>
                        <a:round/>
                        <a:headEnd/>
                        <a:tailEnd type="triangle" w="med" len="med"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0" name="Text Box 12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6237" y="1823"/>
                        <a:ext cx="363" cy="45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square">
                        <a:spAutoFit/>
                      </a:bodyPr>
                      <a:lstStyle/>
                      <a:p>
                        <a:r>
                          <a:rPr lang="ru-RU" sz="3200" b="1" dirty="0" smtClean="0">
                            <a:latin typeface="Times New Roman" pitchFamily="18" charset="0"/>
                          </a:rPr>
                          <a:t>7</a:t>
                        </a:r>
                        <a:endParaRPr lang="ru-RU" sz="3200" b="1" dirty="0">
                          <a:latin typeface="Times New Roman" pitchFamily="18" charset="0"/>
                        </a:endParaRPr>
                      </a:p>
                    </p:txBody>
                  </p:sp>
                  <p:sp>
                    <p:nvSpPr>
                      <p:cNvPr id="31" name="Text Box 16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4718" y="1879"/>
                        <a:ext cx="454" cy="45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square">
                        <a:spAutoFit/>
                      </a:bodyPr>
                      <a:lstStyle/>
                      <a:p>
                        <a:r>
                          <a:rPr lang="ru-RU" sz="3200" b="1" dirty="0" smtClean="0">
                            <a:latin typeface="Times New Roman" pitchFamily="18" charset="0"/>
                          </a:rPr>
                          <a:t>1</a:t>
                        </a:r>
                        <a:r>
                          <a:rPr lang="en-US" sz="3200" b="1" dirty="0" smtClean="0">
                            <a:latin typeface="Times New Roman" pitchFamily="18" charset="0"/>
                          </a:rPr>
                          <a:t>/3</a:t>
                        </a:r>
                        <a:endParaRPr lang="ru-RU" sz="3200" b="1" dirty="0">
                          <a:latin typeface="Times New Roman" pitchFamily="18" charset="0"/>
                        </a:endParaRPr>
                      </a:p>
                    </p:txBody>
                  </p:sp>
                  <p:sp>
                    <p:nvSpPr>
                      <p:cNvPr id="32" name="Text Box 18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7280" y="1752"/>
                        <a:ext cx="244" cy="36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>
                        <a:spAutoFit/>
                      </a:bodyPr>
                      <a:lstStyle/>
                      <a:p>
                        <a:r>
                          <a:rPr lang="ru-RU" sz="3200" b="1" i="1" dirty="0" err="1">
                            <a:latin typeface="Times New Roman" pitchFamily="18" charset="0"/>
                          </a:rPr>
                          <a:t>х</a:t>
                        </a:r>
                        <a:endParaRPr lang="ru-RU" sz="3200" b="1" i="1" dirty="0">
                          <a:latin typeface="Times New Roman" pitchFamily="18" charset="0"/>
                        </a:endParaRPr>
                      </a:p>
                    </p:txBody>
                  </p:sp>
                </p:grpSp>
                <p:sp>
                  <p:nvSpPr>
                    <p:cNvPr id="24" name="Text Box 16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328443" y="3861043"/>
                      <a:ext cx="360040" cy="584773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square">
                      <a:spAutoFit/>
                    </a:bodyPr>
                    <a:lstStyle/>
                    <a:p>
                      <a:r>
                        <a:rPr lang="ru-RU" sz="3200" b="1" dirty="0" smtClean="0">
                          <a:latin typeface="Times New Roman" pitchFamily="18" charset="0"/>
                        </a:rPr>
                        <a:t>+</a:t>
                      </a:r>
                      <a:endParaRPr lang="ru-RU" sz="3200" b="1" dirty="0">
                        <a:latin typeface="Times New Roman" pitchFamily="18" charset="0"/>
                      </a:endParaRPr>
                    </a:p>
                  </p:txBody>
                </p:sp>
                <p:sp>
                  <p:nvSpPr>
                    <p:cNvPr id="26" name="Text Box 16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7416675" y="3861043"/>
                      <a:ext cx="432048" cy="584775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square">
                      <a:spAutoFit/>
                    </a:bodyPr>
                    <a:lstStyle/>
                    <a:p>
                      <a:r>
                        <a:rPr lang="ru-RU" sz="3200" b="1" dirty="0" smtClean="0">
                          <a:latin typeface="Times New Roman" pitchFamily="18" charset="0"/>
                        </a:rPr>
                        <a:t>+</a:t>
                      </a:r>
                      <a:endParaRPr lang="ru-RU" sz="3200" b="1" dirty="0">
                        <a:latin typeface="Times New Roman" pitchFamily="18" charset="0"/>
                      </a:endParaRPr>
                    </a:p>
                  </p:txBody>
                </p:sp>
                <p:sp>
                  <p:nvSpPr>
                    <p:cNvPr id="27" name="Text Box 16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456235" y="3861043"/>
                      <a:ext cx="360040" cy="584773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square">
                      <a:spAutoFit/>
                    </a:bodyPr>
                    <a:lstStyle/>
                    <a:p>
                      <a:r>
                        <a:rPr lang="ru-RU" sz="3200" b="1" dirty="0" smtClean="0">
                          <a:latin typeface="Times New Roman" pitchFamily="18" charset="0"/>
                        </a:rPr>
                        <a:t>-</a:t>
                      </a:r>
                      <a:endParaRPr lang="ru-RU" sz="3200" b="1" dirty="0">
                        <a:latin typeface="Times New Roman" pitchFamily="18" charset="0"/>
                      </a:endParaRPr>
                    </a:p>
                  </p:txBody>
                </p:sp>
                <p:sp>
                  <p:nvSpPr>
                    <p:cNvPr id="28" name="Line 29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608363" y="4749356"/>
                      <a:ext cx="3960440" cy="0"/>
                    </a:xfrm>
                    <a:prstGeom prst="line">
                      <a:avLst/>
                    </a:prstGeom>
                    <a:noFill/>
                    <a:ln w="152400">
                      <a:pattFill prst="wdUpDiag">
                        <a:fgClr>
                          <a:srgbClr val="000080"/>
                        </a:fgClr>
                        <a:bgClr>
                          <a:srgbClr val="FFFFFF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17" name="Oval 13"/>
                  <p:cNvSpPr>
                    <a:spLocks noChangeArrowheads="1"/>
                  </p:cNvSpPr>
                  <p:nvPr/>
                </p:nvSpPr>
                <p:spPr bwMode="auto">
                  <a:xfrm>
                    <a:off x="2771800" y="4437112"/>
                    <a:ext cx="144463" cy="124825"/>
                  </a:xfrm>
                  <a:prstGeom prst="ellipse">
                    <a:avLst/>
                  </a:prstGeom>
                  <a:solidFill>
                    <a:schemeClr val="bg1"/>
                  </a:solidFill>
                  <a:ln w="317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0" name="Text Box 1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440160" y="3861044"/>
                    <a:ext cx="360040" cy="47402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ru-RU" sz="3200" b="1" dirty="0" smtClean="0">
                        <a:latin typeface="Times New Roman" pitchFamily="18" charset="0"/>
                      </a:rPr>
                      <a:t>+</a:t>
                    </a:r>
                    <a:endParaRPr lang="ru-RU" sz="3200" b="1" dirty="0">
                      <a:latin typeface="Times New Roman" pitchFamily="18" charset="0"/>
                    </a:endParaRPr>
                  </a:p>
                </p:txBody>
              </p:sp>
            </p:grpSp>
            <p:sp>
              <p:nvSpPr>
                <p:cNvPr id="11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2627784" y="4653136"/>
                  <a:ext cx="504056" cy="5847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r>
                    <a:rPr lang="en-US" sz="3200" b="1" dirty="0" smtClean="0">
                      <a:latin typeface="Times New Roman" pitchFamily="18" charset="0"/>
                    </a:rPr>
                    <a:t>0</a:t>
                  </a:r>
                  <a:endParaRPr lang="ru-RU" sz="3200" b="1" dirty="0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33" name="Oval 13"/>
              <p:cNvSpPr>
                <a:spLocks noChangeArrowheads="1"/>
              </p:cNvSpPr>
              <p:nvPr/>
            </p:nvSpPr>
            <p:spPr bwMode="auto">
              <a:xfrm>
                <a:off x="6876256" y="4437112"/>
                <a:ext cx="144463" cy="124825"/>
              </a:xfrm>
              <a:prstGeom prst="ellipse">
                <a:avLst/>
              </a:prstGeom>
              <a:solidFill>
                <a:schemeClr val="bg1"/>
              </a:solidFill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4" name="Oval 13"/>
              <p:cNvSpPr>
                <a:spLocks noChangeArrowheads="1"/>
              </p:cNvSpPr>
              <p:nvPr/>
            </p:nvSpPr>
            <p:spPr bwMode="auto">
              <a:xfrm>
                <a:off x="4644008" y="4437112"/>
                <a:ext cx="144463" cy="124825"/>
              </a:xfrm>
              <a:prstGeom prst="ellipse">
                <a:avLst/>
              </a:prstGeom>
              <a:solidFill>
                <a:schemeClr val="bg1"/>
              </a:solidFill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36" name="Line 29"/>
            <p:cNvSpPr>
              <a:spLocks noChangeShapeType="1"/>
            </p:cNvSpPr>
            <p:nvPr/>
          </p:nvSpPr>
          <p:spPr bwMode="auto">
            <a:xfrm flipV="1">
              <a:off x="179512" y="4581128"/>
              <a:ext cx="2736304" cy="0"/>
            </a:xfrm>
            <a:prstGeom prst="line">
              <a:avLst/>
            </a:prstGeom>
            <a:noFill/>
            <a:ln w="152400">
              <a:pattFill prst="wdUpDiag">
                <a:fgClr>
                  <a:srgbClr val="000080"/>
                </a:fgClr>
                <a:bgClr>
                  <a:srgbClr val="FFFFFF"/>
                </a:bgClr>
              </a:patt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807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8070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79712" y="2996952"/>
            <a:ext cx="3971925" cy="1028700"/>
          </a:xfrm>
          <a:prstGeom prst="rect">
            <a:avLst/>
          </a:prstGeom>
          <a:noFill/>
        </p:spPr>
      </p:pic>
      <p:sp>
        <p:nvSpPr>
          <p:cNvPr id="8807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807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8078" name="Picture 1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784" y="5517232"/>
            <a:ext cx="5832648" cy="972108"/>
          </a:xfrm>
          <a:prstGeom prst="rect">
            <a:avLst/>
          </a:prstGeom>
          <a:noFill/>
        </p:spPr>
      </p:pic>
      <p:sp>
        <p:nvSpPr>
          <p:cNvPr id="48" name="TextBox 47"/>
          <p:cNvSpPr txBox="1"/>
          <p:nvPr/>
        </p:nvSpPr>
        <p:spPr>
          <a:xfrm>
            <a:off x="395536" y="5661248"/>
            <a:ext cx="16049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-180528" y="0"/>
            <a:ext cx="950505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Решение</a:t>
            </a:r>
            <a:r>
              <a:rPr kumimoji="0" lang="ru-RU" sz="3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дробно-рациональных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неравенств.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Взаимопроверка.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7045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1556792"/>
            <a:ext cx="2676036" cy="936104"/>
          </a:xfrm>
          <a:prstGeom prst="rect">
            <a:avLst/>
          </a:prstGeom>
          <a:noFill/>
        </p:spPr>
      </p:pic>
      <p:pic>
        <p:nvPicPr>
          <p:cNvPr id="87044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064" y="1556792"/>
            <a:ext cx="2376264" cy="1045556"/>
          </a:xfrm>
          <a:prstGeom prst="rect">
            <a:avLst/>
          </a:prstGeom>
          <a:noFill/>
        </p:spPr>
      </p:pic>
      <p:pic>
        <p:nvPicPr>
          <p:cNvPr id="87043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2780928"/>
            <a:ext cx="3067050" cy="885825"/>
          </a:xfrm>
          <a:prstGeom prst="rect">
            <a:avLst/>
          </a:prstGeom>
          <a:noFill/>
        </p:spPr>
      </p:pic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920" y="2780928"/>
            <a:ext cx="4857750" cy="790575"/>
          </a:xfrm>
          <a:prstGeom prst="rect">
            <a:avLst/>
          </a:prstGeom>
          <a:noFill/>
        </p:spPr>
      </p:pic>
      <p:sp>
        <p:nvSpPr>
          <p:cNvPr id="8704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7051" name="Rectangle 11"/>
          <p:cNvSpPr>
            <a:spLocks noChangeArrowheads="1"/>
          </p:cNvSpPr>
          <p:nvPr/>
        </p:nvSpPr>
        <p:spPr bwMode="auto">
          <a:xfrm>
            <a:off x="66675" y="63150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7053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7055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7057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40" name="Группа 39"/>
          <p:cNvGrpSpPr/>
          <p:nvPr/>
        </p:nvGrpSpPr>
        <p:grpSpPr>
          <a:xfrm>
            <a:off x="-66675" y="3573017"/>
            <a:ext cx="8599115" cy="1872208"/>
            <a:chOff x="0" y="3933056"/>
            <a:chExt cx="9210675" cy="2382019"/>
          </a:xfrm>
        </p:grpSpPr>
        <p:grpSp>
          <p:nvGrpSpPr>
            <p:cNvPr id="3" name="Группа 2"/>
            <p:cNvGrpSpPr/>
            <p:nvPr/>
          </p:nvGrpSpPr>
          <p:grpSpPr>
            <a:xfrm>
              <a:off x="179512" y="3933056"/>
              <a:ext cx="8748714" cy="1170520"/>
              <a:chOff x="179512" y="3861048"/>
              <a:chExt cx="8748714" cy="1170520"/>
            </a:xfrm>
          </p:grpSpPr>
          <p:grpSp>
            <p:nvGrpSpPr>
              <p:cNvPr id="4" name="Группа 34"/>
              <p:cNvGrpSpPr/>
              <p:nvPr/>
            </p:nvGrpSpPr>
            <p:grpSpPr>
              <a:xfrm>
                <a:off x="179512" y="3861048"/>
                <a:ext cx="8748714" cy="1170520"/>
                <a:chOff x="179512" y="3861048"/>
                <a:chExt cx="8748714" cy="1170520"/>
              </a:xfrm>
            </p:grpSpPr>
            <p:grpSp>
              <p:nvGrpSpPr>
                <p:cNvPr id="9" name="Группа 3"/>
                <p:cNvGrpSpPr/>
                <p:nvPr/>
              </p:nvGrpSpPr>
              <p:grpSpPr>
                <a:xfrm>
                  <a:off x="179512" y="3861048"/>
                  <a:ext cx="8748714" cy="1170520"/>
                  <a:chOff x="0" y="3861044"/>
                  <a:chExt cx="8748714" cy="1170520"/>
                </a:xfrm>
              </p:grpSpPr>
              <p:grpSp>
                <p:nvGrpSpPr>
                  <p:cNvPr id="11" name="Группа 7"/>
                  <p:cNvGrpSpPr/>
                  <p:nvPr/>
                </p:nvGrpSpPr>
                <p:grpSpPr>
                  <a:xfrm>
                    <a:off x="0" y="3861044"/>
                    <a:ext cx="8748714" cy="1170520"/>
                    <a:chOff x="-149" y="3861041"/>
                    <a:chExt cx="8748714" cy="1443990"/>
                  </a:xfrm>
                </p:grpSpPr>
                <p:grpSp>
                  <p:nvGrpSpPr>
                    <p:cNvPr id="14" name="Group 1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-149" y="4652568"/>
                      <a:ext cx="8748714" cy="652463"/>
                      <a:chOff x="2087" y="1706"/>
                      <a:chExt cx="5511" cy="411"/>
                    </a:xfrm>
                  </p:grpSpPr>
                  <p:sp>
                    <p:nvSpPr>
                      <p:cNvPr id="19" name="Line 11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087" y="1706"/>
                        <a:ext cx="5511" cy="0"/>
                      </a:xfrm>
                      <a:prstGeom prst="line">
                        <a:avLst/>
                      </a:prstGeom>
                      <a:noFill/>
                      <a:ln w="57150">
                        <a:solidFill>
                          <a:schemeClr val="tx1"/>
                        </a:solidFill>
                        <a:round/>
                        <a:headEnd/>
                        <a:tailEnd type="triangle" w="med" len="med"/>
                      </a:ln>
                      <a:effectLst/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2" name="Text Box 18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7280" y="1752"/>
                        <a:ext cx="244" cy="36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>
                        <a:spAutoFit/>
                      </a:bodyPr>
                      <a:lstStyle/>
                      <a:p>
                        <a:r>
                          <a:rPr lang="ru-RU" sz="3200" b="1" i="1" dirty="0" err="1">
                            <a:latin typeface="Times New Roman" pitchFamily="18" charset="0"/>
                          </a:rPr>
                          <a:t>х</a:t>
                        </a:r>
                        <a:endParaRPr lang="ru-RU" sz="3200" b="1" i="1" dirty="0">
                          <a:latin typeface="Times New Roman" pitchFamily="18" charset="0"/>
                        </a:endParaRPr>
                      </a:p>
                    </p:txBody>
                  </p:sp>
                </p:grpSp>
                <p:sp>
                  <p:nvSpPr>
                    <p:cNvPr id="15" name="Text Box 16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328443" y="3861042"/>
                      <a:ext cx="360040" cy="721397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square">
                      <a:spAutoFit/>
                    </a:bodyPr>
                    <a:lstStyle/>
                    <a:p>
                      <a:r>
                        <a:rPr lang="en-US" sz="3200" b="1" dirty="0" smtClean="0">
                          <a:latin typeface="Times New Roman" pitchFamily="18" charset="0"/>
                        </a:rPr>
                        <a:t>-</a:t>
                      </a:r>
                      <a:endParaRPr lang="ru-RU" sz="3200" b="1" dirty="0">
                        <a:latin typeface="Times New Roman" pitchFamily="18" charset="0"/>
                      </a:endParaRPr>
                    </a:p>
                  </p:txBody>
                </p:sp>
                <p:sp>
                  <p:nvSpPr>
                    <p:cNvPr id="16" name="Text Box 16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7416675" y="3861043"/>
                      <a:ext cx="432048" cy="584775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square">
                      <a:spAutoFit/>
                    </a:bodyPr>
                    <a:lstStyle/>
                    <a:p>
                      <a:r>
                        <a:rPr lang="ru-RU" sz="3200" b="1" dirty="0" smtClean="0">
                          <a:latin typeface="Times New Roman" pitchFamily="18" charset="0"/>
                        </a:rPr>
                        <a:t>+</a:t>
                      </a:r>
                      <a:endParaRPr lang="ru-RU" sz="3200" b="1" dirty="0">
                        <a:latin typeface="Times New Roman" pitchFamily="18" charset="0"/>
                      </a:endParaRPr>
                    </a:p>
                  </p:txBody>
                </p:sp>
                <p:sp>
                  <p:nvSpPr>
                    <p:cNvPr id="17" name="Text Box 16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456235" y="3861041"/>
                      <a:ext cx="360040" cy="721397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  <a:effectLst/>
                  </p:spPr>
                  <p:txBody>
                    <a:bodyPr wrap="square">
                      <a:spAutoFit/>
                    </a:bodyPr>
                    <a:lstStyle/>
                    <a:p>
                      <a:r>
                        <a:rPr lang="en-US" sz="3200" b="1" dirty="0" smtClean="0">
                          <a:latin typeface="Times New Roman" pitchFamily="18" charset="0"/>
                        </a:rPr>
                        <a:t>-</a:t>
                      </a:r>
                      <a:endParaRPr lang="ru-RU" sz="3200" b="1" dirty="0">
                        <a:latin typeface="Times New Roman" pitchFamily="18" charset="0"/>
                      </a:endParaRPr>
                    </a:p>
                  </p:txBody>
                </p:sp>
                <p:sp>
                  <p:nvSpPr>
                    <p:cNvPr id="18" name="Line 2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608363" y="4749352"/>
                      <a:ext cx="2088232" cy="2"/>
                    </a:xfrm>
                    <a:prstGeom prst="line">
                      <a:avLst/>
                    </a:prstGeom>
                    <a:noFill/>
                    <a:ln w="152400">
                      <a:pattFill prst="wdUpDiag">
                        <a:fgClr>
                          <a:srgbClr val="000080"/>
                        </a:fgClr>
                        <a:bgClr>
                          <a:srgbClr val="FFFFFF"/>
                        </a:bgClr>
                      </a:patt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12" name="Oval 13"/>
                  <p:cNvSpPr>
                    <a:spLocks noChangeArrowheads="1"/>
                  </p:cNvSpPr>
                  <p:nvPr/>
                </p:nvSpPr>
                <p:spPr bwMode="auto">
                  <a:xfrm>
                    <a:off x="2771800" y="4437112"/>
                    <a:ext cx="144463" cy="124825"/>
                  </a:xfrm>
                  <a:prstGeom prst="ellipse">
                    <a:avLst/>
                  </a:prstGeom>
                  <a:solidFill>
                    <a:schemeClr val="bg1"/>
                  </a:solidFill>
                  <a:ln w="317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3" name="Text Box 1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440160" y="3861044"/>
                    <a:ext cx="360040" cy="58477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en-US" sz="3200" b="1" dirty="0" smtClean="0">
                        <a:latin typeface="Times New Roman" pitchFamily="18" charset="0"/>
                      </a:rPr>
                      <a:t>+</a:t>
                    </a:r>
                    <a:endParaRPr lang="ru-RU" sz="3200" b="1" dirty="0">
                      <a:latin typeface="Times New Roman" pitchFamily="18" charset="0"/>
                    </a:endParaRPr>
                  </a:p>
                </p:txBody>
              </p:sp>
            </p:grpSp>
            <p:sp>
              <p:nvSpPr>
                <p:cNvPr id="7" name="Oval 13"/>
                <p:cNvSpPr>
                  <a:spLocks noChangeArrowheads="1"/>
                </p:cNvSpPr>
                <p:nvPr/>
              </p:nvSpPr>
              <p:spPr bwMode="auto">
                <a:xfrm>
                  <a:off x="6876256" y="4437112"/>
                  <a:ext cx="144463" cy="124825"/>
                </a:xfrm>
                <a:prstGeom prst="ellipse">
                  <a:avLst/>
                </a:prstGeom>
                <a:solidFill>
                  <a:schemeClr val="bg1"/>
                </a:solidFill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" name="Oval 13"/>
                <p:cNvSpPr>
                  <a:spLocks noChangeArrowheads="1"/>
                </p:cNvSpPr>
                <p:nvPr/>
              </p:nvSpPr>
              <p:spPr bwMode="auto">
                <a:xfrm>
                  <a:off x="4644008" y="4437112"/>
                  <a:ext cx="144463" cy="124825"/>
                </a:xfrm>
                <a:prstGeom prst="ellipse">
                  <a:avLst/>
                </a:prstGeom>
                <a:solidFill>
                  <a:schemeClr val="bg1"/>
                </a:solidFill>
                <a:ln w="317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5" name="Line 29"/>
              <p:cNvSpPr>
                <a:spLocks noChangeShapeType="1"/>
              </p:cNvSpPr>
              <p:nvPr/>
            </p:nvSpPr>
            <p:spPr bwMode="auto">
              <a:xfrm flipV="1">
                <a:off x="3131840" y="4581128"/>
                <a:ext cx="1512168" cy="0"/>
              </a:xfrm>
              <a:prstGeom prst="line">
                <a:avLst/>
              </a:prstGeom>
              <a:noFill/>
              <a:ln w="152400">
                <a:pattFill prst="wdUpDiag">
                  <a:fgClr>
                    <a:srgbClr val="000080"/>
                  </a:fgClr>
                  <a:bgClr>
                    <a:srgbClr val="FFFFFF"/>
                  </a:bgClr>
                </a:patt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pic>
          <p:nvPicPr>
            <p:cNvPr id="87041" name="Picture 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5781675"/>
              <a:ext cx="104775" cy="533400"/>
            </a:xfrm>
            <a:prstGeom prst="rect">
              <a:avLst/>
            </a:prstGeom>
            <a:noFill/>
          </p:spPr>
        </p:pic>
        <p:sp>
          <p:nvSpPr>
            <p:cNvPr id="87050" name="Rectangle 10"/>
            <p:cNvSpPr>
              <a:spLocks noChangeArrowheads="1"/>
            </p:cNvSpPr>
            <p:nvPr/>
          </p:nvSpPr>
          <p:spPr bwMode="auto">
            <a:xfrm>
              <a:off x="66675" y="5324475"/>
              <a:ext cx="914400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87052" name="Picture 1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4725144"/>
              <a:ext cx="276225" cy="1028700"/>
            </a:xfrm>
            <a:prstGeom prst="rect">
              <a:avLst/>
            </a:prstGeom>
            <a:noFill/>
          </p:spPr>
        </p:pic>
        <p:pic>
          <p:nvPicPr>
            <p:cNvPr id="87054" name="Picture 14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339752" y="4725144"/>
              <a:ext cx="962025" cy="1028700"/>
            </a:xfrm>
            <a:prstGeom prst="rect">
              <a:avLst/>
            </a:prstGeom>
            <a:noFill/>
          </p:spPr>
        </p:pic>
        <p:pic>
          <p:nvPicPr>
            <p:cNvPr id="87056" name="Picture 16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516216" y="4797152"/>
              <a:ext cx="619125" cy="1028700"/>
            </a:xfrm>
            <a:prstGeom prst="rect">
              <a:avLst/>
            </a:prstGeom>
            <a:noFill/>
          </p:spPr>
        </p:pic>
      </p:grpSp>
      <p:sp>
        <p:nvSpPr>
          <p:cNvPr id="87059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7058" name="Picture 18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7864" y="5373216"/>
            <a:ext cx="4464496" cy="944913"/>
          </a:xfrm>
          <a:prstGeom prst="rect">
            <a:avLst/>
          </a:prstGeom>
          <a:noFill/>
        </p:spPr>
      </p:pic>
      <p:sp>
        <p:nvSpPr>
          <p:cNvPr id="43" name="TextBox 42"/>
          <p:cNvSpPr txBox="1"/>
          <p:nvPr/>
        </p:nvSpPr>
        <p:spPr>
          <a:xfrm>
            <a:off x="827584" y="5517232"/>
            <a:ext cx="16049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3249" name="Object 1"/>
          <p:cNvGraphicFramePr>
            <a:graphicFrameLocks noChangeAspect="1"/>
          </p:cNvGraphicFramePr>
          <p:nvPr/>
        </p:nvGraphicFramePr>
        <p:xfrm>
          <a:off x="827584" y="1844824"/>
          <a:ext cx="6245139" cy="180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2" name="Точечный рисунок" r:id="rId3" imgW="2676899" imgH="771429" progId="PBrush">
                  <p:embed/>
                </p:oleObj>
              </mc:Choice>
              <mc:Fallback>
                <p:oleObj name="Точечный рисунок" r:id="rId3" imgW="2676899" imgH="771429" progId="PBrush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1844824"/>
                        <a:ext cx="6245139" cy="180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2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3251" name="Object 3"/>
          <p:cNvGraphicFramePr>
            <a:graphicFrameLocks noChangeAspect="1"/>
          </p:cNvGraphicFramePr>
          <p:nvPr/>
        </p:nvGraphicFramePr>
        <p:xfrm>
          <a:off x="827584" y="4653136"/>
          <a:ext cx="6415257" cy="15121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3" name="Точечный рисунок" r:id="rId5" imgW="2666667" imgH="628571" progId="PBrush">
                  <p:embed/>
                </p:oleObj>
              </mc:Choice>
              <mc:Fallback>
                <p:oleObj name="Точечный рисунок" r:id="rId5" imgW="2666667" imgH="628571" progId="PBrush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4653136"/>
                        <a:ext cx="6415257" cy="151216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608786" y="332656"/>
            <a:ext cx="595874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Самостоятельная работа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107102" y="1155521"/>
            <a:ext cx="231505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Вариант 1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3563888" y="3645024"/>
            <a:ext cx="231505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Вариант 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Группа 20"/>
          <p:cNvGrpSpPr/>
          <p:nvPr/>
        </p:nvGrpSpPr>
        <p:grpSpPr>
          <a:xfrm>
            <a:off x="251520" y="3126945"/>
            <a:ext cx="8640960" cy="1166151"/>
            <a:chOff x="-180528" y="3645024"/>
            <a:chExt cx="8748464" cy="1448172"/>
          </a:xfrm>
        </p:grpSpPr>
        <p:grpSp>
          <p:nvGrpSpPr>
            <p:cNvPr id="20" name="Группа 19"/>
            <p:cNvGrpSpPr/>
            <p:nvPr/>
          </p:nvGrpSpPr>
          <p:grpSpPr>
            <a:xfrm>
              <a:off x="-180528" y="3645024"/>
              <a:ext cx="8748464" cy="1448172"/>
              <a:chOff x="0" y="2348880"/>
              <a:chExt cx="8748464" cy="1448172"/>
            </a:xfrm>
          </p:grpSpPr>
          <p:grpSp>
            <p:nvGrpSpPr>
              <p:cNvPr id="2" name="Группа 1"/>
              <p:cNvGrpSpPr/>
              <p:nvPr/>
            </p:nvGrpSpPr>
            <p:grpSpPr>
              <a:xfrm>
                <a:off x="0" y="2348880"/>
                <a:ext cx="8748464" cy="1448172"/>
                <a:chOff x="-149" y="3933056"/>
                <a:chExt cx="8748714" cy="1448172"/>
              </a:xfrm>
            </p:grpSpPr>
            <p:grpSp>
              <p:nvGrpSpPr>
                <p:cNvPr id="3" name="Group 10"/>
                <p:cNvGrpSpPr>
                  <a:grpSpLocks/>
                </p:cNvGrpSpPr>
                <p:nvPr/>
              </p:nvGrpSpPr>
              <p:grpSpPr bwMode="auto">
                <a:xfrm>
                  <a:off x="-149" y="4581128"/>
                  <a:ext cx="8748714" cy="800100"/>
                  <a:chOff x="2087" y="1661"/>
                  <a:chExt cx="5511" cy="504"/>
                </a:xfrm>
              </p:grpSpPr>
              <p:sp>
                <p:nvSpPr>
                  <p:cNvPr id="12" name="Line 1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087" y="1706"/>
                    <a:ext cx="5511" cy="0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3" name="Text Box 1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602" y="1797"/>
                    <a:ext cx="317" cy="36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ru-RU" sz="3200" b="1" dirty="0" smtClean="0">
                        <a:latin typeface="Times New Roman" pitchFamily="18" charset="0"/>
                      </a:rPr>
                      <a:t> 3</a:t>
                    </a:r>
                    <a:endParaRPr lang="ru-RU" sz="3200" b="1" dirty="0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14" name="Oval 13"/>
                  <p:cNvSpPr>
                    <a:spLocks noChangeArrowheads="1"/>
                  </p:cNvSpPr>
                  <p:nvPr/>
                </p:nvSpPr>
                <p:spPr bwMode="auto">
                  <a:xfrm>
                    <a:off x="5693" y="1661"/>
                    <a:ext cx="91" cy="97"/>
                  </a:xfrm>
                  <a:prstGeom prst="ellipse">
                    <a:avLst/>
                  </a:prstGeom>
                  <a:solidFill>
                    <a:schemeClr val="bg1"/>
                  </a:solidFill>
                  <a:ln w="317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5" name="Text Box 1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196" y="1797"/>
                    <a:ext cx="408" cy="36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ru-RU" sz="3200" b="1" dirty="0" smtClean="0">
                        <a:latin typeface="Times New Roman" pitchFamily="18" charset="0"/>
                      </a:rPr>
                      <a:t>-5</a:t>
                    </a:r>
                    <a:endParaRPr lang="ru-RU" sz="3200" b="1" dirty="0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17" name="Text Box 1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80" y="1752"/>
                    <a:ext cx="244" cy="36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spAutoFit/>
                  </a:bodyPr>
                  <a:lstStyle/>
                  <a:p>
                    <a:r>
                      <a:rPr lang="ru-RU" sz="3200" b="1" i="1" dirty="0" err="1" smtClean="0">
                        <a:latin typeface="Times New Roman" pitchFamily="18" charset="0"/>
                      </a:rPr>
                      <a:t>х</a:t>
                    </a:r>
                    <a:endParaRPr lang="ru-RU" sz="3200" b="1" i="1" dirty="0">
                      <a:latin typeface="Times New Roman" pitchFamily="18" charset="0"/>
                    </a:endParaRPr>
                  </a:p>
                </p:txBody>
              </p:sp>
            </p:grpSp>
            <p:sp>
              <p:nvSpPr>
                <p:cNvPr id="6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2339603" y="3933056"/>
                  <a:ext cx="360040" cy="5847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r>
                    <a:rPr lang="ru-RU" sz="3200" b="1" dirty="0" smtClean="0">
                      <a:latin typeface="Times New Roman" pitchFamily="18" charset="0"/>
                    </a:rPr>
                    <a:t>+</a:t>
                  </a:r>
                  <a:endParaRPr lang="ru-RU" sz="3200" b="1" dirty="0">
                    <a:latin typeface="Times New Roman" pitchFamily="18" charset="0"/>
                  </a:endParaRPr>
                </a:p>
              </p:txBody>
            </p:sp>
            <p:sp>
              <p:nvSpPr>
                <p:cNvPr id="7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4374208" y="3950470"/>
                  <a:ext cx="360040" cy="5847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r>
                    <a:rPr lang="ru-RU" sz="3200" b="1" dirty="0" smtClean="0">
                      <a:latin typeface="Times New Roman" pitchFamily="18" charset="0"/>
                    </a:rPr>
                    <a:t>-</a:t>
                  </a:r>
                  <a:endParaRPr lang="ru-RU" sz="3200" b="1" dirty="0">
                    <a:latin typeface="Times New Roman" pitchFamily="18" charset="0"/>
                  </a:endParaRPr>
                </a:p>
              </p:txBody>
            </p:sp>
            <p:sp>
              <p:nvSpPr>
                <p:cNvPr id="8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6948264" y="3933056"/>
                  <a:ext cx="432048" cy="5847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r>
                    <a:rPr lang="ru-RU" sz="3200" b="1" dirty="0" smtClean="0">
                      <a:latin typeface="Times New Roman" pitchFamily="18" charset="0"/>
                    </a:rPr>
                    <a:t>+</a:t>
                  </a:r>
                  <a:endParaRPr lang="ru-RU" sz="3200" b="1" dirty="0">
                    <a:latin typeface="Times New Roman" pitchFamily="18" charset="0"/>
                  </a:endParaRPr>
                </a:p>
              </p:txBody>
            </p:sp>
            <p:sp>
              <p:nvSpPr>
                <p:cNvPr id="10" name="Line 29"/>
                <p:cNvSpPr>
                  <a:spLocks noChangeShapeType="1"/>
                </p:cNvSpPr>
                <p:nvPr/>
              </p:nvSpPr>
              <p:spPr bwMode="auto">
                <a:xfrm flipV="1">
                  <a:off x="5796153" y="4725144"/>
                  <a:ext cx="2736382" cy="0"/>
                </a:xfrm>
                <a:prstGeom prst="line">
                  <a:avLst/>
                </a:prstGeom>
                <a:noFill/>
                <a:ln w="152400">
                  <a:pattFill prst="wdUpDiag">
                    <a:fgClr>
                      <a:srgbClr val="000080"/>
                    </a:fgClr>
                    <a:bgClr>
                      <a:srgbClr val="FFFFFF"/>
                    </a:bgClr>
                  </a:patt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9" name="Line 29"/>
              <p:cNvSpPr>
                <a:spLocks noChangeShapeType="1"/>
              </p:cNvSpPr>
              <p:nvPr/>
            </p:nvSpPr>
            <p:spPr bwMode="auto">
              <a:xfrm flipV="1">
                <a:off x="0" y="3140968"/>
                <a:ext cx="3491880" cy="0"/>
              </a:xfrm>
              <a:prstGeom prst="line">
                <a:avLst/>
              </a:prstGeom>
              <a:noFill/>
              <a:ln w="152400">
                <a:pattFill prst="wdUpDiag">
                  <a:fgClr>
                    <a:srgbClr val="000080"/>
                  </a:fgClr>
                  <a:bgClr>
                    <a:srgbClr val="FFFFFF"/>
                  </a:bgClr>
                </a:patt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8" name="Oval 13"/>
            <p:cNvSpPr>
              <a:spLocks noChangeArrowheads="1"/>
            </p:cNvSpPr>
            <p:nvPr/>
          </p:nvSpPr>
          <p:spPr bwMode="auto">
            <a:xfrm>
              <a:off x="3275856" y="4293096"/>
              <a:ext cx="144463" cy="153988"/>
            </a:xfrm>
            <a:prstGeom prst="ellipse">
              <a:avLst/>
            </a:prstGeom>
            <a:solidFill>
              <a:schemeClr val="bg1"/>
            </a:solidFill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2339752" y="404664"/>
            <a:ext cx="41873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САМОПРОВЕРКА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1201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92080" y="1844824"/>
            <a:ext cx="3070870" cy="910459"/>
          </a:xfrm>
          <a:prstGeom prst="rect">
            <a:avLst/>
          </a:prstGeom>
          <a:noFill/>
        </p:spPr>
      </p:pic>
      <p:sp>
        <p:nvSpPr>
          <p:cNvPr id="25" name="TextBox 24"/>
          <p:cNvSpPr txBox="1"/>
          <p:nvPr/>
        </p:nvSpPr>
        <p:spPr>
          <a:xfrm>
            <a:off x="611560" y="1124744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Вариант</a:t>
            </a:r>
            <a:r>
              <a:rPr lang="ru-RU" b="1" dirty="0" smtClean="0"/>
              <a:t> 1</a:t>
            </a:r>
            <a:endParaRPr lang="ru-RU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539552" y="4797152"/>
            <a:ext cx="20441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ОТВЕТ: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1800" y="4869160"/>
            <a:ext cx="4924425" cy="533400"/>
          </a:xfrm>
          <a:prstGeom prst="rect">
            <a:avLst/>
          </a:prstGeom>
          <a:noFill/>
        </p:spPr>
      </p:pic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60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602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602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6021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3608" y="2060848"/>
            <a:ext cx="2520280" cy="7424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5" name="Picture 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8024" y="1844824"/>
            <a:ext cx="3895725" cy="1104900"/>
          </a:xfrm>
          <a:prstGeom prst="rect">
            <a:avLst/>
          </a:prstGeom>
          <a:noFill/>
        </p:spPr>
      </p:pic>
      <p:pic>
        <p:nvPicPr>
          <p:cNvPr id="48134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696" y="5445224"/>
            <a:ext cx="2371725" cy="533400"/>
          </a:xfrm>
          <a:prstGeom prst="rect">
            <a:avLst/>
          </a:prstGeom>
          <a:noFill/>
        </p:spPr>
      </p:pic>
      <p:sp>
        <p:nvSpPr>
          <p:cNvPr id="48136" name="Rectangle 8"/>
          <p:cNvSpPr>
            <a:spLocks noChangeArrowheads="1"/>
          </p:cNvSpPr>
          <p:nvPr/>
        </p:nvSpPr>
        <p:spPr bwMode="auto">
          <a:xfrm>
            <a:off x="0" y="1329244"/>
            <a:ext cx="243047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Вариант 2.</a:t>
            </a:r>
            <a:endParaRPr kumimoji="0" lang="ru-RU" sz="3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8137" name="Rectangle 9"/>
          <p:cNvSpPr>
            <a:spLocks noChangeArrowheads="1"/>
          </p:cNvSpPr>
          <p:nvPr/>
        </p:nvSpPr>
        <p:spPr bwMode="auto">
          <a:xfrm>
            <a:off x="0" y="5373216"/>
            <a:ext cx="172034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Ответ: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8138" name="Rectangle 10"/>
          <p:cNvSpPr>
            <a:spLocks noChangeArrowheads="1"/>
          </p:cNvSpPr>
          <p:nvPr/>
        </p:nvSpPr>
        <p:spPr bwMode="auto">
          <a:xfrm>
            <a:off x="0" y="25527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251520" y="3356992"/>
            <a:ext cx="8640960" cy="1337910"/>
            <a:chOff x="-180528" y="3573016"/>
            <a:chExt cx="8748464" cy="1661469"/>
          </a:xfrm>
        </p:grpSpPr>
        <p:grpSp>
          <p:nvGrpSpPr>
            <p:cNvPr id="13" name="Группа 19"/>
            <p:cNvGrpSpPr/>
            <p:nvPr/>
          </p:nvGrpSpPr>
          <p:grpSpPr>
            <a:xfrm>
              <a:off x="-180528" y="3573016"/>
              <a:ext cx="8748464" cy="1661469"/>
              <a:chOff x="0" y="2276872"/>
              <a:chExt cx="8748464" cy="1661469"/>
            </a:xfrm>
          </p:grpSpPr>
          <p:grpSp>
            <p:nvGrpSpPr>
              <p:cNvPr id="15" name="Группа 1"/>
              <p:cNvGrpSpPr/>
              <p:nvPr/>
            </p:nvGrpSpPr>
            <p:grpSpPr>
              <a:xfrm>
                <a:off x="0" y="2276872"/>
                <a:ext cx="8748464" cy="1661469"/>
                <a:chOff x="-149" y="3861048"/>
                <a:chExt cx="8748714" cy="1661469"/>
              </a:xfrm>
            </p:grpSpPr>
            <p:grpSp>
              <p:nvGrpSpPr>
                <p:cNvPr id="17" name="Group 10"/>
                <p:cNvGrpSpPr>
                  <a:grpSpLocks/>
                </p:cNvGrpSpPr>
                <p:nvPr/>
              </p:nvGrpSpPr>
              <p:grpSpPr bwMode="auto">
                <a:xfrm>
                  <a:off x="-149" y="4581129"/>
                  <a:ext cx="8748714" cy="941388"/>
                  <a:chOff x="2087" y="1661"/>
                  <a:chExt cx="5511" cy="593"/>
                </a:xfrm>
              </p:grpSpPr>
              <p:sp>
                <p:nvSpPr>
                  <p:cNvPr id="22" name="Line 1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087" y="1706"/>
                    <a:ext cx="5511" cy="0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3" name="Text Box 1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602" y="1797"/>
                    <a:ext cx="317" cy="45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ru-RU" sz="3200" b="1" dirty="0" smtClean="0">
                        <a:latin typeface="Times New Roman" pitchFamily="18" charset="0"/>
                      </a:rPr>
                      <a:t> 8</a:t>
                    </a:r>
                    <a:endParaRPr lang="ru-RU" sz="3200" b="1" dirty="0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24" name="Oval 13"/>
                  <p:cNvSpPr>
                    <a:spLocks noChangeArrowheads="1"/>
                  </p:cNvSpPr>
                  <p:nvPr/>
                </p:nvSpPr>
                <p:spPr bwMode="auto">
                  <a:xfrm>
                    <a:off x="5693" y="1661"/>
                    <a:ext cx="91" cy="97"/>
                  </a:xfrm>
                  <a:prstGeom prst="ellipse">
                    <a:avLst/>
                  </a:prstGeom>
                  <a:solidFill>
                    <a:schemeClr val="bg1"/>
                  </a:solidFill>
                  <a:ln w="317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5" name="Text Box 1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196" y="1797"/>
                    <a:ext cx="408" cy="45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ru-RU" sz="3200" b="1" dirty="0" smtClean="0">
                        <a:latin typeface="Times New Roman" pitchFamily="18" charset="0"/>
                      </a:rPr>
                      <a:t>-1</a:t>
                    </a:r>
                    <a:endParaRPr lang="ru-RU" sz="3200" b="1" dirty="0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26" name="Text Box 1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80" y="1752"/>
                    <a:ext cx="244" cy="36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spAutoFit/>
                  </a:bodyPr>
                  <a:lstStyle/>
                  <a:p>
                    <a:r>
                      <a:rPr lang="ru-RU" sz="3200" b="1" i="1" dirty="0" err="1">
                        <a:latin typeface="Times New Roman" pitchFamily="18" charset="0"/>
                      </a:rPr>
                      <a:t>х</a:t>
                    </a:r>
                    <a:endParaRPr lang="ru-RU" sz="3200" b="1" i="1" dirty="0">
                      <a:latin typeface="Times New Roman" pitchFamily="18" charset="0"/>
                    </a:endParaRPr>
                  </a:p>
                </p:txBody>
              </p:sp>
            </p:grpSp>
            <p:sp>
              <p:nvSpPr>
                <p:cNvPr id="18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2339603" y="3933056"/>
                  <a:ext cx="360040" cy="5847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r>
                    <a:rPr lang="ru-RU" sz="3200" b="1" dirty="0" smtClean="0">
                      <a:latin typeface="Times New Roman" pitchFamily="18" charset="0"/>
                    </a:rPr>
                    <a:t>+</a:t>
                  </a:r>
                  <a:endParaRPr lang="ru-RU" sz="3200" b="1" dirty="0">
                    <a:latin typeface="Times New Roman" pitchFamily="18" charset="0"/>
                  </a:endParaRPr>
                </a:p>
              </p:txBody>
            </p:sp>
            <p:sp>
              <p:nvSpPr>
                <p:cNvPr id="19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4788024" y="3861048"/>
                  <a:ext cx="360040" cy="5847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r>
                    <a:rPr lang="ru-RU" sz="3200" b="1" dirty="0" smtClean="0">
                      <a:latin typeface="Times New Roman" pitchFamily="18" charset="0"/>
                    </a:rPr>
                    <a:t>-</a:t>
                  </a:r>
                  <a:endParaRPr lang="ru-RU" sz="3200" b="1" dirty="0">
                    <a:latin typeface="Times New Roman" pitchFamily="18" charset="0"/>
                  </a:endParaRPr>
                </a:p>
              </p:txBody>
            </p:sp>
            <p:sp>
              <p:nvSpPr>
                <p:cNvPr id="20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6948264" y="3933056"/>
                  <a:ext cx="432048" cy="5847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r>
                    <a:rPr lang="ru-RU" sz="3200" b="1" dirty="0" smtClean="0">
                      <a:latin typeface="Times New Roman" pitchFamily="18" charset="0"/>
                    </a:rPr>
                    <a:t>+</a:t>
                  </a:r>
                  <a:endParaRPr lang="ru-RU" sz="3200" b="1" dirty="0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16" name="Line 29"/>
              <p:cNvSpPr>
                <a:spLocks noChangeShapeType="1"/>
              </p:cNvSpPr>
              <p:nvPr/>
            </p:nvSpPr>
            <p:spPr bwMode="auto">
              <a:xfrm flipV="1">
                <a:off x="3645193" y="3171096"/>
                <a:ext cx="2041308" cy="0"/>
              </a:xfrm>
              <a:prstGeom prst="line">
                <a:avLst/>
              </a:prstGeom>
              <a:noFill/>
              <a:ln w="152400">
                <a:pattFill prst="wdUpDiag">
                  <a:fgClr>
                    <a:srgbClr val="000080"/>
                  </a:fgClr>
                  <a:bgClr>
                    <a:srgbClr val="FFFFFF"/>
                  </a:bgClr>
                </a:patt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3275856" y="4293096"/>
              <a:ext cx="144463" cy="153988"/>
            </a:xfrm>
            <a:prstGeom prst="ellipse">
              <a:avLst/>
            </a:prstGeom>
            <a:solidFill>
              <a:schemeClr val="bg1"/>
            </a:solidFill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2339752" y="404664"/>
            <a:ext cx="41873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САМОПРОВЕРКА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14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8139" name="Picture 1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1988840"/>
            <a:ext cx="3248025" cy="1028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24013"/>
            <a:ext cx="8964487" cy="4181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27584" y="260648"/>
            <a:ext cx="804374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Домашняя работа –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работа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на дистанционной платформе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Якласс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4480" y="1196752"/>
            <a:ext cx="9044686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332656"/>
            <a:ext cx="8208962" cy="5256584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Понятиями неравенства пользовались уже древние греки. Великий математик в  (III в. до н. э.), занимаясь вычислением длины окружности, установил, что «периметр всякого круга равен утроенному диаметру с избытком, который меньше седьмой части диаметра, но больше десяти семьдесят первых». Иначе говоря, Он указал границы числа Пи!</a:t>
            </a:r>
          </a:p>
          <a:p>
            <a:pPr eaLnBrk="1" hangingPunct="1">
              <a:buFont typeface="Wingdings" pitchFamily="2" charset="2"/>
              <a:buNone/>
            </a:pPr>
            <a:endParaRPr lang="ru-RU" altLang="ru-RU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9144000" cy="439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05199"/>
            <a:ext cx="9144000" cy="4566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2"/>
          <p:cNvSpPr>
            <a:spLocks noGrp="1"/>
          </p:cNvSpPr>
          <p:nvPr>
            <p:ph type="ctrTitle"/>
          </p:nvPr>
        </p:nvSpPr>
        <p:spPr>
          <a:xfrm>
            <a:off x="611188" y="476250"/>
            <a:ext cx="7772400" cy="576263"/>
          </a:xfrm>
        </p:spPr>
        <p:txBody>
          <a:bodyPr/>
          <a:lstStyle/>
          <a:p>
            <a:pPr eaLnBrk="1" hangingPunct="1"/>
            <a:r>
              <a:rPr lang="ru-RU" altLang="ru-RU" sz="4800" b="1" u="sng" smtClean="0">
                <a:latin typeface="Times New Roman" pitchFamily="18" charset="0"/>
                <a:cs typeface="Times New Roman" pitchFamily="18" charset="0"/>
              </a:rPr>
              <a:t>Подведение итогов:</a:t>
            </a: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258888" y="1484313"/>
            <a:ext cx="6400800" cy="3816350"/>
          </a:xfrm>
        </p:spPr>
        <p:txBody>
          <a:bodyPr rtlCol="0">
            <a:normAutofit fontScale="25000" lnSpcReduction="20000"/>
          </a:bodyPr>
          <a:lstStyle/>
          <a:p>
            <a:pPr lvl="0">
              <a:buFont typeface="Arial" pitchFamily="34" charset="0"/>
              <a:buChar char="•"/>
            </a:pPr>
            <a:r>
              <a:rPr lang="en-US" sz="144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было</a:t>
            </a:r>
            <a:r>
              <a:rPr lang="en-US" sz="14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4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интересно</a:t>
            </a:r>
            <a:r>
              <a:rPr lang="en-US" sz="14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en-US" sz="1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4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en-US" sz="144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было</a:t>
            </a:r>
            <a:r>
              <a:rPr lang="en-US" sz="14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4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трудно</a:t>
            </a:r>
            <a:r>
              <a:rPr lang="en-US" sz="14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en-US" sz="1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4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en-US" sz="14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en-US" sz="144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научился</a:t>
            </a:r>
            <a:r>
              <a:rPr lang="en-US" sz="14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en-US" sz="1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	</a:t>
            </a:r>
            <a:endParaRPr lang="ru-RU" sz="14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en-US" sz="14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en-US" sz="144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меня</a:t>
            </a:r>
            <a:r>
              <a:rPr lang="en-US" sz="14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4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получилось</a:t>
            </a:r>
            <a:r>
              <a:rPr lang="en-US" sz="14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…</a:t>
            </a:r>
            <a:r>
              <a:rPr lang="en-US" sz="1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4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ru-RU" sz="14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урок дал мне для жизни…</a:t>
            </a:r>
            <a:endParaRPr lang="ru-RU" sz="14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l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endParaRPr lang="ru-RU" sz="8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8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6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8600" dirty="0">
              <a:latin typeface="Times New Roman" pitchFamily="18" charset="0"/>
              <a:cs typeface="Times New Roman" pitchFamily="18" charset="0"/>
            </a:endParaRPr>
          </a:p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b="1" dirty="0" smtClean="0"/>
          </a:p>
          <a:p>
            <a:pPr marL="514350" indent="-514350" algn="l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endParaRPr lang="ru-RU" sz="2000" b="1" dirty="0" smtClean="0"/>
          </a:p>
          <a:p>
            <a:pPr marL="514350" indent="-514350" algn="l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s://dbimg.eu/i/t4xnacp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988840"/>
            <a:ext cx="2705100" cy="857251"/>
          </a:xfrm>
          <a:prstGeom prst="rect">
            <a:avLst/>
          </a:prstGeom>
          <a:noFill/>
        </p:spPr>
      </p:pic>
      <p:pic>
        <p:nvPicPr>
          <p:cNvPr id="34820" name="Picture 4" descr="https://dbimg.eu/i/mccfpo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052736"/>
            <a:ext cx="2714625" cy="876300"/>
          </a:xfrm>
          <a:prstGeom prst="rect">
            <a:avLst/>
          </a:prstGeom>
          <a:noFill/>
        </p:spPr>
      </p:pic>
      <p:pic>
        <p:nvPicPr>
          <p:cNvPr id="34822" name="Picture 6" descr="https://dbimg.eu/i/miubdpo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852936"/>
            <a:ext cx="2705100" cy="866776"/>
          </a:xfrm>
          <a:prstGeom prst="rect">
            <a:avLst/>
          </a:prstGeom>
          <a:noFill/>
        </p:spPr>
      </p:pic>
      <p:pic>
        <p:nvPicPr>
          <p:cNvPr id="34824" name="Picture 8" descr="https://dbimg.eu/i/5xh9w4j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926" y="104234"/>
            <a:ext cx="2705100" cy="857251"/>
          </a:xfrm>
          <a:prstGeom prst="rect">
            <a:avLst/>
          </a:prstGeom>
          <a:noFill/>
        </p:spPr>
      </p:pic>
      <p:pic>
        <p:nvPicPr>
          <p:cNvPr id="34828" name="Picture 12" descr="https://dbimg.eu/i/7mxdmyu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3789040"/>
            <a:ext cx="2714625" cy="885825"/>
          </a:xfrm>
          <a:prstGeom prst="rect">
            <a:avLst/>
          </a:prstGeom>
          <a:noFill/>
        </p:spPr>
      </p:pic>
      <p:pic>
        <p:nvPicPr>
          <p:cNvPr id="34830" name="Picture 14" descr="https://dbimg.eu/i/oyvsbize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5661248"/>
            <a:ext cx="2714625" cy="866776"/>
          </a:xfrm>
          <a:prstGeom prst="rect">
            <a:avLst/>
          </a:prstGeom>
          <a:noFill/>
        </p:spPr>
      </p:pic>
      <p:grpSp>
        <p:nvGrpSpPr>
          <p:cNvPr id="44" name="Группа 43"/>
          <p:cNvGrpSpPr/>
          <p:nvPr/>
        </p:nvGrpSpPr>
        <p:grpSpPr>
          <a:xfrm>
            <a:off x="6732240" y="3429000"/>
            <a:ext cx="1970906" cy="466726"/>
            <a:chOff x="3707904" y="1772816"/>
            <a:chExt cx="1970906" cy="466726"/>
          </a:xfrm>
        </p:grpSpPr>
        <p:pic>
          <p:nvPicPr>
            <p:cNvPr id="34834" name="Picture 18" descr="https://dbimg.eu/i/nolhj0xs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211960" y="1772816"/>
              <a:ext cx="1466850" cy="466726"/>
            </a:xfrm>
            <a:prstGeom prst="rect">
              <a:avLst/>
            </a:prstGeom>
            <a:noFill/>
          </p:spPr>
        </p:pic>
        <p:sp>
          <p:nvSpPr>
            <p:cNvPr id="20" name="TextBox 19"/>
            <p:cNvSpPr txBox="1"/>
            <p:nvPr/>
          </p:nvSpPr>
          <p:spPr>
            <a:xfrm>
              <a:off x="3707904" y="1772816"/>
              <a:ext cx="5040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8" name="Группа 47"/>
          <p:cNvGrpSpPr/>
          <p:nvPr/>
        </p:nvGrpSpPr>
        <p:grpSpPr>
          <a:xfrm>
            <a:off x="4139952" y="4437112"/>
            <a:ext cx="2113781" cy="485775"/>
            <a:chOff x="3707904" y="5589240"/>
            <a:chExt cx="2113781" cy="485775"/>
          </a:xfrm>
        </p:grpSpPr>
        <p:pic>
          <p:nvPicPr>
            <p:cNvPr id="34846" name="Picture 30" descr="https://dbimg.eu/i/bjzuwwqg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4211960" y="5589240"/>
              <a:ext cx="1609725" cy="485775"/>
            </a:xfrm>
            <a:prstGeom prst="rect">
              <a:avLst/>
            </a:prstGeom>
            <a:noFill/>
          </p:spPr>
        </p:pic>
        <p:sp>
          <p:nvSpPr>
            <p:cNvPr id="24" name="TextBox 23"/>
            <p:cNvSpPr txBox="1"/>
            <p:nvPr/>
          </p:nvSpPr>
          <p:spPr>
            <a:xfrm>
              <a:off x="3707904" y="5589240"/>
              <a:ext cx="5040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>
                  <a:latin typeface="Times New Roman" pitchFamily="18" charset="0"/>
                  <a:cs typeface="Times New Roman" pitchFamily="18" charset="0"/>
                </a:rPr>
                <a:t>Е</a:t>
              </a:r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5076056" y="5733256"/>
            <a:ext cx="2056631" cy="510159"/>
            <a:chOff x="5508104" y="4221088"/>
            <a:chExt cx="2056631" cy="510159"/>
          </a:xfrm>
        </p:grpSpPr>
        <p:pic>
          <p:nvPicPr>
            <p:cNvPr id="34842" name="Picture 26" descr="https://dbimg.eu/i/4qkfawwd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6012160" y="4293096"/>
              <a:ext cx="1552575" cy="438151"/>
            </a:xfrm>
            <a:prstGeom prst="rect">
              <a:avLst/>
            </a:prstGeom>
            <a:noFill/>
          </p:spPr>
        </p:pic>
        <p:sp>
          <p:nvSpPr>
            <p:cNvPr id="25" name="TextBox 24"/>
            <p:cNvSpPr txBox="1"/>
            <p:nvPr/>
          </p:nvSpPr>
          <p:spPr>
            <a:xfrm>
              <a:off x="5508104" y="4221088"/>
              <a:ext cx="5040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М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6" name="Группа 45"/>
          <p:cNvGrpSpPr/>
          <p:nvPr/>
        </p:nvGrpSpPr>
        <p:grpSpPr>
          <a:xfrm>
            <a:off x="3635896" y="548680"/>
            <a:ext cx="1904231" cy="466726"/>
            <a:chOff x="4211960" y="3212976"/>
            <a:chExt cx="1904231" cy="466726"/>
          </a:xfrm>
        </p:grpSpPr>
        <p:pic>
          <p:nvPicPr>
            <p:cNvPr id="34838" name="Picture 22" descr="https://dbimg.eu/i/2jxgvgll.pn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4716016" y="3212976"/>
              <a:ext cx="1400175" cy="466726"/>
            </a:xfrm>
            <a:prstGeom prst="rect">
              <a:avLst/>
            </a:prstGeom>
            <a:noFill/>
          </p:spPr>
        </p:pic>
        <p:sp>
          <p:nvSpPr>
            <p:cNvPr id="26" name="TextBox 25"/>
            <p:cNvSpPr txBox="1"/>
            <p:nvPr/>
          </p:nvSpPr>
          <p:spPr>
            <a:xfrm>
              <a:off x="4211960" y="3212976"/>
              <a:ext cx="5040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Х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5004048" y="1772816"/>
            <a:ext cx="2028056" cy="461665"/>
            <a:chOff x="6156176" y="2204864"/>
            <a:chExt cx="2028056" cy="461665"/>
          </a:xfrm>
        </p:grpSpPr>
        <p:pic>
          <p:nvPicPr>
            <p:cNvPr id="34836" name="Picture 20" descr="https://dbimg.eu/i/7wt5qssm.pn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6660232" y="2276872"/>
              <a:ext cx="1524000" cy="361951"/>
            </a:xfrm>
            <a:prstGeom prst="rect">
              <a:avLst/>
            </a:prstGeom>
            <a:noFill/>
          </p:spPr>
        </p:pic>
        <p:sp>
          <p:nvSpPr>
            <p:cNvPr id="27" name="TextBox 26"/>
            <p:cNvSpPr txBox="1"/>
            <p:nvPr/>
          </p:nvSpPr>
          <p:spPr>
            <a:xfrm>
              <a:off x="6156176" y="2204864"/>
              <a:ext cx="5040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Р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3779912" y="2852936"/>
            <a:ext cx="2094731" cy="461665"/>
            <a:chOff x="5796136" y="620688"/>
            <a:chExt cx="2094731" cy="461665"/>
          </a:xfrm>
        </p:grpSpPr>
        <p:pic>
          <p:nvPicPr>
            <p:cNvPr id="34832" name="Picture 16" descr="https://dbimg.eu/i/es9vj1ic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6300192" y="620688"/>
              <a:ext cx="1590675" cy="447675"/>
            </a:xfrm>
            <a:prstGeom prst="rect">
              <a:avLst/>
            </a:prstGeom>
            <a:noFill/>
          </p:spPr>
        </p:pic>
        <p:sp>
          <p:nvSpPr>
            <p:cNvPr id="28" name="TextBox 27"/>
            <p:cNvSpPr txBox="1"/>
            <p:nvPr/>
          </p:nvSpPr>
          <p:spPr>
            <a:xfrm>
              <a:off x="5796136" y="620688"/>
              <a:ext cx="5040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И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3059832" y="5877272"/>
            <a:ext cx="504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7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059832" y="4941168"/>
            <a:ext cx="504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059832" y="3933056"/>
            <a:ext cx="504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059832" y="3068960"/>
            <a:ext cx="504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059832" y="2132856"/>
            <a:ext cx="504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059832" y="1196752"/>
            <a:ext cx="504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059832" y="332656"/>
            <a:ext cx="504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50" name="Picture 34" descr="https://dbimg.eu/i/aub1ckz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23528" y="4725144"/>
            <a:ext cx="2714625" cy="876300"/>
          </a:xfrm>
          <a:prstGeom prst="rect">
            <a:avLst/>
          </a:prstGeom>
          <a:noFill/>
        </p:spPr>
      </p:pic>
      <p:grpSp>
        <p:nvGrpSpPr>
          <p:cNvPr id="42" name="Группа 41"/>
          <p:cNvGrpSpPr/>
          <p:nvPr/>
        </p:nvGrpSpPr>
        <p:grpSpPr>
          <a:xfrm>
            <a:off x="6300192" y="908720"/>
            <a:ext cx="2066156" cy="461665"/>
            <a:chOff x="3707904" y="836712"/>
            <a:chExt cx="2066156" cy="461665"/>
          </a:xfrm>
        </p:grpSpPr>
        <p:pic>
          <p:nvPicPr>
            <p:cNvPr id="34852" name="Picture 36" descr="https://dbimg.eu/i/eav3nwze.png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4211960" y="836712"/>
              <a:ext cx="1562100" cy="400050"/>
            </a:xfrm>
            <a:prstGeom prst="rect">
              <a:avLst/>
            </a:prstGeom>
            <a:noFill/>
          </p:spPr>
        </p:pic>
        <p:sp>
          <p:nvSpPr>
            <p:cNvPr id="38" name="TextBox 37"/>
            <p:cNvSpPr txBox="1"/>
            <p:nvPr/>
          </p:nvSpPr>
          <p:spPr>
            <a:xfrm>
              <a:off x="3707904" y="836712"/>
              <a:ext cx="5040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Д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s://dbimg.eu/i/t4xnacp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988840"/>
            <a:ext cx="2705100" cy="857251"/>
          </a:xfrm>
          <a:prstGeom prst="rect">
            <a:avLst/>
          </a:prstGeom>
          <a:noFill/>
        </p:spPr>
      </p:pic>
      <p:pic>
        <p:nvPicPr>
          <p:cNvPr id="34820" name="Picture 4" descr="https://dbimg.eu/i/mccfpo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052736"/>
            <a:ext cx="2714625" cy="876300"/>
          </a:xfrm>
          <a:prstGeom prst="rect">
            <a:avLst/>
          </a:prstGeom>
          <a:noFill/>
        </p:spPr>
      </p:pic>
      <p:pic>
        <p:nvPicPr>
          <p:cNvPr id="34822" name="Picture 6" descr="https://dbimg.eu/i/miubdpo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852936"/>
            <a:ext cx="2705100" cy="866776"/>
          </a:xfrm>
          <a:prstGeom prst="rect">
            <a:avLst/>
          </a:prstGeom>
          <a:noFill/>
        </p:spPr>
      </p:pic>
      <p:pic>
        <p:nvPicPr>
          <p:cNvPr id="34824" name="Picture 8" descr="https://dbimg.eu/i/5xh9w4j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926" y="104234"/>
            <a:ext cx="2705100" cy="857251"/>
          </a:xfrm>
          <a:prstGeom prst="rect">
            <a:avLst/>
          </a:prstGeom>
          <a:noFill/>
        </p:spPr>
      </p:pic>
      <p:pic>
        <p:nvPicPr>
          <p:cNvPr id="34828" name="Picture 12" descr="https://dbimg.eu/i/7mxdmyu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3789040"/>
            <a:ext cx="2714625" cy="885825"/>
          </a:xfrm>
          <a:prstGeom prst="rect">
            <a:avLst/>
          </a:prstGeom>
          <a:noFill/>
        </p:spPr>
      </p:pic>
      <p:pic>
        <p:nvPicPr>
          <p:cNvPr id="34830" name="Picture 14" descr="https://dbimg.eu/i/oyvsbize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5661248"/>
            <a:ext cx="2714625" cy="866776"/>
          </a:xfrm>
          <a:prstGeom prst="rect">
            <a:avLst/>
          </a:prstGeom>
          <a:noFill/>
        </p:spPr>
      </p:pic>
      <p:grpSp>
        <p:nvGrpSpPr>
          <p:cNvPr id="2" name="Группа 43"/>
          <p:cNvGrpSpPr/>
          <p:nvPr/>
        </p:nvGrpSpPr>
        <p:grpSpPr>
          <a:xfrm>
            <a:off x="3707904" y="332656"/>
            <a:ext cx="1970906" cy="466726"/>
            <a:chOff x="3707904" y="1772816"/>
            <a:chExt cx="1970906" cy="466726"/>
          </a:xfrm>
        </p:grpSpPr>
        <p:pic>
          <p:nvPicPr>
            <p:cNvPr id="34834" name="Picture 18" descr="https://dbimg.eu/i/nolhj0xs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211960" y="1772816"/>
              <a:ext cx="1466850" cy="466726"/>
            </a:xfrm>
            <a:prstGeom prst="rect">
              <a:avLst/>
            </a:prstGeom>
            <a:noFill/>
          </p:spPr>
        </p:pic>
        <p:sp>
          <p:nvSpPr>
            <p:cNvPr id="20" name="TextBox 19"/>
            <p:cNvSpPr txBox="1"/>
            <p:nvPr/>
          </p:nvSpPr>
          <p:spPr>
            <a:xfrm>
              <a:off x="3707904" y="1772816"/>
              <a:ext cx="5040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" name="Группа 47"/>
          <p:cNvGrpSpPr/>
          <p:nvPr/>
        </p:nvGrpSpPr>
        <p:grpSpPr>
          <a:xfrm>
            <a:off x="3707904" y="4725144"/>
            <a:ext cx="2113781" cy="485775"/>
            <a:chOff x="3707904" y="5589240"/>
            <a:chExt cx="2113781" cy="485775"/>
          </a:xfrm>
        </p:grpSpPr>
        <p:pic>
          <p:nvPicPr>
            <p:cNvPr id="34846" name="Picture 30" descr="https://dbimg.eu/i/bjzuwwqg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4211960" y="5589240"/>
              <a:ext cx="1609725" cy="485775"/>
            </a:xfrm>
            <a:prstGeom prst="rect">
              <a:avLst/>
            </a:prstGeom>
            <a:noFill/>
          </p:spPr>
        </p:pic>
        <p:sp>
          <p:nvSpPr>
            <p:cNvPr id="24" name="TextBox 23"/>
            <p:cNvSpPr txBox="1"/>
            <p:nvPr/>
          </p:nvSpPr>
          <p:spPr>
            <a:xfrm>
              <a:off x="3707904" y="5589240"/>
              <a:ext cx="5040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>
                  <a:latin typeface="Times New Roman" pitchFamily="18" charset="0"/>
                  <a:cs typeface="Times New Roman" pitchFamily="18" charset="0"/>
                </a:rPr>
                <a:t>Е</a:t>
              </a:r>
            </a:p>
          </p:txBody>
        </p:sp>
      </p:grpSp>
      <p:grpSp>
        <p:nvGrpSpPr>
          <p:cNvPr id="4" name="Группа 46"/>
          <p:cNvGrpSpPr/>
          <p:nvPr/>
        </p:nvGrpSpPr>
        <p:grpSpPr>
          <a:xfrm>
            <a:off x="3707904" y="3861048"/>
            <a:ext cx="2056631" cy="510159"/>
            <a:chOff x="5508104" y="4221088"/>
            <a:chExt cx="2056631" cy="510159"/>
          </a:xfrm>
        </p:grpSpPr>
        <p:pic>
          <p:nvPicPr>
            <p:cNvPr id="34842" name="Picture 26" descr="https://dbimg.eu/i/4qkfawwd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6012160" y="4293096"/>
              <a:ext cx="1552575" cy="438151"/>
            </a:xfrm>
            <a:prstGeom prst="rect">
              <a:avLst/>
            </a:prstGeom>
            <a:noFill/>
          </p:spPr>
        </p:pic>
        <p:sp>
          <p:nvSpPr>
            <p:cNvPr id="25" name="TextBox 24"/>
            <p:cNvSpPr txBox="1"/>
            <p:nvPr/>
          </p:nvSpPr>
          <p:spPr>
            <a:xfrm>
              <a:off x="5508104" y="4221088"/>
              <a:ext cx="5040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М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" name="Группа 45"/>
          <p:cNvGrpSpPr/>
          <p:nvPr/>
        </p:nvGrpSpPr>
        <p:grpSpPr>
          <a:xfrm>
            <a:off x="3779912" y="2060848"/>
            <a:ext cx="1904231" cy="466726"/>
            <a:chOff x="4211960" y="3212976"/>
            <a:chExt cx="1904231" cy="466726"/>
          </a:xfrm>
        </p:grpSpPr>
        <p:pic>
          <p:nvPicPr>
            <p:cNvPr id="34838" name="Picture 22" descr="https://dbimg.eu/i/2jxgvgll.pn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4716016" y="3212976"/>
              <a:ext cx="1400175" cy="466726"/>
            </a:xfrm>
            <a:prstGeom prst="rect">
              <a:avLst/>
            </a:prstGeom>
            <a:noFill/>
          </p:spPr>
        </p:pic>
        <p:sp>
          <p:nvSpPr>
            <p:cNvPr id="26" name="TextBox 25"/>
            <p:cNvSpPr txBox="1"/>
            <p:nvPr/>
          </p:nvSpPr>
          <p:spPr>
            <a:xfrm>
              <a:off x="4211960" y="3212976"/>
              <a:ext cx="5040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Х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" name="Группа 44"/>
          <p:cNvGrpSpPr/>
          <p:nvPr/>
        </p:nvGrpSpPr>
        <p:grpSpPr>
          <a:xfrm>
            <a:off x="3707904" y="1196752"/>
            <a:ext cx="2028056" cy="461665"/>
            <a:chOff x="6156176" y="2204864"/>
            <a:chExt cx="2028056" cy="461665"/>
          </a:xfrm>
        </p:grpSpPr>
        <p:pic>
          <p:nvPicPr>
            <p:cNvPr id="34836" name="Picture 20" descr="https://dbimg.eu/i/7wt5qssm.pn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6660232" y="2276872"/>
              <a:ext cx="1524000" cy="361951"/>
            </a:xfrm>
            <a:prstGeom prst="rect">
              <a:avLst/>
            </a:prstGeom>
            <a:noFill/>
          </p:spPr>
        </p:pic>
        <p:sp>
          <p:nvSpPr>
            <p:cNvPr id="27" name="TextBox 26"/>
            <p:cNvSpPr txBox="1"/>
            <p:nvPr/>
          </p:nvSpPr>
          <p:spPr>
            <a:xfrm>
              <a:off x="6156176" y="2204864"/>
              <a:ext cx="5040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Р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7" name="Группа 40"/>
          <p:cNvGrpSpPr/>
          <p:nvPr/>
        </p:nvGrpSpPr>
        <p:grpSpPr>
          <a:xfrm>
            <a:off x="3707904" y="2852936"/>
            <a:ext cx="2094731" cy="461665"/>
            <a:chOff x="5796136" y="620688"/>
            <a:chExt cx="2094731" cy="461665"/>
          </a:xfrm>
        </p:grpSpPr>
        <p:pic>
          <p:nvPicPr>
            <p:cNvPr id="34832" name="Picture 16" descr="https://dbimg.eu/i/es9vj1ic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6300192" y="620688"/>
              <a:ext cx="1590675" cy="447675"/>
            </a:xfrm>
            <a:prstGeom prst="rect">
              <a:avLst/>
            </a:prstGeom>
            <a:noFill/>
          </p:spPr>
        </p:pic>
        <p:sp>
          <p:nvSpPr>
            <p:cNvPr id="28" name="TextBox 27"/>
            <p:cNvSpPr txBox="1"/>
            <p:nvPr/>
          </p:nvSpPr>
          <p:spPr>
            <a:xfrm>
              <a:off x="5796136" y="620688"/>
              <a:ext cx="5040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И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3059832" y="5877272"/>
            <a:ext cx="504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7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059832" y="4941168"/>
            <a:ext cx="504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059832" y="3933056"/>
            <a:ext cx="504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059832" y="3068960"/>
            <a:ext cx="504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059832" y="2132856"/>
            <a:ext cx="504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059832" y="1196752"/>
            <a:ext cx="504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059832" y="332656"/>
            <a:ext cx="5040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50" name="Picture 34" descr="https://dbimg.eu/i/aub1ckz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23528" y="4725144"/>
            <a:ext cx="2714625" cy="876300"/>
          </a:xfrm>
          <a:prstGeom prst="rect">
            <a:avLst/>
          </a:prstGeom>
          <a:noFill/>
        </p:spPr>
      </p:pic>
      <p:grpSp>
        <p:nvGrpSpPr>
          <p:cNvPr id="8" name="Группа 41"/>
          <p:cNvGrpSpPr/>
          <p:nvPr/>
        </p:nvGrpSpPr>
        <p:grpSpPr>
          <a:xfrm>
            <a:off x="3779912" y="5733256"/>
            <a:ext cx="2066156" cy="461665"/>
            <a:chOff x="3707904" y="836712"/>
            <a:chExt cx="2066156" cy="461665"/>
          </a:xfrm>
        </p:grpSpPr>
        <p:pic>
          <p:nvPicPr>
            <p:cNvPr id="34852" name="Picture 36" descr="https://dbimg.eu/i/eav3nwze.png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4211960" y="836712"/>
              <a:ext cx="1562100" cy="400050"/>
            </a:xfrm>
            <a:prstGeom prst="rect">
              <a:avLst/>
            </a:prstGeom>
            <a:noFill/>
          </p:spPr>
        </p:pic>
        <p:sp>
          <p:nvSpPr>
            <p:cNvPr id="38" name="TextBox 37"/>
            <p:cNvSpPr txBox="1"/>
            <p:nvPr/>
          </p:nvSpPr>
          <p:spPr>
            <a:xfrm>
              <a:off x="3707904" y="836712"/>
              <a:ext cx="5040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Д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s://avatars.mds.yandex.net/get-pdb/1088712/5e5713db-0ee3-4d0f-9ab8-e82fb499c3b9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654751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932040" y="908720"/>
            <a:ext cx="396044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  <a:hlinkClick r:id="rId3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  <a:hlinkClick r:id="rId3"/>
              </a:rPr>
            </a:br>
            <a:endParaRPr lang="ru-RU" b="1" dirty="0">
              <a:latin typeface="Times New Roman" pitchFamily="18" charset="0"/>
              <a:cs typeface="Times New Roman" pitchFamily="18" charset="0"/>
              <a:hlinkClick r:id="rId3"/>
            </a:endParaRP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Архиме́д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Ἀρχιμήδης;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287 до н. э. — 212 до н. э.) — древнегреческий математик, физик и инженер из Сиракуз. Сделал множество открытий в области геометрии.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Группа 15"/>
          <p:cNvGrpSpPr/>
          <p:nvPr/>
        </p:nvGrpSpPr>
        <p:grpSpPr>
          <a:xfrm>
            <a:off x="4932040" y="1628800"/>
            <a:ext cx="2952328" cy="3312368"/>
            <a:chOff x="2555776" y="764704"/>
            <a:chExt cx="2736304" cy="2952328"/>
          </a:xfrm>
        </p:grpSpPr>
        <p:sp>
          <p:nvSpPr>
            <p:cNvPr id="13" name="Улыбающееся лицо 12"/>
            <p:cNvSpPr/>
            <p:nvPr/>
          </p:nvSpPr>
          <p:spPr>
            <a:xfrm>
              <a:off x="2555776" y="764704"/>
              <a:ext cx="2736304" cy="2952328"/>
            </a:xfrm>
            <a:prstGeom prst="smileyFace">
              <a:avLst/>
            </a:prstGeom>
            <a:ln w="57150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139952" y="908720"/>
              <a:ext cx="43621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400" b="1" dirty="0" smtClean="0"/>
                <a:t>&lt;</a:t>
              </a:r>
              <a:endParaRPr lang="ru-RU" sz="5400" b="1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131840" y="908720"/>
              <a:ext cx="50405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400" b="1" dirty="0">
                  <a:latin typeface="Arial" pitchFamily="34" charset="0"/>
                  <a:cs typeface="Arial" pitchFamily="34" charset="0"/>
                </a:rPr>
                <a:t>&gt;</a:t>
              </a:r>
              <a:endParaRPr lang="ru-RU" sz="5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635896" y="1916832"/>
              <a:ext cx="64633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b="1" dirty="0" smtClean="0"/>
                <a:t>()</a:t>
              </a:r>
              <a:endParaRPr lang="ru-RU" sz="5400" b="1" dirty="0"/>
            </a:p>
          </p:txBody>
        </p:sp>
        <p:sp>
          <p:nvSpPr>
            <p:cNvPr id="14" name="Блок-схема: узел 13"/>
            <p:cNvSpPr/>
            <p:nvPr/>
          </p:nvSpPr>
          <p:spPr>
            <a:xfrm>
              <a:off x="4211960" y="1628800"/>
              <a:ext cx="288032" cy="288032"/>
            </a:xfrm>
            <a:prstGeom prst="flowChartConnecto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5400"/>
            </a:p>
          </p:txBody>
        </p:sp>
        <p:sp>
          <p:nvSpPr>
            <p:cNvPr id="15" name="Блок-схема: узел 14"/>
            <p:cNvSpPr/>
            <p:nvPr/>
          </p:nvSpPr>
          <p:spPr>
            <a:xfrm>
              <a:off x="3347864" y="1628800"/>
              <a:ext cx="288032" cy="288032"/>
            </a:xfrm>
            <a:prstGeom prst="flowChartConnector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5400"/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971600" y="1628800"/>
            <a:ext cx="3096344" cy="3312368"/>
            <a:chOff x="1259632" y="260648"/>
            <a:chExt cx="2736304" cy="2952328"/>
          </a:xfrm>
        </p:grpSpPr>
        <p:grpSp>
          <p:nvGrpSpPr>
            <p:cNvPr id="17" name="Группа 16"/>
            <p:cNvGrpSpPr/>
            <p:nvPr/>
          </p:nvGrpSpPr>
          <p:grpSpPr>
            <a:xfrm>
              <a:off x="1259632" y="260648"/>
              <a:ext cx="2736304" cy="2952328"/>
              <a:chOff x="2555776" y="764704"/>
              <a:chExt cx="2736304" cy="2952328"/>
            </a:xfrm>
          </p:grpSpPr>
          <p:sp>
            <p:nvSpPr>
              <p:cNvPr id="18" name="Улыбающееся лицо 17"/>
              <p:cNvSpPr/>
              <p:nvPr/>
            </p:nvSpPr>
            <p:spPr>
              <a:xfrm>
                <a:off x="2555776" y="764704"/>
                <a:ext cx="2736304" cy="2952328"/>
              </a:xfrm>
              <a:prstGeom prst="smileyFace">
                <a:avLst/>
              </a:prstGeom>
              <a:ln w="57150"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3491880" y="1916832"/>
                <a:ext cx="838691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5400" b="1" dirty="0" smtClean="0"/>
                  <a:t>[ ]</a:t>
                </a:r>
                <a:endParaRPr lang="ru-RU" sz="5400" b="1" dirty="0"/>
              </a:p>
            </p:txBody>
          </p:sp>
          <p:sp>
            <p:nvSpPr>
              <p:cNvPr id="22" name="Блок-схема: узел 21"/>
              <p:cNvSpPr/>
              <p:nvPr/>
            </p:nvSpPr>
            <p:spPr>
              <a:xfrm>
                <a:off x="4211960" y="1628800"/>
                <a:ext cx="288032" cy="288032"/>
              </a:xfrm>
              <a:prstGeom prst="flowChartConnector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5400"/>
              </a:p>
            </p:txBody>
          </p:sp>
          <p:sp>
            <p:nvSpPr>
              <p:cNvPr id="23" name="Блок-схема: узел 22"/>
              <p:cNvSpPr/>
              <p:nvPr/>
            </p:nvSpPr>
            <p:spPr>
              <a:xfrm>
                <a:off x="3347864" y="1628800"/>
                <a:ext cx="288032" cy="288032"/>
              </a:xfrm>
              <a:prstGeom prst="flowChartConnector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5400"/>
              </a:p>
            </p:txBody>
          </p:sp>
        </p:grpSp>
        <p:grpSp>
          <p:nvGrpSpPr>
            <p:cNvPr id="28" name="Группа 27"/>
            <p:cNvGrpSpPr/>
            <p:nvPr/>
          </p:nvGrpSpPr>
          <p:grpSpPr>
            <a:xfrm>
              <a:off x="1835696" y="332656"/>
              <a:ext cx="720080" cy="923330"/>
              <a:chOff x="2339753" y="4005064"/>
              <a:chExt cx="720080" cy="923330"/>
            </a:xfrm>
          </p:grpSpPr>
          <p:sp>
            <p:nvSpPr>
              <p:cNvPr id="24" name="TextBox 23"/>
              <p:cNvSpPr txBox="1"/>
              <p:nvPr/>
            </p:nvSpPr>
            <p:spPr>
              <a:xfrm>
                <a:off x="2339753" y="4005064"/>
                <a:ext cx="72008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5400" b="1" dirty="0" smtClean="0"/>
                  <a:t>&gt;</a:t>
                </a:r>
                <a:endParaRPr lang="ru-RU" sz="5400" b="1" dirty="0"/>
              </a:p>
            </p:txBody>
          </p:sp>
          <p:cxnSp>
            <p:nvCxnSpPr>
              <p:cNvPr id="26" name="Прямая соединительная линия 25"/>
              <p:cNvCxnSpPr/>
              <p:nvPr/>
            </p:nvCxnSpPr>
            <p:spPr>
              <a:xfrm flipV="1">
                <a:off x="2483768" y="4581128"/>
                <a:ext cx="360040" cy="144016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Группа 31"/>
            <p:cNvGrpSpPr/>
            <p:nvPr/>
          </p:nvGrpSpPr>
          <p:grpSpPr>
            <a:xfrm flipH="1">
              <a:off x="2843808" y="332656"/>
              <a:ext cx="864096" cy="923330"/>
              <a:chOff x="3923927" y="332656"/>
              <a:chExt cx="576064" cy="923330"/>
            </a:xfrm>
          </p:grpSpPr>
          <p:sp>
            <p:nvSpPr>
              <p:cNvPr id="30" name="TextBox 29"/>
              <p:cNvSpPr txBox="1"/>
              <p:nvPr/>
            </p:nvSpPr>
            <p:spPr>
              <a:xfrm>
                <a:off x="3923927" y="332656"/>
                <a:ext cx="576064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5400" b="1" dirty="0"/>
                  <a:t>&lt;</a:t>
                </a:r>
                <a:endParaRPr lang="ru-RU" sz="5400" b="1" dirty="0"/>
              </a:p>
            </p:txBody>
          </p:sp>
          <p:cxnSp>
            <p:nvCxnSpPr>
              <p:cNvPr id="31" name="Прямая соединительная линия 30"/>
              <p:cNvCxnSpPr/>
              <p:nvPr/>
            </p:nvCxnSpPr>
            <p:spPr>
              <a:xfrm flipV="1">
                <a:off x="4211960" y="908720"/>
                <a:ext cx="216023" cy="144016"/>
              </a:xfrm>
              <a:prstGeom prst="line">
                <a:avLst/>
              </a:prstGeom>
              <a:ln w="762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7" name="TextBox 36"/>
          <p:cNvSpPr txBox="1"/>
          <p:nvPr/>
        </p:nvSpPr>
        <p:spPr>
          <a:xfrm>
            <a:off x="1115616" y="692696"/>
            <a:ext cx="31854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Не строгое!!!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436096" y="692696"/>
            <a:ext cx="20517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Строгое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0" y="1196752"/>
            <a:ext cx="4860032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742950" marR="0" lvl="0" indent="-742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</a:t>
            </a:r>
            <a:r>
              <a:rPr kumimoji="0" lang="en-US" sz="3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4y-11&lt;y+13</a:t>
            </a:r>
            <a:endParaRPr kumimoji="0" 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742950" marR="0" lvl="0" indent="-742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(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+2)(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+3)&gt;0</a:t>
            </a:r>
            <a:endParaRPr kumimoji="0" 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</a:t>
            </a:r>
            <a:r>
              <a:rPr kumimoji="0" lang="ru-RU" sz="36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-4≤0</a:t>
            </a:r>
            <a:r>
              <a:rPr kumimoji="0" lang="ru-RU" sz="36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en-US" sz="3600" b="1" i="0" u="none" strike="noStrike" cap="none" normalizeH="0" baseline="3000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hangingPunct="0"/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(t+2)(1-t)(t +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)≥0</a:t>
            </a:r>
          </a:p>
          <a:p>
            <a:pPr lvl="0" eaLnBrk="0" hangingPunct="0"/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251" name="Rectangle 3"/>
          <p:cNvSpPr>
            <a:spLocks noChangeArrowheads="1"/>
          </p:cNvSpPr>
          <p:nvPr/>
        </p:nvSpPr>
        <p:spPr bwMode="auto">
          <a:xfrm>
            <a:off x="0" y="721668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25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325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325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325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9592" y="5229200"/>
            <a:ext cx="2534681" cy="1152128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2267744" y="332656"/>
            <a:ext cx="49308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Решите неравенства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765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7655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87824" y="4149080"/>
            <a:ext cx="316835" cy="864096"/>
          </a:xfrm>
          <a:prstGeom prst="rect">
            <a:avLst/>
          </a:prstGeom>
          <a:noFill/>
        </p:spPr>
      </p:pic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99992" y="4221088"/>
            <a:ext cx="4188346" cy="840783"/>
          </a:xfrm>
          <a:prstGeom prst="rect">
            <a:avLst/>
          </a:prstGeom>
          <a:noFill/>
        </p:spPr>
      </p:pic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86200" y="2276872"/>
            <a:ext cx="5257800" cy="533400"/>
          </a:xfrm>
          <a:prstGeom prst="rect">
            <a:avLst/>
          </a:prstGeom>
          <a:noFill/>
        </p:spPr>
      </p:pic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92080" y="1268760"/>
            <a:ext cx="2486025" cy="533400"/>
          </a:xfrm>
          <a:prstGeom prst="rect">
            <a:avLst/>
          </a:prstGeom>
          <a:noFill/>
        </p:spPr>
      </p:pic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8679" name="Picture 7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6096" y="3284984"/>
            <a:ext cx="2305050" cy="533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1052736"/>
            <a:ext cx="2088231" cy="949197"/>
          </a:xfrm>
          <a:prstGeom prst="rect">
            <a:avLst/>
          </a:prstGeom>
          <a:noFill/>
        </p:spPr>
      </p:pic>
      <p:grpSp>
        <p:nvGrpSpPr>
          <p:cNvPr id="38" name="Группа 37"/>
          <p:cNvGrpSpPr/>
          <p:nvPr/>
        </p:nvGrpSpPr>
        <p:grpSpPr>
          <a:xfrm>
            <a:off x="251520" y="3573016"/>
            <a:ext cx="8748714" cy="1520879"/>
            <a:chOff x="-149" y="3861048"/>
            <a:chExt cx="8748714" cy="1520879"/>
          </a:xfrm>
        </p:grpSpPr>
        <p:grpSp>
          <p:nvGrpSpPr>
            <p:cNvPr id="6" name="Group 10"/>
            <p:cNvGrpSpPr>
              <a:grpSpLocks/>
            </p:cNvGrpSpPr>
            <p:nvPr/>
          </p:nvGrpSpPr>
          <p:grpSpPr bwMode="auto">
            <a:xfrm>
              <a:off x="-149" y="4581128"/>
              <a:ext cx="8748714" cy="800100"/>
              <a:chOff x="2087" y="1661"/>
              <a:chExt cx="5511" cy="504"/>
            </a:xfrm>
          </p:grpSpPr>
          <p:sp>
            <p:nvSpPr>
              <p:cNvPr id="7" name="Line 11"/>
              <p:cNvSpPr>
                <a:spLocks noChangeShapeType="1"/>
              </p:cNvSpPr>
              <p:nvPr/>
            </p:nvSpPr>
            <p:spPr bwMode="auto">
              <a:xfrm flipV="1">
                <a:off x="2087" y="1706"/>
                <a:ext cx="5511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" name="Text Box 12"/>
              <p:cNvSpPr txBox="1">
                <a:spLocks noChangeArrowheads="1"/>
              </p:cNvSpPr>
              <p:nvPr/>
            </p:nvSpPr>
            <p:spPr bwMode="auto">
              <a:xfrm>
                <a:off x="5557" y="1797"/>
                <a:ext cx="363" cy="3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r>
                  <a:rPr lang="ru-RU" sz="3200" b="1" dirty="0" smtClean="0">
                    <a:latin typeface="Times New Roman" pitchFamily="18" charset="0"/>
                  </a:rPr>
                  <a:t>5</a:t>
                </a:r>
                <a:endParaRPr lang="ru-RU" sz="3200" b="1" dirty="0">
                  <a:latin typeface="Times New Roman" pitchFamily="18" charset="0"/>
                </a:endParaRPr>
              </a:p>
            </p:txBody>
          </p:sp>
          <p:sp>
            <p:nvSpPr>
              <p:cNvPr id="9" name="Oval 13"/>
              <p:cNvSpPr>
                <a:spLocks noChangeArrowheads="1"/>
              </p:cNvSpPr>
              <p:nvPr/>
            </p:nvSpPr>
            <p:spPr bwMode="auto">
              <a:xfrm>
                <a:off x="5693" y="1661"/>
                <a:ext cx="91" cy="97"/>
              </a:xfrm>
              <a:prstGeom prst="ellipse">
                <a:avLst/>
              </a:prstGeom>
              <a:solidFill>
                <a:schemeClr val="bg1"/>
              </a:solidFill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" name="Text Box 16"/>
              <p:cNvSpPr txBox="1">
                <a:spLocks noChangeArrowheads="1"/>
              </p:cNvSpPr>
              <p:nvPr/>
            </p:nvSpPr>
            <p:spPr bwMode="auto">
              <a:xfrm>
                <a:off x="4604" y="1752"/>
                <a:ext cx="227" cy="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r>
                  <a:rPr lang="ru-RU" sz="3200" b="1" dirty="0" smtClean="0">
                    <a:latin typeface="Times New Roman" pitchFamily="18" charset="0"/>
                  </a:rPr>
                  <a:t>0</a:t>
                </a:r>
                <a:endParaRPr lang="ru-RU" sz="3200" b="1" dirty="0">
                  <a:latin typeface="Times New Roman" pitchFamily="18" charset="0"/>
                </a:endParaRPr>
              </a:p>
            </p:txBody>
          </p:sp>
          <p:sp>
            <p:nvSpPr>
              <p:cNvPr id="11" name="Oval 17"/>
              <p:cNvSpPr>
                <a:spLocks noChangeArrowheads="1"/>
              </p:cNvSpPr>
              <p:nvPr/>
            </p:nvSpPr>
            <p:spPr bwMode="auto">
              <a:xfrm>
                <a:off x="4694" y="1661"/>
                <a:ext cx="91" cy="91"/>
              </a:xfrm>
              <a:prstGeom prst="ellipse">
                <a:avLst/>
              </a:prstGeom>
              <a:solidFill>
                <a:srgbClr val="000000"/>
              </a:solidFill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" name="Text Box 18"/>
              <p:cNvSpPr txBox="1">
                <a:spLocks noChangeArrowheads="1"/>
              </p:cNvSpPr>
              <p:nvPr/>
            </p:nvSpPr>
            <p:spPr bwMode="auto">
              <a:xfrm>
                <a:off x="7280" y="1752"/>
                <a:ext cx="244" cy="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 sz="3200" b="1" i="1" dirty="0" err="1">
                    <a:latin typeface="Times New Roman" pitchFamily="18" charset="0"/>
                  </a:rPr>
                  <a:t>х</a:t>
                </a:r>
                <a:endParaRPr lang="ru-RU" sz="3200" b="1" i="1" dirty="0">
                  <a:latin typeface="Times New Roman" pitchFamily="18" charset="0"/>
                </a:endParaRPr>
              </a:p>
            </p:txBody>
          </p:sp>
        </p:grpSp>
        <p:sp>
          <p:nvSpPr>
            <p:cNvPr id="13" name="Oval 17"/>
            <p:cNvSpPr>
              <a:spLocks noChangeArrowheads="1"/>
            </p:cNvSpPr>
            <p:nvPr/>
          </p:nvSpPr>
          <p:spPr bwMode="auto">
            <a:xfrm>
              <a:off x="2411760" y="4581128"/>
              <a:ext cx="144463" cy="144463"/>
            </a:xfrm>
            <a:prstGeom prst="ellipse">
              <a:avLst/>
            </a:prstGeom>
            <a:solidFill>
              <a:srgbClr val="000000"/>
            </a:solidFill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Text Box 16"/>
            <p:cNvSpPr txBox="1">
              <a:spLocks noChangeArrowheads="1"/>
            </p:cNvSpPr>
            <p:nvPr/>
          </p:nvSpPr>
          <p:spPr bwMode="auto">
            <a:xfrm>
              <a:off x="2123728" y="4797152"/>
              <a:ext cx="648072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ru-RU" sz="3200" b="1" dirty="0" smtClean="0">
                  <a:latin typeface="Times New Roman" pitchFamily="18" charset="0"/>
                </a:rPr>
                <a:t>-2</a:t>
              </a:r>
              <a:endParaRPr lang="ru-RU" sz="3200" b="1" dirty="0">
                <a:latin typeface="Times New Roman" pitchFamily="18" charset="0"/>
              </a:endParaRPr>
            </a:p>
          </p:txBody>
        </p:sp>
        <p:sp>
          <p:nvSpPr>
            <p:cNvPr id="15" name="Text Box 16"/>
            <p:cNvSpPr txBox="1">
              <a:spLocks noChangeArrowheads="1"/>
            </p:cNvSpPr>
            <p:nvPr/>
          </p:nvSpPr>
          <p:spPr bwMode="auto">
            <a:xfrm>
              <a:off x="3131840" y="3861048"/>
              <a:ext cx="360040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ru-RU" sz="3200" b="1" dirty="0" smtClean="0">
                  <a:latin typeface="Times New Roman" pitchFamily="18" charset="0"/>
                </a:rPr>
                <a:t>+</a:t>
              </a:r>
              <a:endParaRPr lang="ru-RU" sz="3200" b="1" dirty="0">
                <a:latin typeface="Times New Roman" pitchFamily="18" charset="0"/>
              </a:endParaRPr>
            </a:p>
          </p:txBody>
        </p:sp>
        <p:sp>
          <p:nvSpPr>
            <p:cNvPr id="16" name="Text Box 16"/>
            <p:cNvSpPr txBox="1">
              <a:spLocks noChangeArrowheads="1"/>
            </p:cNvSpPr>
            <p:nvPr/>
          </p:nvSpPr>
          <p:spPr bwMode="auto">
            <a:xfrm>
              <a:off x="4788024" y="3861048"/>
              <a:ext cx="360040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ru-RU" sz="3200" b="1" dirty="0" smtClean="0">
                  <a:latin typeface="Times New Roman" pitchFamily="18" charset="0"/>
                </a:rPr>
                <a:t>-</a:t>
              </a:r>
              <a:endParaRPr lang="ru-RU" sz="3200" b="1" dirty="0">
                <a:latin typeface="Times New Roman" pitchFamily="18" charset="0"/>
              </a:endParaRPr>
            </a:p>
          </p:txBody>
        </p:sp>
        <p:sp>
          <p:nvSpPr>
            <p:cNvPr id="17" name="Text Box 16"/>
            <p:cNvSpPr txBox="1">
              <a:spLocks noChangeArrowheads="1"/>
            </p:cNvSpPr>
            <p:nvPr/>
          </p:nvSpPr>
          <p:spPr bwMode="auto">
            <a:xfrm>
              <a:off x="6948264" y="3933056"/>
              <a:ext cx="432048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ru-RU" sz="3200" b="1" dirty="0" smtClean="0">
                  <a:latin typeface="Times New Roman" pitchFamily="18" charset="0"/>
                </a:rPr>
                <a:t>+</a:t>
              </a:r>
              <a:endParaRPr lang="ru-RU" sz="3200" b="1" dirty="0">
                <a:latin typeface="Times New Roman" pitchFamily="18" charset="0"/>
              </a:endParaRPr>
            </a:p>
          </p:txBody>
        </p:sp>
        <p:sp>
          <p:nvSpPr>
            <p:cNvPr id="18" name="Text Box 16"/>
            <p:cNvSpPr txBox="1">
              <a:spLocks noChangeArrowheads="1"/>
            </p:cNvSpPr>
            <p:nvPr/>
          </p:nvSpPr>
          <p:spPr bwMode="auto">
            <a:xfrm>
              <a:off x="899592" y="3861048"/>
              <a:ext cx="360040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ru-RU" sz="3200" b="1" dirty="0" smtClean="0">
                  <a:latin typeface="Times New Roman" pitchFamily="18" charset="0"/>
                </a:rPr>
                <a:t>-</a:t>
              </a:r>
              <a:endParaRPr lang="ru-RU" sz="3200" b="1" dirty="0">
                <a:latin typeface="Times New Roman" pitchFamily="18" charset="0"/>
              </a:endParaRPr>
            </a:p>
          </p:txBody>
        </p:sp>
        <p:sp>
          <p:nvSpPr>
            <p:cNvPr id="19" name="Line 29"/>
            <p:cNvSpPr>
              <a:spLocks noChangeShapeType="1"/>
            </p:cNvSpPr>
            <p:nvPr/>
          </p:nvSpPr>
          <p:spPr bwMode="auto">
            <a:xfrm flipV="1">
              <a:off x="4283968" y="4725144"/>
              <a:ext cx="1440160" cy="0"/>
            </a:xfrm>
            <a:prstGeom prst="line">
              <a:avLst/>
            </a:prstGeom>
            <a:noFill/>
            <a:ln w="152400">
              <a:pattFill prst="wdUpDiag">
                <a:fgClr>
                  <a:srgbClr val="000080"/>
                </a:fgClr>
                <a:bgClr>
                  <a:srgbClr val="FFFFFF"/>
                </a:bgClr>
              </a:patt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Line 29"/>
            <p:cNvSpPr>
              <a:spLocks noChangeShapeType="1"/>
            </p:cNvSpPr>
            <p:nvPr/>
          </p:nvSpPr>
          <p:spPr bwMode="auto">
            <a:xfrm flipV="1">
              <a:off x="0" y="4725144"/>
              <a:ext cx="2411760" cy="0"/>
            </a:xfrm>
            <a:prstGeom prst="line">
              <a:avLst/>
            </a:prstGeom>
            <a:noFill/>
            <a:ln w="152400">
              <a:pattFill prst="wdUpDiag">
                <a:fgClr>
                  <a:srgbClr val="000080"/>
                </a:fgClr>
                <a:bgClr>
                  <a:srgbClr val="FFFFFF"/>
                </a:bgClr>
              </a:patt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2420888"/>
            <a:ext cx="2304256" cy="942261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6084168" y="1340768"/>
            <a:ext cx="121700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x=0; </a:t>
            </a:r>
          </a:p>
          <a:p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x=-2;</a:t>
            </a:r>
          </a:p>
          <a:p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 x≠5</a:t>
            </a:r>
            <a:endParaRPr lang="en-US" sz="3600" b="1" i="1" strike="sngStrike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179512" y="537321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Ответ: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7704" y="5373216"/>
            <a:ext cx="4343400" cy="533400"/>
          </a:xfrm>
          <a:prstGeom prst="rect">
            <a:avLst/>
          </a:prstGeom>
          <a:noFill/>
        </p:spPr>
      </p:pic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0" y="9906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-180528" y="260648"/>
            <a:ext cx="950505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Решение</a:t>
            </a:r>
            <a:r>
              <a:rPr kumimoji="0" lang="ru-RU" sz="3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дробно-рациональных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неравенств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765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1484784"/>
            <a:ext cx="3744416" cy="990911"/>
          </a:xfrm>
          <a:prstGeom prst="rect">
            <a:avLst/>
          </a:prstGeom>
          <a:noFill/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88640"/>
            <a:ext cx="93053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Решение</a:t>
            </a:r>
            <a:r>
              <a:rPr kumimoji="0" lang="ru-RU" sz="3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дробно-рациональных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неравенств</a:t>
            </a: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7" name="Группа 26"/>
          <p:cNvGrpSpPr/>
          <p:nvPr/>
        </p:nvGrpSpPr>
        <p:grpSpPr>
          <a:xfrm>
            <a:off x="0" y="3140968"/>
            <a:ext cx="8748714" cy="1520182"/>
            <a:chOff x="0" y="3140968"/>
            <a:chExt cx="8748714" cy="1520182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0" y="3140968"/>
              <a:ext cx="8748714" cy="1520182"/>
              <a:chOff x="-149" y="3861048"/>
              <a:chExt cx="8748714" cy="1520182"/>
            </a:xfrm>
          </p:grpSpPr>
          <p:grpSp>
            <p:nvGrpSpPr>
              <p:cNvPr id="6" name="Group 10"/>
              <p:cNvGrpSpPr>
                <a:grpSpLocks/>
              </p:cNvGrpSpPr>
              <p:nvPr/>
            </p:nvGrpSpPr>
            <p:grpSpPr bwMode="auto">
              <a:xfrm>
                <a:off x="-149" y="4652567"/>
                <a:ext cx="8748714" cy="728663"/>
                <a:chOff x="2087" y="1706"/>
                <a:chExt cx="5511" cy="459"/>
              </a:xfrm>
            </p:grpSpPr>
            <p:sp>
              <p:nvSpPr>
                <p:cNvPr id="15" name="Line 11"/>
                <p:cNvSpPr>
                  <a:spLocks noChangeShapeType="1"/>
                </p:cNvSpPr>
                <p:nvPr/>
              </p:nvSpPr>
              <p:spPr bwMode="auto">
                <a:xfrm flipV="1">
                  <a:off x="2087" y="1706"/>
                  <a:ext cx="5511" cy="0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5647" y="1797"/>
                  <a:ext cx="272" cy="3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r>
                    <a:rPr lang="en-US" sz="3200" b="1" dirty="0" smtClean="0">
                      <a:latin typeface="Times New Roman" pitchFamily="18" charset="0"/>
                    </a:rPr>
                    <a:t>3</a:t>
                  </a:r>
                  <a:endParaRPr lang="ru-RU" sz="3200" b="1" dirty="0">
                    <a:latin typeface="Times New Roman" pitchFamily="18" charset="0"/>
                  </a:endParaRPr>
                </a:p>
              </p:txBody>
            </p:sp>
            <p:sp>
              <p:nvSpPr>
                <p:cNvPr id="18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4604" y="1752"/>
                  <a:ext cx="227" cy="3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r>
                    <a:rPr lang="en-US" sz="3200" b="1" dirty="0" smtClean="0">
                      <a:latin typeface="Times New Roman" pitchFamily="18" charset="0"/>
                    </a:rPr>
                    <a:t>2</a:t>
                  </a:r>
                  <a:endParaRPr lang="ru-RU" sz="3200" b="1" dirty="0">
                    <a:latin typeface="Times New Roman" pitchFamily="18" charset="0"/>
                  </a:endParaRPr>
                </a:p>
              </p:txBody>
            </p:sp>
            <p:sp>
              <p:nvSpPr>
                <p:cNvPr id="20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7280" y="1752"/>
                  <a:ext cx="244" cy="3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ru-RU" sz="3200" b="1" i="1" dirty="0" err="1">
                      <a:latin typeface="Times New Roman" pitchFamily="18" charset="0"/>
                    </a:rPr>
                    <a:t>х</a:t>
                  </a:r>
                  <a:endParaRPr lang="ru-RU" sz="3200" b="1" i="1" dirty="0"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9" name="Text Box 16"/>
              <p:cNvSpPr txBox="1">
                <a:spLocks noChangeArrowheads="1"/>
              </p:cNvSpPr>
              <p:nvPr/>
            </p:nvSpPr>
            <p:spPr bwMode="auto">
              <a:xfrm>
                <a:off x="3131840" y="3861048"/>
                <a:ext cx="360040" cy="58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r>
                  <a:rPr lang="ru-RU" sz="3200" b="1" dirty="0" smtClean="0">
                    <a:latin typeface="Times New Roman" pitchFamily="18" charset="0"/>
                  </a:rPr>
                  <a:t>+</a:t>
                </a:r>
                <a:endParaRPr lang="ru-RU" sz="3200" b="1" dirty="0">
                  <a:latin typeface="Times New Roman" pitchFamily="18" charset="0"/>
                </a:endParaRPr>
              </a:p>
            </p:txBody>
          </p:sp>
          <p:sp>
            <p:nvSpPr>
              <p:cNvPr id="10" name="Text Box 16"/>
              <p:cNvSpPr txBox="1">
                <a:spLocks noChangeArrowheads="1"/>
              </p:cNvSpPr>
              <p:nvPr/>
            </p:nvSpPr>
            <p:spPr bwMode="auto">
              <a:xfrm>
                <a:off x="4788024" y="3861048"/>
                <a:ext cx="360040" cy="58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r>
                  <a:rPr lang="ru-RU" sz="3200" b="1" dirty="0" smtClean="0">
                    <a:latin typeface="Times New Roman" pitchFamily="18" charset="0"/>
                  </a:rPr>
                  <a:t>-</a:t>
                </a:r>
                <a:endParaRPr lang="ru-RU" sz="3200" b="1" dirty="0">
                  <a:latin typeface="Times New Roman" pitchFamily="18" charset="0"/>
                </a:endParaRPr>
              </a:p>
            </p:txBody>
          </p:sp>
          <p:sp>
            <p:nvSpPr>
              <p:cNvPr id="11" name="Text Box 16"/>
              <p:cNvSpPr txBox="1">
                <a:spLocks noChangeArrowheads="1"/>
              </p:cNvSpPr>
              <p:nvPr/>
            </p:nvSpPr>
            <p:spPr bwMode="auto">
              <a:xfrm>
                <a:off x="6948264" y="3933056"/>
                <a:ext cx="432048" cy="58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r>
                  <a:rPr lang="ru-RU" sz="3200" b="1" dirty="0" smtClean="0">
                    <a:latin typeface="Times New Roman" pitchFamily="18" charset="0"/>
                  </a:rPr>
                  <a:t>+</a:t>
                </a:r>
                <a:endParaRPr lang="ru-RU" sz="3200" b="1" dirty="0">
                  <a:latin typeface="Times New Roman" pitchFamily="18" charset="0"/>
                </a:endParaRPr>
              </a:p>
            </p:txBody>
          </p:sp>
          <p:sp>
            <p:nvSpPr>
              <p:cNvPr id="12" name="Text Box 16"/>
              <p:cNvSpPr txBox="1">
                <a:spLocks noChangeArrowheads="1"/>
              </p:cNvSpPr>
              <p:nvPr/>
            </p:nvSpPr>
            <p:spPr bwMode="auto">
              <a:xfrm>
                <a:off x="899592" y="3861048"/>
                <a:ext cx="360040" cy="58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r>
                  <a:rPr lang="ru-RU" sz="3200" b="1" dirty="0" smtClean="0">
                    <a:latin typeface="Times New Roman" pitchFamily="18" charset="0"/>
                  </a:rPr>
                  <a:t>-</a:t>
                </a:r>
                <a:endParaRPr lang="ru-RU" sz="3200" b="1" dirty="0">
                  <a:latin typeface="Times New Roman" pitchFamily="18" charset="0"/>
                </a:endParaRPr>
              </a:p>
            </p:txBody>
          </p:sp>
          <p:sp>
            <p:nvSpPr>
              <p:cNvPr id="13" name="Line 29"/>
              <p:cNvSpPr>
                <a:spLocks noChangeShapeType="1"/>
              </p:cNvSpPr>
              <p:nvPr/>
            </p:nvSpPr>
            <p:spPr bwMode="auto">
              <a:xfrm flipV="1">
                <a:off x="5940003" y="4725144"/>
                <a:ext cx="2664296" cy="0"/>
              </a:xfrm>
              <a:prstGeom prst="line">
                <a:avLst/>
              </a:prstGeom>
              <a:noFill/>
              <a:ln w="152400">
                <a:pattFill prst="wdUpDiag">
                  <a:fgClr>
                    <a:srgbClr val="000080"/>
                  </a:fgClr>
                  <a:bgClr>
                    <a:srgbClr val="FFFFFF"/>
                  </a:bgClr>
                </a:patt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Line 29"/>
              <p:cNvSpPr>
                <a:spLocks noChangeShapeType="1"/>
              </p:cNvSpPr>
              <p:nvPr/>
            </p:nvSpPr>
            <p:spPr bwMode="auto">
              <a:xfrm flipV="1">
                <a:off x="2555627" y="4725144"/>
                <a:ext cx="1547664" cy="0"/>
              </a:xfrm>
              <a:prstGeom prst="line">
                <a:avLst/>
              </a:prstGeom>
              <a:noFill/>
              <a:ln w="152400">
                <a:pattFill prst="wdUpDiag">
                  <a:fgClr>
                    <a:srgbClr val="000080"/>
                  </a:fgClr>
                  <a:bgClr>
                    <a:srgbClr val="FFFFFF"/>
                  </a:bgClr>
                </a:patt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pic>
          <p:nvPicPr>
            <p:cNvPr id="26625" name="Picture 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195736" y="4077072"/>
              <a:ext cx="544060" cy="576064"/>
            </a:xfrm>
            <a:prstGeom prst="rect">
              <a:avLst/>
            </a:prstGeom>
            <a:noFill/>
          </p:spPr>
        </p:pic>
        <p:sp>
          <p:nvSpPr>
            <p:cNvPr id="24" name="Oval 13"/>
            <p:cNvSpPr>
              <a:spLocks noChangeArrowheads="1"/>
            </p:cNvSpPr>
            <p:nvPr/>
          </p:nvSpPr>
          <p:spPr bwMode="auto">
            <a:xfrm>
              <a:off x="2411760" y="3861048"/>
              <a:ext cx="144463" cy="153988"/>
            </a:xfrm>
            <a:prstGeom prst="ellipse">
              <a:avLst/>
            </a:prstGeom>
            <a:solidFill>
              <a:schemeClr val="bg1"/>
            </a:solidFill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Oval 13"/>
            <p:cNvSpPr>
              <a:spLocks noChangeArrowheads="1"/>
            </p:cNvSpPr>
            <p:nvPr/>
          </p:nvSpPr>
          <p:spPr bwMode="auto">
            <a:xfrm>
              <a:off x="4139952" y="3861048"/>
              <a:ext cx="144463" cy="153988"/>
            </a:xfrm>
            <a:prstGeom prst="ellipse">
              <a:avLst/>
            </a:prstGeom>
            <a:solidFill>
              <a:schemeClr val="bg1"/>
            </a:solidFill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Oval 13"/>
            <p:cNvSpPr>
              <a:spLocks noChangeArrowheads="1"/>
            </p:cNvSpPr>
            <p:nvPr/>
          </p:nvSpPr>
          <p:spPr bwMode="auto">
            <a:xfrm>
              <a:off x="5724128" y="3861048"/>
              <a:ext cx="144463" cy="153988"/>
            </a:xfrm>
            <a:prstGeom prst="ellipse">
              <a:avLst/>
            </a:prstGeom>
            <a:solidFill>
              <a:schemeClr val="bg1"/>
            </a:solidFill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6631" name="Rectangle 7"/>
          <p:cNvSpPr>
            <a:spLocks noChangeArrowheads="1"/>
          </p:cNvSpPr>
          <p:nvPr/>
        </p:nvSpPr>
        <p:spPr bwMode="auto">
          <a:xfrm>
            <a:off x="0" y="558924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Ответ: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672" y="5517232"/>
            <a:ext cx="4876800" cy="819150"/>
          </a:xfrm>
          <a:prstGeom prst="rect">
            <a:avLst/>
          </a:prstGeom>
          <a:noFill/>
        </p:spPr>
      </p:pic>
      <p:sp>
        <p:nvSpPr>
          <p:cNvPr id="2663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6633" name="Picture 9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4008" y="1340768"/>
            <a:ext cx="4067175" cy="1076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1" grpId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1180</TotalTime>
  <Words>313</Words>
  <Application>Microsoft Office PowerPoint</Application>
  <PresentationFormat>Экран (4:3)</PresentationFormat>
  <Paragraphs>160</Paragraphs>
  <Slides>22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Arial</vt:lpstr>
      <vt:lpstr>Calibri</vt:lpstr>
      <vt:lpstr>Times New Roman</vt:lpstr>
      <vt:lpstr>Wingdings</vt:lpstr>
      <vt:lpstr>Тема Office</vt:lpstr>
      <vt:lpstr>Точечный рисунок</vt:lpstr>
      <vt:lpstr>Урок алгебры  9 класс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Подведение итогов: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алгебры</dc:title>
  <dc:creator>noname</dc:creator>
  <cp:lastModifiedBy>User</cp:lastModifiedBy>
  <cp:revision>122</cp:revision>
  <dcterms:created xsi:type="dcterms:W3CDTF">2010-04-04T15:28:45Z</dcterms:created>
  <dcterms:modified xsi:type="dcterms:W3CDTF">2019-11-28T06:10:18Z</dcterms:modified>
</cp:coreProperties>
</file>