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notesMasterIdLst>
    <p:notesMasterId r:id="rId17"/>
  </p:notesMasterIdLst>
  <p:sldIdLst>
    <p:sldId id="284" r:id="rId3"/>
    <p:sldId id="285" r:id="rId4"/>
    <p:sldId id="268" r:id="rId5"/>
    <p:sldId id="269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82" r:id="rId15"/>
    <p:sldId id="28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193148-99CA-4EDA-A7F1-E07E1C0D0925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8E187B-A24F-410A-BCBB-C4670545DC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534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492311-A3DE-49D1-8073-90A120B5324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9A2D47-D60C-47D8-873F-FB89CCEA5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492311-A3DE-49D1-8073-90A120B5324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9A2D47-D60C-47D8-873F-FB89CCEA5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492311-A3DE-49D1-8073-90A120B5324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9A2D47-D60C-47D8-873F-FB89CCEA5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E766-0FC8-4F8B-8373-60AE2CCFB3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7EE00-F6A6-47E2-B938-4D37577C1DF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0299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E766-0FC8-4F8B-8373-60AE2CCFB3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7EE00-F6A6-47E2-B938-4D37577C1DF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0434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E766-0FC8-4F8B-8373-60AE2CCFB3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7EE00-F6A6-47E2-B938-4D37577C1DF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7324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E766-0FC8-4F8B-8373-60AE2CCFB3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7EE00-F6A6-47E2-B938-4D37577C1DF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6140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E766-0FC8-4F8B-8373-60AE2CCFB3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7EE00-F6A6-47E2-B938-4D37577C1DF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9333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E766-0FC8-4F8B-8373-60AE2CCFB3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7EE00-F6A6-47E2-B938-4D37577C1DF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5506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E766-0FC8-4F8B-8373-60AE2CCFB3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7EE00-F6A6-47E2-B938-4D37577C1DF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8136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E766-0FC8-4F8B-8373-60AE2CCFB3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7EE00-F6A6-47E2-B938-4D37577C1DF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679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492311-A3DE-49D1-8073-90A120B5324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9A2D47-D60C-47D8-873F-FB89CCEA5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E766-0FC8-4F8B-8373-60AE2CCFB3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7EE00-F6A6-47E2-B938-4D37577C1DF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5515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E766-0FC8-4F8B-8373-60AE2CCFB3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7EE00-F6A6-47E2-B938-4D37577C1DF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702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E766-0FC8-4F8B-8373-60AE2CCFB3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7EE00-F6A6-47E2-B938-4D37577C1DF9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401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492311-A3DE-49D1-8073-90A120B5324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9A2D47-D60C-47D8-873F-FB89CCEA5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492311-A3DE-49D1-8073-90A120B5324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9A2D47-D60C-47D8-873F-FB89CCEA5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492311-A3DE-49D1-8073-90A120B5324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9A2D47-D60C-47D8-873F-FB89CCEA5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492311-A3DE-49D1-8073-90A120B5324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9A2D47-D60C-47D8-873F-FB89CCEA5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492311-A3DE-49D1-8073-90A120B5324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9A2D47-D60C-47D8-873F-FB89CCEA5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492311-A3DE-49D1-8073-90A120B5324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9A2D47-D60C-47D8-873F-FB89CCEA5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492311-A3DE-49D1-8073-90A120B5324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9A2D47-D60C-47D8-873F-FB89CCEA5A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6492311-A3DE-49D1-8073-90A120B53247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19A2D47-D60C-47D8-873F-FB89CCEA5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4E766-0FC8-4F8B-8373-60AE2CCFB38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20.01.2021</a:t>
            </a:fld>
            <a:endParaRPr lang="ru-RU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7EE00-F6A6-47E2-B938-4D37577C1DF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444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http://nesk.ros-stroy.ru/uploads/uploads/image/07.07.09/41.jpg" TargetMode="External"/><Relationship Id="rId7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image" Target="http://gorod.tomsk.ru/i/u/7820/Vesna.-Bolyshaja-voda.jpg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mtClean="0">
              <a:solidFill>
                <a:prstClr val="black"/>
              </a:solidFill>
            </a:endParaRPr>
          </a:p>
        </p:txBody>
      </p:sp>
      <p:pic>
        <p:nvPicPr>
          <p:cNvPr id="1025" name="i-main-pic" descr="Картинка 9 из 31798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96952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90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60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i?id=45526228&amp;tov=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10344"/>
            <a:ext cx="3771028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i-main-pic" descr="Картинка 11 из 31798"/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20" y="3429000"/>
            <a:ext cx="3698015" cy="2826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mtClean="0">
              <a:solidFill>
                <a:prstClr val="black"/>
              </a:solidFill>
            </a:endParaRPr>
          </a:p>
        </p:txBody>
      </p:sp>
      <p:pic>
        <p:nvPicPr>
          <p:cNvPr id="1033" name="Picture 9" descr="i?id=49142614&amp;tov=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954" y="3429000"/>
            <a:ext cx="3631356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470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4294967295"/>
          </p:nvPr>
        </p:nvSpPr>
        <p:spPr>
          <a:xfrm>
            <a:off x="500034" y="4500570"/>
            <a:ext cx="8358246" cy="200026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600" dirty="0" smtClean="0">
                <a:latin typeface="Constantia" pitchFamily="18" charset="0"/>
                <a:ea typeface="Gungsuh" pitchFamily="18" charset="-127"/>
              </a:rPr>
              <a:t>    </a:t>
            </a:r>
            <a:r>
              <a:rPr lang="ru-RU" sz="1600" dirty="0" smtClean="0">
                <a:solidFill>
                  <a:srgbClr val="0000CC"/>
                </a:solidFill>
                <a:latin typeface="Franklin Gothic Medium" pitchFamily="34" charset="0"/>
                <a:ea typeface="Gungsuh" pitchFamily="18" charset="-127"/>
              </a:rPr>
              <a:t>Как известно, вода, испаряясь с поверхности тела человека, животных и растений, предохраняет их от перегрева. Способность отдавать тепло в окружающую среду при испарении присуща любой жидкости. Однако когда ученые сравнили эти способности у разных жидкостей, то оказалось, что вода является здесь своего рода чемпионкой. По сравнению с любой другой жидкостью она отдает при своем испарении в окружающую среду самое большое количество тепла, что, безусловно, делает ее самым лучшим регулятором температуры нашего тела.</a:t>
            </a:r>
            <a:endParaRPr lang="ru-RU" sz="1600" dirty="0">
              <a:solidFill>
                <a:srgbClr val="0000CC"/>
              </a:solidFill>
              <a:latin typeface="Franklin Gothic Medium" pitchFamily="34" charset="0"/>
              <a:ea typeface="Gungsuh" pitchFamily="18" charset="-127"/>
            </a:endParaRPr>
          </a:p>
        </p:txBody>
      </p:sp>
      <p:pic>
        <p:nvPicPr>
          <p:cNvPr id="20482" name="Рисунок 22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313"/>
            <a:ext cx="8572560" cy="434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4294967295"/>
          </p:nvPr>
        </p:nvSpPr>
        <p:spPr>
          <a:xfrm>
            <a:off x="357158" y="4857761"/>
            <a:ext cx="8501122" cy="144302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400" dirty="0" smtClean="0">
                <a:solidFill>
                  <a:srgbClr val="0000CC"/>
                </a:solidFill>
                <a:latin typeface="Franklin Gothic Medium" pitchFamily="34" charset="0"/>
                <a:ea typeface="Gungsuh" pitchFamily="18" charset="-127"/>
              </a:rPr>
              <a:t>      </a:t>
            </a:r>
            <a:r>
              <a:rPr lang="ru-RU" sz="1600" dirty="0" smtClean="0">
                <a:solidFill>
                  <a:srgbClr val="0000CC"/>
                </a:solidFill>
                <a:latin typeface="Franklin Gothic Medium" pitchFamily="34" charset="0"/>
                <a:ea typeface="Gungsuh" pitchFamily="18" charset="-127"/>
              </a:rPr>
              <a:t>Другое свойство воды, помогающее нам справляться как с перегревом нашего тела, так, впрочем, и с его переохлаждением – это ее аномально высокая теплоемкость. Вода при нагревании на один градус  поглощает в 5 – 30 раз больше тепла, чем какое-либо другое вещество. Поэтому и те процессы, которые происходят в нашем организме при интенсивной мышечной работе, вызывают не столь высокое поднятие температуры, как это было бы в случае других жидкостей. </a:t>
            </a:r>
            <a:endParaRPr lang="ru-RU" sz="1600" dirty="0">
              <a:solidFill>
                <a:srgbClr val="0000CC"/>
              </a:solidFill>
              <a:latin typeface="Franklin Gothic Medium" pitchFamily="34" charset="0"/>
              <a:ea typeface="Gungsuh" pitchFamily="18" charset="-127"/>
            </a:endParaRPr>
          </a:p>
        </p:txBody>
      </p:sp>
      <p:pic>
        <p:nvPicPr>
          <p:cNvPr id="9217" name="Picture 1" descr="C:\Users\Политех\Desktop\15.gif"/>
          <p:cNvPicPr>
            <a:picLocks noGrp="1" noChangeAspect="1" noChangeArrowheads="1" noCrop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1" y="249238"/>
            <a:ext cx="8572560" cy="4679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4294967295"/>
          </p:nvPr>
        </p:nvSpPr>
        <p:spPr>
          <a:xfrm>
            <a:off x="357158" y="4714875"/>
            <a:ext cx="8501122" cy="185739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600" dirty="0" smtClean="0">
                <a:latin typeface="Constantia" pitchFamily="18" charset="0"/>
                <a:ea typeface="Gungsuh" pitchFamily="18" charset="-127"/>
              </a:rPr>
              <a:t>       </a:t>
            </a:r>
            <a:r>
              <a:rPr lang="ru-RU" sz="1600" dirty="0" smtClean="0">
                <a:solidFill>
                  <a:srgbClr val="0000CC"/>
                </a:solidFill>
                <a:latin typeface="Franklin Gothic Medium" pitchFamily="34" charset="0"/>
                <a:ea typeface="Gungsuh" pitchFamily="18" charset="-127"/>
              </a:rPr>
              <a:t>Благодаря  аномально высокой теплоемкости воды, на континентах не происходит  резкого перепада температур зимой и летом, ночью и днем, поскольку они окружены своеобразным термостатом – водами Мирового океана. Летом он не дает Земле перегреваться, а зимой постоянно снабжает  континенты теплом. Страны, расположенные вблизи океана, обладают  мягким морским климатом. Напротив, безводные пустыни, находящиеся в глубине континентов, характеризуются  резкими перепадами  температуры, наблюдающимися даже в течение одних суток</a:t>
            </a:r>
            <a:r>
              <a:rPr lang="ru-RU" sz="1600" dirty="0" smtClean="0">
                <a:solidFill>
                  <a:srgbClr val="0000CC"/>
                </a:solidFill>
                <a:latin typeface="Franklin Gothic Medium" pitchFamily="34" charset="0"/>
              </a:rPr>
              <a:t>.</a:t>
            </a:r>
            <a:endParaRPr lang="ru-RU" sz="1600" dirty="0">
              <a:solidFill>
                <a:srgbClr val="0000CC"/>
              </a:solidFill>
              <a:latin typeface="Franklin Gothic Medium" pitchFamily="34" charset="0"/>
            </a:endParaRPr>
          </a:p>
        </p:txBody>
      </p:sp>
      <p:pic>
        <p:nvPicPr>
          <p:cNvPr id="2055" name="Picture 7" descr="C:\Users\Политех\Desktop\нежная-анимация-речка-и-ласточки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429684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786454"/>
            <a:ext cx="8183880" cy="10715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b="0" dirty="0" smtClean="0">
                <a:solidFill>
                  <a:schemeClr val="tx1"/>
                </a:solidFill>
                <a:latin typeface="Franklin Gothic Medium" pitchFamily="34" charset="0"/>
              </a:rPr>
              <a:t>Вода! У тебя нет ни вкуса, ни цвета, ни запаха, тебя не опишешь, тобою наслаждаешься, не понимая, что́ ты такое. Ты не просто необходима для жизни, ты и есть жизнь. С тобой во всем существе разливается блаженство, которое не объяснить только нашими пятью чувствами. Ты возвращаешь нам силы и свойства, на которых мы уже поставили было крест. Твоим милосердием снова отворяются иссякшие родники сердца.</a:t>
            </a: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endParaRPr lang="ru-RU" sz="1200" dirty="0"/>
          </a:p>
        </p:txBody>
      </p:sp>
      <p:pic>
        <p:nvPicPr>
          <p:cNvPr id="1026" name="Picture 2" descr="C:\Users\Политех\Desktop\52762387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429684" cy="50006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438790" y="3244334"/>
            <a:ext cx="266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297732" y="184482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7" name="Group 1"/>
          <p:cNvGrpSpPr>
            <a:grpSpLocks noChangeAspect="1"/>
          </p:cNvGrpSpPr>
          <p:nvPr/>
        </p:nvGrpSpPr>
        <p:grpSpPr bwMode="auto">
          <a:xfrm>
            <a:off x="899592" y="640598"/>
            <a:ext cx="7163300" cy="4876634"/>
            <a:chOff x="2274" y="1918"/>
            <a:chExt cx="7059" cy="3426"/>
          </a:xfrm>
        </p:grpSpPr>
        <p:sp>
          <p:nvSpPr>
            <p:cNvPr id="8" name="AutoShape 11"/>
            <p:cNvSpPr>
              <a:spLocks noChangeAspect="1" noChangeArrowheads="1" noTextEdit="1"/>
            </p:cNvSpPr>
            <p:nvPr/>
          </p:nvSpPr>
          <p:spPr bwMode="auto">
            <a:xfrm>
              <a:off x="2274" y="1918"/>
              <a:ext cx="7059" cy="34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4956" y="3393"/>
              <a:ext cx="1553" cy="69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Вода реагирует с: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3121" y="1999"/>
              <a:ext cx="2400" cy="65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металлами (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Li, Na, </a:t>
              </a: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Ca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): 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2 Li+2НОН=2LiОН+Н2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 flipH="1">
              <a:off x="4109" y="4089"/>
              <a:ext cx="1130" cy="4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7"/>
            <p:cNvSpPr>
              <a:spLocks noChangeShapeType="1"/>
            </p:cNvSpPr>
            <p:nvPr/>
          </p:nvSpPr>
          <p:spPr bwMode="auto">
            <a:xfrm>
              <a:off x="6227" y="4089"/>
              <a:ext cx="988" cy="4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Rectangle 6"/>
            <p:cNvSpPr>
              <a:spLocks noChangeArrowheads="1"/>
            </p:cNvSpPr>
            <p:nvPr/>
          </p:nvSpPr>
          <p:spPr bwMode="auto">
            <a:xfrm>
              <a:off x="2415" y="4507"/>
              <a:ext cx="2400" cy="83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оксидами металлов: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err="1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СаО+НОН</a:t>
              </a: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=</a:t>
              </a:r>
              <a:r>
                <a:rPr kumimoji="0" lang="ru-RU" sz="1400" b="0" i="0" u="none" strike="noStrike" cap="none" normalizeH="0" baseline="0" dirty="0" err="1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Са</a:t>
              </a: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(ОН)2+Н2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6650" y="4507"/>
              <a:ext cx="2683" cy="83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оксидами неметаллов: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SO3+HOH=H2SO4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Line 4"/>
            <p:cNvSpPr>
              <a:spLocks noChangeShapeType="1"/>
            </p:cNvSpPr>
            <p:nvPr/>
          </p:nvSpPr>
          <p:spPr bwMode="auto">
            <a:xfrm flipH="1" flipV="1">
              <a:off x="4392" y="2696"/>
              <a:ext cx="847" cy="69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Line 3"/>
            <p:cNvSpPr>
              <a:spLocks noChangeShapeType="1"/>
            </p:cNvSpPr>
            <p:nvPr/>
          </p:nvSpPr>
          <p:spPr bwMode="auto">
            <a:xfrm flipV="1">
              <a:off x="6227" y="2835"/>
              <a:ext cx="706" cy="55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" name="Rectangle 2"/>
            <p:cNvSpPr>
              <a:spLocks noChangeArrowheads="1"/>
            </p:cNvSpPr>
            <p:nvPr/>
          </p:nvSpPr>
          <p:spPr bwMode="auto">
            <a:xfrm>
              <a:off x="6086" y="1999"/>
              <a:ext cx="2964" cy="69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некоторыми неметаллами: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С+НОН=СО+Н2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9521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algn="just">
              <a:spcAft>
                <a:spcPts val="0"/>
              </a:spcAft>
            </a:pPr>
            <a:r>
              <a:rPr lang="ru-RU" sz="3200" dirty="0">
                <a:solidFill>
                  <a:srgbClr val="C00000"/>
                </a:solidFill>
                <a:latin typeface="Times New Roman"/>
                <a:ea typeface="Times New Roman"/>
              </a:rPr>
              <a:t>Решить анаграммы и исключить лишнее:</a:t>
            </a:r>
            <a:br>
              <a:rPr lang="ru-RU" sz="3200" dirty="0">
                <a:solidFill>
                  <a:srgbClr val="C00000"/>
                </a:solidFill>
                <a:latin typeface="Times New Roman"/>
                <a:ea typeface="Times New Roman"/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algn="just">
              <a:spcAft>
                <a:spcPts val="0"/>
              </a:spcAft>
            </a:pPr>
            <a:r>
              <a:rPr lang="ru-RU" b="1" dirty="0" err="1">
                <a:solidFill>
                  <a:srgbClr val="7030A0"/>
                </a:solidFill>
                <a:latin typeface="Times New Roman"/>
                <a:ea typeface="Times New Roman"/>
              </a:rPr>
              <a:t>ддроов</a:t>
            </a:r>
            <a:r>
              <a:rPr lang="ru-RU" b="1" dirty="0">
                <a:solidFill>
                  <a:srgbClr val="7030A0"/>
                </a:solidFill>
                <a:latin typeface="Times New Roman"/>
                <a:ea typeface="Times New Roman"/>
              </a:rPr>
              <a:t> </a:t>
            </a:r>
            <a:r>
              <a:rPr lang="ru-RU" b="1" dirty="0">
                <a:solidFill>
                  <a:srgbClr val="00B0F0"/>
                </a:solidFill>
                <a:latin typeface="Times New Roman"/>
                <a:ea typeface="Times New Roman"/>
              </a:rPr>
              <a:t>   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</a:t>
            </a:r>
          </a:p>
          <a:p>
            <a:pPr marL="457200" algn="just">
              <a:spcAft>
                <a:spcPts val="0"/>
              </a:spcAft>
            </a:pPr>
            <a:r>
              <a:rPr lang="ru-RU" b="1" dirty="0" err="1" smtClean="0">
                <a:solidFill>
                  <a:srgbClr val="92D050"/>
                </a:solidFill>
                <a:latin typeface="Times New Roman"/>
                <a:ea typeface="Times New Roman"/>
              </a:rPr>
              <a:t>леруогд</a:t>
            </a: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457200" algn="just">
              <a:spcAft>
                <a:spcPts val="0"/>
              </a:spcAft>
            </a:pPr>
            <a:r>
              <a:rPr lang="ru-RU" b="1" dirty="0" err="1" smtClean="0">
                <a:solidFill>
                  <a:srgbClr val="00B0F0"/>
                </a:solidFill>
                <a:latin typeface="Times New Roman"/>
                <a:ea typeface="Times New Roman"/>
              </a:rPr>
              <a:t>иксолрод</a:t>
            </a: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457200" algn="just">
              <a:spcAft>
                <a:spcPts val="0"/>
              </a:spcAft>
            </a:pPr>
            <a:r>
              <a:rPr lang="ru-RU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адов     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 </a:t>
            </a:r>
          </a:p>
          <a:p>
            <a:pPr marL="457200" algn="just">
              <a:spcAft>
                <a:spcPts val="0"/>
              </a:spcAft>
            </a:pPr>
            <a:r>
              <a:rPr lang="ru-RU" b="1" dirty="0" smtClean="0">
                <a:solidFill>
                  <a:srgbClr val="00B0F0"/>
                </a:solidFill>
                <a:latin typeface="Times New Roman"/>
                <a:ea typeface="Times New Roman"/>
              </a:rPr>
              <a:t> </a:t>
            </a:r>
            <a:r>
              <a:rPr lang="ru-RU" b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водород</a:t>
            </a:r>
            <a:endParaRPr lang="ru-RU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marL="457200" lvl="0" algn="just"/>
            <a:r>
              <a:rPr lang="ru-RU" b="1" dirty="0">
                <a:solidFill>
                  <a:srgbClr val="92D050"/>
                </a:solidFill>
                <a:latin typeface="Times New Roman"/>
                <a:ea typeface="Times New Roman"/>
              </a:rPr>
              <a:t>углерод</a:t>
            </a:r>
            <a:endParaRPr lang="ru-RU" dirty="0">
              <a:solidFill>
                <a:srgbClr val="92D050"/>
              </a:solidFill>
              <a:latin typeface="Times New Roman"/>
              <a:ea typeface="Times New Roman"/>
            </a:endParaRPr>
          </a:p>
          <a:p>
            <a:pPr marL="457200" lvl="0" algn="just"/>
            <a:r>
              <a:rPr lang="ru-RU" b="1" dirty="0">
                <a:solidFill>
                  <a:srgbClr val="00B0F0"/>
                </a:solidFill>
                <a:latin typeface="Times New Roman"/>
                <a:ea typeface="Times New Roman"/>
              </a:rPr>
              <a:t>кислород</a:t>
            </a:r>
            <a:endParaRPr lang="ru-RU" dirty="0">
              <a:solidFill>
                <a:srgbClr val="00B0F0"/>
              </a:solidFill>
              <a:latin typeface="Times New Roman"/>
              <a:ea typeface="Times New Roman"/>
            </a:endParaRPr>
          </a:p>
          <a:p>
            <a:pPr marL="457200" lvl="0" algn="just"/>
            <a:r>
              <a:rPr lang="ru-RU" b="1" dirty="0">
                <a:solidFill>
                  <a:srgbClr val="0070C0"/>
                </a:solidFill>
                <a:latin typeface="Times New Roman"/>
                <a:ea typeface="Times New Roman"/>
              </a:rPr>
              <a:t>вода</a:t>
            </a:r>
            <a:endParaRPr lang="ru-RU" dirty="0">
              <a:solidFill>
                <a:srgbClr val="0070C0"/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962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910156"/>
          </a:xfrm>
        </p:spPr>
        <p:txBody>
          <a:bodyPr>
            <a:normAutofit fontScale="25000" lnSpcReduction="20000"/>
          </a:bodyPr>
          <a:lstStyle/>
          <a:p>
            <a:r>
              <a:rPr lang="ru-RU" sz="6400" dirty="0" smtClean="0">
                <a:latin typeface="Franklin Gothic Medium" pitchFamily="34" charset="0"/>
                <a:ea typeface="Gungsuh" pitchFamily="18" charset="-127"/>
              </a:rPr>
              <a:t>« Безбрежная ширь океана и  тихая заводь пруда, </a:t>
            </a:r>
          </a:p>
          <a:p>
            <a:r>
              <a:rPr lang="ru-RU" sz="6400" dirty="0" smtClean="0">
                <a:latin typeface="Franklin Gothic Medium" pitchFamily="34" charset="0"/>
                <a:ea typeface="Gungsuh" pitchFamily="18" charset="-127"/>
              </a:rPr>
              <a:t> </a:t>
            </a:r>
          </a:p>
          <a:p>
            <a:r>
              <a:rPr lang="ru-RU" sz="6400" dirty="0" smtClean="0">
                <a:latin typeface="Franklin Gothic Medium" pitchFamily="34" charset="0"/>
                <a:ea typeface="Gungsuh" pitchFamily="18" charset="-127"/>
              </a:rPr>
              <a:t>  Струя водопада и брызги фонтана  и всё это - только вода. </a:t>
            </a:r>
          </a:p>
          <a:p>
            <a:r>
              <a:rPr lang="ru-RU" sz="6400" dirty="0" smtClean="0">
                <a:latin typeface="Franklin Gothic Medium" pitchFamily="34" charset="0"/>
                <a:ea typeface="Gungsuh" pitchFamily="18" charset="-127"/>
              </a:rPr>
              <a:t> </a:t>
            </a:r>
          </a:p>
          <a:p>
            <a:r>
              <a:rPr lang="ru-RU" sz="6400" dirty="0" smtClean="0">
                <a:latin typeface="Franklin Gothic Medium" pitchFamily="34" charset="0"/>
                <a:ea typeface="Gungsuh" pitchFamily="18" charset="-127"/>
              </a:rPr>
              <a:t>  Высокие гребни вздымая  бушует морская вода.</a:t>
            </a:r>
          </a:p>
          <a:p>
            <a:r>
              <a:rPr lang="ru-RU" sz="6400" dirty="0" smtClean="0">
                <a:latin typeface="Franklin Gothic Medium" pitchFamily="34" charset="0"/>
                <a:ea typeface="Gungsuh" pitchFamily="18" charset="-127"/>
              </a:rPr>
              <a:t> </a:t>
            </a:r>
          </a:p>
          <a:p>
            <a:r>
              <a:rPr lang="ru-RU" sz="6400" dirty="0" smtClean="0">
                <a:latin typeface="Franklin Gothic Medium" pitchFamily="34" charset="0"/>
                <a:ea typeface="Gungsuh" pitchFamily="18" charset="-127"/>
              </a:rPr>
              <a:t>  И топит, как будто играя, большие морские суда.</a:t>
            </a:r>
          </a:p>
          <a:p>
            <a:r>
              <a:rPr lang="ru-RU" sz="6400" dirty="0" smtClean="0">
                <a:latin typeface="Franklin Gothic Medium" pitchFamily="34" charset="0"/>
                <a:ea typeface="Gungsuh" pitchFamily="18" charset="-127"/>
              </a:rPr>
              <a:t> </a:t>
            </a:r>
          </a:p>
          <a:p>
            <a:r>
              <a:rPr lang="ru-RU" sz="6400" dirty="0" smtClean="0">
                <a:latin typeface="Franklin Gothic Medium" pitchFamily="34" charset="0"/>
                <a:ea typeface="Gungsuh" pitchFamily="18" charset="-127"/>
              </a:rPr>
              <a:t>  В кружева будто одеты  деревья, кусты, провода.</a:t>
            </a:r>
          </a:p>
          <a:p>
            <a:r>
              <a:rPr lang="ru-RU" sz="6400" dirty="0" smtClean="0">
                <a:latin typeface="Franklin Gothic Medium" pitchFamily="34" charset="0"/>
                <a:ea typeface="Gungsuh" pitchFamily="18" charset="-127"/>
              </a:rPr>
              <a:t> </a:t>
            </a:r>
          </a:p>
          <a:p>
            <a:r>
              <a:rPr lang="ru-RU" sz="6400" dirty="0" smtClean="0">
                <a:latin typeface="Franklin Gothic Medium" pitchFamily="34" charset="0"/>
                <a:ea typeface="Gungsuh" pitchFamily="18" charset="-127"/>
              </a:rPr>
              <a:t>  И кажется сказкой  это –  а в сущности, только вода…»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7" name="Picture 1" descr="C:\Users\Политех\Desktop\7.g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8596" y="428604"/>
            <a:ext cx="5000660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517354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>
                <a:latin typeface="Gungsuh" pitchFamily="18" charset="-127"/>
                <a:ea typeface="Gungsuh" pitchFamily="18" charset="-127"/>
                <a:cs typeface="Narkisim" pitchFamily="34" charset="-79"/>
              </a:rPr>
              <a:t>Вода… самое привычное вещество на Земле. Она сопровождает каждое мгновение нашей жизни, но знаем ли мы, какую тайну хранит в себе эта удивительная стихия, откуда она пришла, кто и зачем одарил ею нашу планету - единственную во всей Вселенной ?</a:t>
            </a:r>
            <a:endParaRPr lang="ru-RU" sz="1600" dirty="0"/>
          </a:p>
        </p:txBody>
      </p:sp>
      <p:pic>
        <p:nvPicPr>
          <p:cNvPr id="1027" name="Picture 3" descr="C:\Users\Политех\Desktop\http---std3.ru-50-dc-1400872702-50dc33b22b49ed4ad3be5fdc8c1220b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28596" y="428604"/>
            <a:ext cx="8286808" cy="50720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357158" y="4786322"/>
            <a:ext cx="8429655" cy="18573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b="0" dirty="0" smtClean="0">
                <a:solidFill>
                  <a:schemeClr val="tx1"/>
                </a:solidFill>
              </a:rPr>
              <a:t>«Во всём мире нет ничего более мягкого и податливого, чем вода. Но она точит твёрдое и крепкое. Никто не может её одолеть, хотя любой может её победить. Податливое побеждает крепкое. Мягкое одолевает твёрдое. Все это знают, но никто не осмеивается действовать так»,- писал о воде более двух с половиной тысячелетий назад китайский философ </a:t>
            </a:r>
            <a:r>
              <a:rPr lang="ru-RU" sz="1800" b="0" dirty="0" err="1" smtClean="0">
                <a:solidFill>
                  <a:schemeClr val="tx1"/>
                </a:solidFill>
              </a:rPr>
              <a:t>Лао-цзы</a:t>
            </a:r>
            <a:r>
              <a:rPr lang="ru-RU" sz="1800" b="0" dirty="0" smtClean="0">
                <a:solidFill>
                  <a:schemeClr val="tx1"/>
                </a:solidFill>
              </a:rPr>
              <a:t>.</a:t>
            </a:r>
            <a:r>
              <a:rPr lang="ru-RU" b="0" dirty="0" smtClean="0">
                <a:solidFill>
                  <a:schemeClr val="tx1"/>
                </a:solidFill>
              </a:rPr>
              <a:t/>
            </a:r>
            <a:br>
              <a:rPr lang="ru-RU" b="0" dirty="0" smtClean="0">
                <a:solidFill>
                  <a:schemeClr val="tx1"/>
                </a:solidFill>
              </a:rPr>
            </a:br>
            <a:r>
              <a:rPr lang="ru-RU" b="0" dirty="0" smtClean="0">
                <a:solidFill>
                  <a:schemeClr val="tx1"/>
                </a:solidFill>
              </a:rPr>
              <a:t> </a:t>
            </a: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half" idx="4294967295"/>
          </p:nvPr>
        </p:nvSpPr>
        <p:spPr>
          <a:xfrm>
            <a:off x="500034" y="4500570"/>
            <a:ext cx="8143932" cy="1800218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1600" dirty="0">
              <a:latin typeface="Gungsuh" pitchFamily="18" charset="-127"/>
              <a:ea typeface="Gungsuh" pitchFamily="18" charset="-127"/>
              <a:cs typeface="Narkisim" pitchFamily="34" charset="-79"/>
            </a:endParaRPr>
          </a:p>
        </p:txBody>
      </p:sp>
      <p:pic>
        <p:nvPicPr>
          <p:cNvPr id="6" name="Рисунок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08238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4294967295"/>
          </p:nvPr>
        </p:nvSpPr>
        <p:spPr>
          <a:xfrm>
            <a:off x="539552" y="4005064"/>
            <a:ext cx="8009940" cy="2160240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6400" b="1" dirty="0" smtClean="0">
                <a:solidFill>
                  <a:srgbClr val="0070C0"/>
                </a:solidFill>
                <a:latin typeface="Constantia" pitchFamily="18" charset="0"/>
                <a:ea typeface="Gungsuh" pitchFamily="18" charset="-127"/>
                <a:cs typeface="Consolas" pitchFamily="49" charset="0"/>
              </a:rPr>
              <a:t>Вода - это маленькая молекула, которая имеет крайне специфические свойства. И нельзя найти других молекул, которые бы имели все те же аномалии.</a:t>
            </a:r>
          </a:p>
          <a:p>
            <a:pPr algn="just">
              <a:buNone/>
            </a:pPr>
            <a:r>
              <a:rPr lang="ru-RU" sz="6400" b="1" dirty="0" smtClean="0">
                <a:solidFill>
                  <a:srgbClr val="0070C0"/>
                </a:solidFill>
                <a:latin typeface="Constantia" pitchFamily="18" charset="0"/>
                <a:ea typeface="Gungsuh" pitchFamily="18" charset="-127"/>
                <a:cs typeface="Consolas" pitchFamily="49" charset="0"/>
              </a:rPr>
              <a:t> Любое из свойств воды уникально. До сих пор у науки нет ответа на вопрос, почему только вода, единственное вещество на планете может находиться в трех состояниях - жидком, твердом и газообразном. Почему из всех жидкостей именно у воды самое высокое поверхностное натяжение? Почему она является самым мощным растворителем на земле? И каким образом она способна подниматься по стволам огромных деревьев, преодолевая давление в десятки атмосфер? </a:t>
            </a:r>
          </a:p>
          <a:p>
            <a:pPr algn="just">
              <a:buNone/>
            </a:pPr>
            <a:endParaRPr lang="ru-RU" dirty="0"/>
          </a:p>
        </p:txBody>
      </p:sp>
      <p:pic>
        <p:nvPicPr>
          <p:cNvPr id="5" name="Picture 4" descr="vod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620688"/>
            <a:ext cx="6891259" cy="3518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4294967295"/>
          </p:nvPr>
        </p:nvSpPr>
        <p:spPr>
          <a:xfrm>
            <a:off x="395536" y="4524916"/>
            <a:ext cx="8388424" cy="1928419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400" dirty="0" smtClean="0">
                <a:solidFill>
                  <a:srgbClr val="0000CC"/>
                </a:solidFill>
                <a:latin typeface="Franklin Gothic Medium" pitchFamily="34" charset="0"/>
                <a:ea typeface="Gungsuh" pitchFamily="18" charset="-127"/>
              </a:rPr>
              <a:t>       Вода не признает никаких закономерностей  периодической системы. </a:t>
            </a:r>
          </a:p>
          <a:p>
            <a:pPr algn="ctr">
              <a:buNone/>
            </a:pPr>
            <a:r>
              <a:rPr lang="ru-RU" sz="1400" dirty="0" smtClean="0">
                <a:solidFill>
                  <a:srgbClr val="0000CC"/>
                </a:solidFill>
                <a:latin typeface="Franklin Gothic Medium" pitchFamily="34" charset="0"/>
                <a:ea typeface="Gungsuh" pitchFamily="18" charset="-127"/>
              </a:rPr>
              <a:t>Согласно логике этой системы, вода должна была бы замерзать при –90 ОС, а она замерзает при ОС, кипеть при –70 ОС, а она кипит при 100С. </a:t>
            </a:r>
          </a:p>
          <a:p>
            <a:pPr algn="ctr">
              <a:buNone/>
            </a:pPr>
            <a:r>
              <a:rPr lang="ru-RU" sz="1400" dirty="0" smtClean="0">
                <a:solidFill>
                  <a:srgbClr val="0000CC"/>
                </a:solidFill>
                <a:latin typeface="Franklin Gothic Medium" pitchFamily="34" charset="0"/>
                <a:ea typeface="Gungsuh" pitchFamily="18" charset="-127"/>
              </a:rPr>
              <a:t>Академик И.В. </a:t>
            </a:r>
            <a:r>
              <a:rPr lang="ru-RU" sz="1400" dirty="0" err="1" smtClean="0">
                <a:solidFill>
                  <a:srgbClr val="0000CC"/>
                </a:solidFill>
                <a:latin typeface="Franklin Gothic Medium" pitchFamily="34" charset="0"/>
                <a:ea typeface="Gungsuh" pitchFamily="18" charset="-127"/>
              </a:rPr>
              <a:t>Петрянов</a:t>
            </a:r>
            <a:r>
              <a:rPr lang="ru-RU" sz="1400" dirty="0" smtClean="0">
                <a:solidFill>
                  <a:srgbClr val="0000CC"/>
                </a:solidFill>
                <a:latin typeface="Franklin Gothic Medium" pitchFamily="34" charset="0"/>
                <a:ea typeface="Gungsuh" pitchFamily="18" charset="-127"/>
              </a:rPr>
              <a:t> по поводу загадочных свойств воды утверждает следующее: "Почти все физико-химические свойства воды – исключение в природе. Она действительно самое удивительное вещество на свете. Ученые уже немало узнали о воде, разгадали многие ее тайны. Но чем больше они изучают воду, тем больше убеждаются в неисчерпаемости ее свойств, некоторые из которых настолько любопытны, что порой все еще не поддаются объяснению".</a:t>
            </a:r>
          </a:p>
        </p:txBody>
      </p:sp>
      <p:pic>
        <p:nvPicPr>
          <p:cNvPr id="13313" name="Picture 1" descr="C:\Users\Политех\Desktop\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476672"/>
            <a:ext cx="8030126" cy="40482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4294967295"/>
          </p:nvPr>
        </p:nvSpPr>
        <p:spPr>
          <a:xfrm>
            <a:off x="285720" y="4643446"/>
            <a:ext cx="8286780" cy="158591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1900" dirty="0" smtClean="0">
                <a:solidFill>
                  <a:srgbClr val="0000CC"/>
                </a:solidFill>
                <a:latin typeface="Gungsuh" pitchFamily="18" charset="-127"/>
                <a:ea typeface="Gungsuh" pitchFamily="18" charset="-127"/>
              </a:rPr>
              <a:t>    Од</a:t>
            </a:r>
            <a:r>
              <a:rPr lang="ru-RU" sz="2000" dirty="0" smtClean="0">
                <a:solidFill>
                  <a:srgbClr val="0000CC"/>
                </a:solidFill>
                <a:latin typeface="Franklin Gothic Medium" pitchFamily="34" charset="0"/>
                <a:ea typeface="Gungsuh" pitchFamily="18" charset="-127"/>
              </a:rPr>
              <a:t>ним из таких неповторимых свойств воды является ее способность расширяться при замерзании. Ведь все вещества при замерзании, то есть при переходе из жидкого состояния в твердое, сжимаются, а вода наоборот – расширяется. Ее объем при этом увеличивается на 9%.</a:t>
            </a:r>
          </a:p>
          <a:p>
            <a:endParaRPr lang="ru-RU" dirty="0"/>
          </a:p>
        </p:txBody>
      </p:sp>
      <p:pic>
        <p:nvPicPr>
          <p:cNvPr id="5" name="Рисунок 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249238"/>
            <a:ext cx="8572559" cy="434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4294967295"/>
          </p:nvPr>
        </p:nvSpPr>
        <p:spPr>
          <a:xfrm>
            <a:off x="357159" y="4929188"/>
            <a:ext cx="8501121" cy="1643062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2900" dirty="0" smtClean="0">
                <a:solidFill>
                  <a:srgbClr val="0000CC"/>
                </a:solidFill>
                <a:latin typeface="Franklin Gothic Medium" pitchFamily="34" charset="0"/>
                <a:ea typeface="Gungsuh" pitchFamily="18" charset="-127"/>
              </a:rPr>
              <a:t>    Еще одно удивительное свойство воды связано с ее особым состоянием при температуре +4 С. При этой температуре она обладает максимально возможной для себя плотностью, а значит – и тяжестью. Вода при этой температуре тяжелее, чем при какой-либо другой, и поэтому всегда будет опускаться в водоеме на дно. Но долго ли она там пробудет? Дело в том, что дно водоема, как правило, или теплее или холоднее этой воды. Поэтому слои воды с температурой +4 С, достигнув дна, будут или нагреваться или охлаждаться, а после этого всегда всплывать на поверхность</a:t>
            </a:r>
            <a:r>
              <a:rPr lang="ru-RU" sz="1600" dirty="0" smtClean="0">
                <a:solidFill>
                  <a:srgbClr val="0000CC"/>
                </a:solidFill>
                <a:latin typeface="Franklin Gothic Medium" pitchFamily="34" charset="0"/>
                <a:ea typeface="Gungsuh" pitchFamily="18" charset="-127"/>
              </a:rPr>
              <a:t>. </a:t>
            </a:r>
            <a:endParaRPr lang="ru-RU" sz="1600" dirty="0">
              <a:solidFill>
                <a:srgbClr val="0000CC"/>
              </a:solidFill>
              <a:latin typeface="Franklin Gothic Medium" pitchFamily="34" charset="0"/>
              <a:ea typeface="Gungsuh" pitchFamily="18" charset="-127"/>
            </a:endParaRPr>
          </a:p>
        </p:txBody>
      </p:sp>
      <p:pic>
        <p:nvPicPr>
          <p:cNvPr id="11266" name="Picture 2" descr="C:\Users\Политех\Desktop\8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2" y="249238"/>
            <a:ext cx="8643998" cy="4537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347</TotalTime>
  <Words>790</Words>
  <Application>Microsoft Office PowerPoint</Application>
  <PresentationFormat>Экран (4:3)</PresentationFormat>
  <Paragraphs>45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Аспект</vt:lpstr>
      <vt:lpstr>Тема Office</vt:lpstr>
      <vt:lpstr>Презентация PowerPoint</vt:lpstr>
      <vt:lpstr>Решить анаграммы и исключить лишнее: </vt:lpstr>
      <vt:lpstr>Презентация PowerPoint</vt:lpstr>
      <vt:lpstr>Вода… самое привычное вещество на Земле. Она сопровождает каждое мгновение нашей жизни, но знаем ли мы, какую тайну хранит в себе эта удивительная стихия, откуда она пришла, кто и зачем одарил ею нашу планету - единственную во всей Вселенной ?</vt:lpstr>
      <vt:lpstr>    «Во всём мире нет ничего более мягкого и податливого, чем вода. Но она точит твёрдое и крепкое. Никто не может её одолеть, хотя любой может её победить. Податливое побеждает крепкое. Мягкое одолевает твёрдое. Все это знают, но никто не осмеивается действовать так»,- писал о воде более двух с половиной тысячелетий назад китайский философ Лао-цзы.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Вода! У тебя нет ни вкуса, ни цвета, ни запаха, тебя не опишешь, тобою наслаждаешься, не понимая, что́ ты такое. Ты не просто необходима для жизни, ты и есть жизнь. С тобой во всем существе разливается блаженство, которое не объяснить только нашими пятью чувствами. Ты возвращаешь нам силы и свойства, на которых мы уже поставили было крест. Твоим милосердием снова отворяются иссякшие родники сердца.  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Вода – самое удивительное вещество на Земле</dc:title>
  <dc:creator>Политех</dc:creator>
  <cp:lastModifiedBy>metodist</cp:lastModifiedBy>
  <cp:revision>53</cp:revision>
  <dcterms:created xsi:type="dcterms:W3CDTF">2016-01-27T08:02:48Z</dcterms:created>
  <dcterms:modified xsi:type="dcterms:W3CDTF">2021-01-20T09:49:27Z</dcterms:modified>
</cp:coreProperties>
</file>