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05B21C-DB67-4B2B-9905-192AC7DA711B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897E0EC-8DA4-4179-AF47-1E99D4B1CCC9}">
      <dgm:prSet/>
      <dgm:spPr/>
      <dgm:t>
        <a:bodyPr/>
        <a:lstStyle/>
        <a:p>
          <a:pPr rtl="0"/>
          <a:r>
            <a:rPr lang="en-US" dirty="0" smtClean="0"/>
            <a:t>How long have you </a:t>
          </a:r>
          <a:r>
            <a:rPr lang="en-US" u="sng" dirty="0" smtClean="0"/>
            <a:t>been writing </a:t>
          </a:r>
          <a:r>
            <a:rPr lang="en-US" dirty="0" smtClean="0"/>
            <a:t>textbooks?</a:t>
          </a:r>
          <a:endParaRPr lang="ru-RU" dirty="0"/>
        </a:p>
      </dgm:t>
    </dgm:pt>
    <dgm:pt modelId="{8B32027E-7BB3-4D50-963D-F8A4D2D6E7D4}" type="parTrans" cxnId="{DFA42906-8867-401D-824C-EEE30927A0B2}">
      <dgm:prSet/>
      <dgm:spPr/>
      <dgm:t>
        <a:bodyPr/>
        <a:lstStyle/>
        <a:p>
          <a:endParaRPr lang="ru-RU"/>
        </a:p>
      </dgm:t>
    </dgm:pt>
    <dgm:pt modelId="{A92BE6BD-C119-46EF-8571-6B19438B0562}" type="sibTrans" cxnId="{DFA42906-8867-401D-824C-EEE30927A0B2}">
      <dgm:prSet/>
      <dgm:spPr/>
      <dgm:t>
        <a:bodyPr/>
        <a:lstStyle/>
        <a:p>
          <a:endParaRPr lang="ru-RU"/>
        </a:p>
      </dgm:t>
    </dgm:pt>
    <dgm:pt modelId="{CCEE7191-13CD-4433-B758-5CF802BCBAE4}" type="pres">
      <dgm:prSet presAssocID="{6405B21C-DB67-4B2B-9905-192AC7DA711B}" presName="compositeShape" presStyleCnt="0">
        <dgm:presLayoutVars>
          <dgm:chMax val="7"/>
          <dgm:dir/>
          <dgm:resizeHandles val="exact"/>
        </dgm:presLayoutVars>
      </dgm:prSet>
      <dgm:spPr/>
    </dgm:pt>
    <dgm:pt modelId="{ADA63448-83ED-404E-8089-31CCFE59064E}" type="pres">
      <dgm:prSet presAssocID="{4897E0EC-8DA4-4179-AF47-1E99D4B1CCC9}" presName="circ1TxSh" presStyleLbl="vennNode1" presStyleIdx="0" presStyleCnt="1"/>
      <dgm:spPr/>
    </dgm:pt>
  </dgm:ptLst>
  <dgm:cxnLst>
    <dgm:cxn modelId="{DFA42906-8867-401D-824C-EEE30927A0B2}" srcId="{6405B21C-DB67-4B2B-9905-192AC7DA711B}" destId="{4897E0EC-8DA4-4179-AF47-1E99D4B1CCC9}" srcOrd="0" destOrd="0" parTransId="{8B32027E-7BB3-4D50-963D-F8A4D2D6E7D4}" sibTransId="{A92BE6BD-C119-46EF-8571-6B19438B0562}"/>
    <dgm:cxn modelId="{80CA72B7-FAF8-4042-9B57-0CAE234272D1}" type="presOf" srcId="{6405B21C-DB67-4B2B-9905-192AC7DA711B}" destId="{CCEE7191-13CD-4433-B758-5CF802BCBAE4}" srcOrd="0" destOrd="0" presId="urn:microsoft.com/office/officeart/2005/8/layout/venn1"/>
    <dgm:cxn modelId="{A6005B59-4A66-4DAC-AB13-CD3633F6E5D2}" type="presOf" srcId="{4897E0EC-8DA4-4179-AF47-1E99D4B1CCC9}" destId="{ADA63448-83ED-404E-8089-31CCFE59064E}" srcOrd="0" destOrd="0" presId="urn:microsoft.com/office/officeart/2005/8/layout/venn1"/>
    <dgm:cxn modelId="{2DE5C19B-E46F-4158-9A12-6E8FF49C0842}" type="presParOf" srcId="{CCEE7191-13CD-4433-B758-5CF802BCBAE4}" destId="{ADA63448-83ED-404E-8089-31CCFE59064E}" srcOrd="0" destOrd="0" presId="urn:microsoft.com/office/officeart/2005/8/layout/ven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2060236-BF10-459F-A6D3-68C0895380EE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0302A83-6685-4EF7-8680-A175D00D6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214422"/>
            <a:ext cx="8358214" cy="2214578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chemeClr val="accent3">
                    <a:lumMod val="75000"/>
                  </a:schemeClr>
                </a:solidFill>
                <a:latin typeface="Wide Latin" pitchFamily="18" charset="0"/>
              </a:rPr>
              <a:t>Present Perfect</a:t>
            </a:r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  <a:latin typeface="Wide Latin" pitchFamily="18" charset="0"/>
              </a:rPr>
              <a:t/>
            </a:r>
            <a:br>
              <a:rPr lang="ru-RU" sz="6000" dirty="0" smtClean="0">
                <a:solidFill>
                  <a:schemeClr val="accent3">
                    <a:lumMod val="75000"/>
                  </a:schemeClr>
                </a:solidFill>
                <a:latin typeface="Wide Latin" pitchFamily="18" charset="0"/>
              </a:rPr>
            </a:br>
            <a:r>
              <a:rPr lang="en-US" sz="6000" dirty="0" smtClean="0">
                <a:solidFill>
                  <a:schemeClr val="accent3">
                    <a:lumMod val="75000"/>
                  </a:schemeClr>
                </a:solidFill>
                <a:latin typeface="Wide Latin" pitchFamily="18" charset="0"/>
              </a:rPr>
              <a:t>Progressive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42860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dirty="0" smtClean="0">
                <a:solidFill>
                  <a:schemeClr val="accent3">
                    <a:lumMod val="75000"/>
                  </a:schemeClr>
                </a:solidFill>
              </a:rPr>
              <a:t>Present Perfect Progressive</a:t>
            </a: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1214414" y="4000504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2571736" y="4000504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6572264" y="4000504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1428728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2786050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24591" name="Oval 15"/>
          <p:cNvSpPr>
            <a:spLocks noChangeArrowheads="1"/>
          </p:cNvSpPr>
          <p:nvPr/>
        </p:nvSpPr>
        <p:spPr bwMode="auto">
          <a:xfrm>
            <a:off x="6786578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24592" name="Line 16"/>
          <p:cNvSpPr>
            <a:spLocks noChangeShapeType="1"/>
          </p:cNvSpPr>
          <p:nvPr/>
        </p:nvSpPr>
        <p:spPr bwMode="auto">
          <a:xfrm>
            <a:off x="3500430" y="4071942"/>
            <a:ext cx="804863" cy="804863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 flipH="1">
            <a:off x="4357686" y="4000504"/>
            <a:ext cx="857256" cy="947739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8" name="Oval 22"/>
          <p:cNvSpPr>
            <a:spLocks noChangeArrowheads="1"/>
          </p:cNvSpPr>
          <p:nvPr/>
        </p:nvSpPr>
        <p:spPr bwMode="auto">
          <a:xfrm>
            <a:off x="4143372" y="350043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0" y="0"/>
            <a:ext cx="42915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14675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29058" y="3929066"/>
            <a:ext cx="857256" cy="5000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not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114297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185735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250029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321467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4000496" y="450057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429124" y="450057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14350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5929322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650082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728664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5400000">
            <a:off x="139380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1822431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2751125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317975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5394331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5894397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675165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7251719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4251323" y="446405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4394199" y="446405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8"/>
          <p:cNvSpPr>
            <a:spLocks noChangeArrowheads="1"/>
          </p:cNvSpPr>
          <p:nvPr/>
        </p:nvSpPr>
        <p:spPr bwMode="auto">
          <a:xfrm>
            <a:off x="1214414" y="1071546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Rectangle 9"/>
          <p:cNvSpPr>
            <a:spLocks noChangeArrowheads="1"/>
          </p:cNvSpPr>
          <p:nvPr/>
        </p:nvSpPr>
        <p:spPr bwMode="auto">
          <a:xfrm>
            <a:off x="2571736" y="1071546"/>
            <a:ext cx="919162" cy="1604963"/>
          </a:xfrm>
          <a:prstGeom prst="rect">
            <a:avLst/>
          </a:prstGeom>
          <a:ln>
            <a:prstDash val="dashDot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4" name="Rectangle 10"/>
          <p:cNvSpPr>
            <a:spLocks noChangeArrowheads="1"/>
          </p:cNvSpPr>
          <p:nvPr/>
        </p:nvSpPr>
        <p:spPr bwMode="auto">
          <a:xfrm>
            <a:off x="5214942" y="1071546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en-US" sz="4800" b="1" dirty="0" smtClean="0"/>
              <a:t> </a:t>
            </a:r>
            <a:endParaRPr lang="ru-RU" sz="4800" b="1" dirty="0" smtClean="0"/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5" name="Rectangle 11"/>
          <p:cNvSpPr>
            <a:spLocks noChangeArrowheads="1"/>
          </p:cNvSpPr>
          <p:nvPr/>
        </p:nvSpPr>
        <p:spPr bwMode="auto">
          <a:xfrm>
            <a:off x="6643702" y="1142984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     </a:t>
            </a:r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endParaRPr lang="ru-RU" dirty="0"/>
          </a:p>
        </p:txBody>
      </p:sp>
      <p:sp>
        <p:nvSpPr>
          <p:cNvPr id="56" name="Oval 12"/>
          <p:cNvSpPr>
            <a:spLocks noChangeArrowheads="1"/>
          </p:cNvSpPr>
          <p:nvPr/>
        </p:nvSpPr>
        <p:spPr bwMode="auto">
          <a:xfrm>
            <a:off x="1428728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57" name="Oval 13"/>
          <p:cNvSpPr>
            <a:spLocks noChangeArrowheads="1"/>
          </p:cNvSpPr>
          <p:nvPr/>
        </p:nvSpPr>
        <p:spPr bwMode="auto">
          <a:xfrm>
            <a:off x="278605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58" name="Oval 14"/>
          <p:cNvSpPr>
            <a:spLocks noChangeArrowheads="1"/>
          </p:cNvSpPr>
          <p:nvPr/>
        </p:nvSpPr>
        <p:spPr bwMode="auto">
          <a:xfrm>
            <a:off x="5429256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59" name="Oval 15"/>
          <p:cNvSpPr>
            <a:spLocks noChangeArrowheads="1"/>
          </p:cNvSpPr>
          <p:nvPr/>
        </p:nvSpPr>
        <p:spPr bwMode="auto">
          <a:xfrm>
            <a:off x="6858016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64" name="Овал 63"/>
          <p:cNvSpPr/>
          <p:nvPr/>
        </p:nvSpPr>
        <p:spPr>
          <a:xfrm>
            <a:off x="121441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192879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250029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328611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521494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578644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6572264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7215206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rot="5400000">
            <a:off x="146524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18938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>
            <a:off x="275112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325119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539433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575152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6823091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7180281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Равнобедренный треугольник 83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5" name="Равнобедренный треугольник 84"/>
          <p:cNvSpPr/>
          <p:nvPr/>
        </p:nvSpPr>
        <p:spPr>
          <a:xfrm>
            <a:off x="285720" y="4429132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57224" y="2786059"/>
            <a:ext cx="828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</a:t>
            </a:r>
            <a:r>
              <a:rPr lang="en-US" sz="2400" dirty="0" smtClean="0"/>
              <a:t>Jeff            </a:t>
            </a:r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  <a:r>
              <a:rPr lang="en-US" sz="2400" dirty="0" smtClean="0"/>
              <a:t>        </a:t>
            </a:r>
            <a:r>
              <a:rPr lang="en-US" sz="2400" b="1" dirty="0" smtClean="0">
                <a:solidFill>
                  <a:srgbClr val="FF0000"/>
                </a:solidFill>
              </a:rPr>
              <a:t>been   </a:t>
            </a:r>
            <a:r>
              <a:rPr lang="en-US" sz="2400" dirty="0" smtClean="0"/>
              <a:t>     </a:t>
            </a:r>
            <a:r>
              <a:rPr lang="en-US" sz="2400" b="1" dirty="0" smtClean="0">
                <a:solidFill>
                  <a:srgbClr val="FF0000"/>
                </a:solidFill>
              </a:rPr>
              <a:t>playing </a:t>
            </a:r>
            <a:r>
              <a:rPr lang="en-US" sz="2400" dirty="0" smtClean="0"/>
              <a:t>  tennis for two hours.</a:t>
            </a:r>
            <a:endParaRPr lang="ru-RU" sz="2400" dirty="0"/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>
            <a:off x="1142976" y="3214686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2786050" y="3214686"/>
            <a:ext cx="321471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2786050" y="3286124"/>
            <a:ext cx="328614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6215074" y="3214686"/>
            <a:ext cx="928694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142976" y="5857892"/>
            <a:ext cx="8001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Jeff           </a:t>
            </a:r>
            <a:r>
              <a:rPr lang="en-US" sz="2400" b="1" dirty="0" smtClean="0">
                <a:solidFill>
                  <a:srgbClr val="FF0000"/>
                </a:solidFill>
              </a:rPr>
              <a:t>has         not         been     playing      </a:t>
            </a:r>
            <a:r>
              <a:rPr lang="en-US" sz="2400" dirty="0" smtClean="0"/>
              <a:t>golf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(</a:t>
            </a:r>
            <a:r>
              <a:rPr lang="en-US" sz="2400" b="1" dirty="0" smtClean="0">
                <a:solidFill>
                  <a:srgbClr val="FF0000"/>
                </a:solidFill>
              </a:rPr>
              <a:t>hasn’t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>
            <a:off x="1285852" y="6215082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2714612" y="6215082"/>
            <a:ext cx="35004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>
            <a:off x="2714612" y="6286520"/>
            <a:ext cx="35004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7929586" y="6215082"/>
            <a:ext cx="71438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9"/>
          <p:cNvSpPr>
            <a:spLocks noChangeArrowheads="1"/>
          </p:cNvSpPr>
          <p:nvPr/>
        </p:nvSpPr>
        <p:spPr bwMode="auto">
          <a:xfrm>
            <a:off x="3929058" y="1071546"/>
            <a:ext cx="919162" cy="1604963"/>
          </a:xfrm>
          <a:prstGeom prst="rect">
            <a:avLst/>
          </a:prstGeom>
          <a:ln>
            <a:prstDash val="dashDot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been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6" name="Oval 13"/>
          <p:cNvSpPr>
            <a:spLocks noChangeArrowheads="1"/>
          </p:cNvSpPr>
          <p:nvPr/>
        </p:nvSpPr>
        <p:spPr bwMode="auto">
          <a:xfrm>
            <a:off x="421481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88" name="Овал 87"/>
          <p:cNvSpPr/>
          <p:nvPr/>
        </p:nvSpPr>
        <p:spPr>
          <a:xfrm>
            <a:off x="457200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Овал 89"/>
          <p:cNvSpPr/>
          <p:nvPr/>
        </p:nvSpPr>
        <p:spPr>
          <a:xfrm>
            <a:off x="392905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rot="5400000">
            <a:off x="453707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5400000">
            <a:off x="417988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"/>
          <p:cNvSpPr>
            <a:spLocks noChangeArrowheads="1"/>
          </p:cNvSpPr>
          <p:nvPr/>
        </p:nvSpPr>
        <p:spPr bwMode="auto">
          <a:xfrm>
            <a:off x="5286380" y="4000504"/>
            <a:ext cx="919162" cy="1604963"/>
          </a:xfrm>
          <a:prstGeom prst="rect">
            <a:avLst/>
          </a:prstGeom>
          <a:ln>
            <a:prstDash val="dashDot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been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9" name="Oval 13"/>
          <p:cNvSpPr>
            <a:spLocks noChangeArrowheads="1"/>
          </p:cNvSpPr>
          <p:nvPr/>
        </p:nvSpPr>
        <p:spPr bwMode="auto">
          <a:xfrm>
            <a:off x="5500694" y="350043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101" name="Rectangle 11"/>
          <p:cNvSpPr>
            <a:spLocks noChangeArrowheads="1"/>
          </p:cNvSpPr>
          <p:nvPr/>
        </p:nvSpPr>
        <p:spPr bwMode="auto">
          <a:xfrm>
            <a:off x="7858148" y="4000504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     </a:t>
            </a:r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endParaRPr lang="ru-RU" dirty="0"/>
          </a:p>
        </p:txBody>
      </p:sp>
      <p:sp>
        <p:nvSpPr>
          <p:cNvPr id="102" name="Oval 15"/>
          <p:cNvSpPr>
            <a:spLocks noChangeArrowheads="1"/>
          </p:cNvSpPr>
          <p:nvPr/>
        </p:nvSpPr>
        <p:spPr bwMode="auto">
          <a:xfrm>
            <a:off x="8072462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104" name="Овал 103"/>
          <p:cNvSpPr/>
          <p:nvPr/>
        </p:nvSpPr>
        <p:spPr>
          <a:xfrm>
            <a:off x="7786710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Овал 105"/>
          <p:cNvSpPr/>
          <p:nvPr/>
        </p:nvSpPr>
        <p:spPr>
          <a:xfrm>
            <a:off x="8429652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8" name="Прямая соединительная линия 107"/>
          <p:cNvCxnSpPr/>
          <p:nvPr/>
        </p:nvCxnSpPr>
        <p:spPr>
          <a:xfrm rot="5400000">
            <a:off x="8037537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 rot="5400000">
            <a:off x="8394727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4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5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24585" grpId="0" animBg="1"/>
      <p:bldP spid="24587" grpId="0" animBg="1"/>
      <p:bldP spid="24588" grpId="0" animBg="1"/>
      <p:bldP spid="24589" grpId="0" animBg="1"/>
      <p:bldP spid="24591" grpId="0" animBg="1"/>
      <p:bldP spid="24592" grpId="0" animBg="1"/>
      <p:bldP spid="24593" grpId="0" animBg="1"/>
      <p:bldP spid="2459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4" grpId="0" animBg="1"/>
      <p:bldP spid="65" grpId="0" animBg="1"/>
      <p:bldP spid="66" grpId="0" animBg="1"/>
      <p:bldP spid="67" grpId="0" animBg="1"/>
      <p:bldP spid="70" grpId="0" animBg="1"/>
      <p:bldP spid="71" grpId="0" animBg="1"/>
      <p:bldP spid="72" grpId="0" animBg="1"/>
      <p:bldP spid="73" grpId="0" animBg="1"/>
      <p:bldP spid="84" grpId="0" animBg="1"/>
      <p:bldP spid="85" grpId="0" animBg="1"/>
      <p:bldP spid="87" grpId="0"/>
      <p:bldP spid="103" grpId="0"/>
      <p:bldP spid="83" grpId="0" animBg="1"/>
      <p:bldP spid="86" grpId="0" animBg="1"/>
      <p:bldP spid="88" grpId="0" animBg="1"/>
      <p:bldP spid="90" grpId="0" animBg="1"/>
      <p:bldP spid="98" grpId="0" animBg="1"/>
      <p:bldP spid="99" grpId="0" animBg="1"/>
      <p:bldP spid="101" grpId="0" animBg="1"/>
      <p:bldP spid="102" grpId="0" animBg="1"/>
      <p:bldP spid="104" grpId="0" animBg="1"/>
      <p:bldP spid="10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357166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Present Perfect Progressive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Равнобедренный треугольник 4"/>
          <p:cNvSpPr/>
          <p:nvPr/>
        </p:nvSpPr>
        <p:spPr>
          <a:xfrm>
            <a:off x="8358214" y="0"/>
            <a:ext cx="428628" cy="42860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428604"/>
            <a:ext cx="738664" cy="22145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Yes/no</a:t>
            </a:r>
          </a:p>
          <a:p>
            <a:r>
              <a:rPr lang="ru-RU" b="1" dirty="0" smtClean="0"/>
              <a:t>Общий вопрос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3857628"/>
            <a:ext cx="738664" cy="2500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</a:t>
            </a:r>
            <a:r>
              <a:rPr lang="en-US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-?</a:t>
            </a:r>
          </a:p>
          <a:p>
            <a:r>
              <a:rPr lang="ru-RU" b="1" dirty="0" smtClean="0"/>
              <a:t>Специальный вопрос</a:t>
            </a:r>
            <a:endParaRPr lang="ru-RU" b="1" dirty="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428860" y="100010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643306" y="100010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857884" y="100010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215206" y="100010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2643174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3857620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27656" name="Oval 8"/>
          <p:cNvSpPr>
            <a:spLocks noChangeArrowheads="1"/>
          </p:cNvSpPr>
          <p:nvPr/>
        </p:nvSpPr>
        <p:spPr bwMode="auto">
          <a:xfrm>
            <a:off x="6072198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7657" name="Oval 9"/>
          <p:cNvSpPr>
            <a:spLocks noChangeArrowheads="1"/>
          </p:cNvSpPr>
          <p:nvPr/>
        </p:nvSpPr>
        <p:spPr bwMode="auto">
          <a:xfrm>
            <a:off x="7429520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2425" algn="l"/>
              </a:tabLst>
            </a:pPr>
            <a:r>
              <a: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	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24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357422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14324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64330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28624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78644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57226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14376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92958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2553877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3053943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3839761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4196951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5982901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6482968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7340224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840290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8286776" y="785794"/>
            <a:ext cx="5715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2500298" y="421481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9" name="Rectangle 3"/>
          <p:cNvSpPr>
            <a:spLocks noChangeArrowheads="1"/>
          </p:cNvSpPr>
          <p:nvPr/>
        </p:nvSpPr>
        <p:spPr bwMode="auto">
          <a:xfrm>
            <a:off x="3714744" y="421481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6215074" y="421481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err="1" smtClean="0">
                <a:solidFill>
                  <a:srgbClr val="FF0000"/>
                </a:solidFill>
              </a:rPr>
              <a:t>Ving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1" name="Rectangle 1"/>
          <p:cNvSpPr>
            <a:spLocks noChangeArrowheads="1"/>
          </p:cNvSpPr>
          <p:nvPr/>
        </p:nvSpPr>
        <p:spPr bwMode="auto">
          <a:xfrm>
            <a:off x="7429520" y="421481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42" name="Oval 6"/>
          <p:cNvSpPr>
            <a:spLocks noChangeArrowheads="1"/>
          </p:cNvSpPr>
          <p:nvPr/>
        </p:nvSpPr>
        <p:spPr bwMode="auto">
          <a:xfrm>
            <a:off x="2714612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43" name="Oval 7"/>
          <p:cNvSpPr>
            <a:spLocks noChangeArrowheads="1"/>
          </p:cNvSpPr>
          <p:nvPr/>
        </p:nvSpPr>
        <p:spPr bwMode="auto">
          <a:xfrm>
            <a:off x="3929058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4" name="Oval 8"/>
          <p:cNvSpPr>
            <a:spLocks noChangeArrowheads="1"/>
          </p:cNvSpPr>
          <p:nvPr/>
        </p:nvSpPr>
        <p:spPr bwMode="auto">
          <a:xfrm>
            <a:off x="6429388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45" name="Oval 9"/>
          <p:cNvSpPr>
            <a:spLocks noChangeArrowheads="1"/>
          </p:cNvSpPr>
          <p:nvPr/>
        </p:nvSpPr>
        <p:spPr bwMode="auto">
          <a:xfrm>
            <a:off x="7643834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2428860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3214678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371474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4357686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6143636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692945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7358082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8143900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rot="5400000">
            <a:off x="2625315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3125381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391119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426838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6340091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6840158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7554538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>
            <a:off x="8054604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358214" y="3929066"/>
            <a:ext cx="5715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1214414" y="421481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" name="Oval 7"/>
          <p:cNvSpPr>
            <a:spLocks noChangeArrowheads="1"/>
          </p:cNvSpPr>
          <p:nvPr/>
        </p:nvSpPr>
        <p:spPr bwMode="auto">
          <a:xfrm>
            <a:off x="1428728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65" name="Овал 64"/>
          <p:cNvSpPr/>
          <p:nvPr/>
        </p:nvSpPr>
        <p:spPr>
          <a:xfrm>
            <a:off x="121441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1857356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rot="5400000">
            <a:off x="141086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176805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2285984" y="2928934"/>
            <a:ext cx="6858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Has </a:t>
            </a:r>
            <a:r>
              <a:rPr lang="en-US" sz="2400" dirty="0" smtClean="0"/>
              <a:t>        Jeff     </a:t>
            </a:r>
            <a:r>
              <a:rPr lang="en-US" sz="2400" dirty="0" smtClean="0">
                <a:solidFill>
                  <a:srgbClr val="FF0000"/>
                </a:solidFill>
              </a:rPr>
              <a:t>been    playing </a:t>
            </a:r>
            <a:r>
              <a:rPr lang="en-US" sz="2400" dirty="0" smtClean="0"/>
              <a:t>tennis for two hours?</a:t>
            </a:r>
            <a:endParaRPr lang="ru-RU" sz="2400" dirty="0"/>
          </a:p>
        </p:txBody>
      </p:sp>
      <p:sp>
        <p:nvSpPr>
          <p:cNvPr id="70" name="TextBox 69"/>
          <p:cNvSpPr txBox="1"/>
          <p:nvPr/>
        </p:nvSpPr>
        <p:spPr>
          <a:xfrm>
            <a:off x="1142976" y="6215082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How long     </a:t>
            </a:r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  <a:r>
              <a:rPr lang="en-US" sz="2400" dirty="0" smtClean="0"/>
              <a:t>          Jill        </a:t>
            </a:r>
            <a:r>
              <a:rPr lang="en-US" sz="2400" b="1" dirty="0" smtClean="0">
                <a:solidFill>
                  <a:srgbClr val="FF0000"/>
                </a:solidFill>
              </a:rPr>
              <a:t>been</a:t>
            </a:r>
            <a:r>
              <a:rPr lang="en-US" sz="2400" dirty="0" smtClean="0">
                <a:solidFill>
                  <a:srgbClr val="FF0000"/>
                </a:solidFill>
              </a:rPr>
              <a:t>       playing </a:t>
            </a:r>
            <a:r>
              <a:rPr lang="en-US" sz="2400" dirty="0" smtClean="0"/>
              <a:t>tennis?</a:t>
            </a:r>
            <a:endParaRPr lang="ru-RU" sz="2400" dirty="0"/>
          </a:p>
        </p:txBody>
      </p:sp>
      <p:sp>
        <p:nvSpPr>
          <p:cNvPr id="76" name="Rectangle 9"/>
          <p:cNvSpPr>
            <a:spLocks noChangeArrowheads="1"/>
          </p:cNvSpPr>
          <p:nvPr/>
        </p:nvSpPr>
        <p:spPr bwMode="auto">
          <a:xfrm>
            <a:off x="4714876" y="1000108"/>
            <a:ext cx="919162" cy="1604963"/>
          </a:xfrm>
          <a:prstGeom prst="rect">
            <a:avLst/>
          </a:prstGeom>
          <a:ln>
            <a:prstDash val="dashDot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been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7" name="Oval 13"/>
          <p:cNvSpPr>
            <a:spLocks noChangeArrowheads="1"/>
          </p:cNvSpPr>
          <p:nvPr/>
        </p:nvSpPr>
        <p:spPr bwMode="auto">
          <a:xfrm>
            <a:off x="5000628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78" name="Овал 77"/>
          <p:cNvSpPr/>
          <p:nvPr/>
        </p:nvSpPr>
        <p:spPr>
          <a:xfrm>
            <a:off x="535781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471487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0" name="Прямая соединительная линия 79"/>
          <p:cNvCxnSpPr/>
          <p:nvPr/>
        </p:nvCxnSpPr>
        <p:spPr>
          <a:xfrm rot="5400000">
            <a:off x="5322893" y="267810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4965703" y="267810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9"/>
          <p:cNvSpPr>
            <a:spLocks noChangeArrowheads="1"/>
          </p:cNvSpPr>
          <p:nvPr/>
        </p:nvSpPr>
        <p:spPr bwMode="auto">
          <a:xfrm>
            <a:off x="4929190" y="4214818"/>
            <a:ext cx="919162" cy="1604963"/>
          </a:xfrm>
          <a:prstGeom prst="rect">
            <a:avLst/>
          </a:prstGeom>
          <a:ln>
            <a:prstDash val="dashDot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been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3" name="Oval 13"/>
          <p:cNvSpPr>
            <a:spLocks noChangeArrowheads="1"/>
          </p:cNvSpPr>
          <p:nvPr/>
        </p:nvSpPr>
        <p:spPr bwMode="auto">
          <a:xfrm>
            <a:off x="5214942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84" name="Овал 83"/>
          <p:cNvSpPr/>
          <p:nvPr/>
        </p:nvSpPr>
        <p:spPr>
          <a:xfrm>
            <a:off x="5572132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Овал 84"/>
          <p:cNvSpPr/>
          <p:nvPr/>
        </p:nvSpPr>
        <p:spPr>
          <a:xfrm>
            <a:off x="4929190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 rot="5400000">
            <a:off x="5537207" y="589281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>
            <a:off x="5180017" y="589281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7652" grpId="0" animBg="1"/>
      <p:bldP spid="27651" grpId="0" animBg="1"/>
      <p:bldP spid="27650" grpId="0" animBg="1"/>
      <p:bldP spid="27649" grpId="0" animBg="1"/>
      <p:bldP spid="27654" grpId="0" animBg="1"/>
      <p:bldP spid="27655" grpId="0" animBg="1"/>
      <p:bldP spid="27656" grpId="0" animBg="1"/>
      <p:bldP spid="2765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62" grpId="0"/>
      <p:bldP spid="63" grpId="0" animBg="1"/>
      <p:bldP spid="64" grpId="0" animBg="1"/>
      <p:bldP spid="65" grpId="0" animBg="1"/>
      <p:bldP spid="66" grpId="0" animBg="1"/>
      <p:bldP spid="69" grpId="0"/>
      <p:bldP spid="70" grpId="0"/>
      <p:bldP spid="76" grpId="0" animBg="1"/>
      <p:bldP spid="77" grpId="0" animBg="1"/>
      <p:bldP spid="78" grpId="0" animBg="1"/>
      <p:bldP spid="79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72578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Present Perfect Progressive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-2428106" y="3428206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Равнобедренный треугольник 4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4282" y="3929066"/>
            <a:ext cx="461665" cy="27146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Вопрос к подлежащему</a:t>
            </a:r>
            <a:endParaRPr lang="ru-RU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1000100" y="6215082"/>
            <a:ext cx="814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400" dirty="0" smtClean="0"/>
              <a:t>Who          </a:t>
            </a:r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  <a:r>
              <a:rPr lang="en-US" sz="2400" dirty="0" smtClean="0"/>
              <a:t>        </a:t>
            </a:r>
            <a:r>
              <a:rPr lang="en-US" sz="2400" b="1" dirty="0" smtClean="0">
                <a:solidFill>
                  <a:srgbClr val="FF0000"/>
                </a:solidFill>
              </a:rPr>
              <a:t>been   </a:t>
            </a:r>
            <a:r>
              <a:rPr lang="en-US" sz="2400" dirty="0" smtClean="0"/>
              <a:t>     </a:t>
            </a:r>
            <a:r>
              <a:rPr lang="en-US" sz="2400" b="1" dirty="0" smtClean="0">
                <a:solidFill>
                  <a:srgbClr val="FF0000"/>
                </a:solidFill>
              </a:rPr>
              <a:t>playing </a:t>
            </a:r>
            <a:r>
              <a:rPr lang="en-US" sz="2400" dirty="0" smtClean="0"/>
              <a:t>  tennis for two hours?</a:t>
            </a:r>
            <a:endParaRPr lang="ru-RU" sz="2400" dirty="0"/>
          </a:p>
        </p:txBody>
      </p:sp>
      <p:sp>
        <p:nvSpPr>
          <p:cNvPr id="58" name="Rectangle 8"/>
          <p:cNvSpPr>
            <a:spLocks noChangeArrowheads="1"/>
          </p:cNvSpPr>
          <p:nvPr/>
        </p:nvSpPr>
        <p:spPr bwMode="auto">
          <a:xfrm>
            <a:off x="1214414" y="1071546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" name="Rectangle 9"/>
          <p:cNvSpPr>
            <a:spLocks noChangeArrowheads="1"/>
          </p:cNvSpPr>
          <p:nvPr/>
        </p:nvSpPr>
        <p:spPr bwMode="auto">
          <a:xfrm>
            <a:off x="2571736" y="1071546"/>
            <a:ext cx="919162" cy="1604963"/>
          </a:xfrm>
          <a:prstGeom prst="rect">
            <a:avLst/>
          </a:prstGeom>
          <a:ln>
            <a:prstDash val="dashDot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2" name="Rectangle 10"/>
          <p:cNvSpPr>
            <a:spLocks noChangeArrowheads="1"/>
          </p:cNvSpPr>
          <p:nvPr/>
        </p:nvSpPr>
        <p:spPr bwMode="auto">
          <a:xfrm>
            <a:off x="5214942" y="1071546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en-US" sz="4800" b="1" dirty="0" smtClean="0"/>
              <a:t> </a:t>
            </a:r>
            <a:endParaRPr lang="ru-RU" sz="4800" b="1" dirty="0" smtClean="0"/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3" name="Rectangle 11"/>
          <p:cNvSpPr>
            <a:spLocks noChangeArrowheads="1"/>
          </p:cNvSpPr>
          <p:nvPr/>
        </p:nvSpPr>
        <p:spPr bwMode="auto">
          <a:xfrm>
            <a:off x="6643702" y="1142984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     </a:t>
            </a:r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endParaRPr lang="ru-RU" dirty="0"/>
          </a:p>
        </p:txBody>
      </p:sp>
      <p:sp>
        <p:nvSpPr>
          <p:cNvPr id="64" name="Oval 12"/>
          <p:cNvSpPr>
            <a:spLocks noChangeArrowheads="1"/>
          </p:cNvSpPr>
          <p:nvPr/>
        </p:nvSpPr>
        <p:spPr bwMode="auto">
          <a:xfrm>
            <a:off x="1428728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65" name="Oval 13"/>
          <p:cNvSpPr>
            <a:spLocks noChangeArrowheads="1"/>
          </p:cNvSpPr>
          <p:nvPr/>
        </p:nvSpPr>
        <p:spPr bwMode="auto">
          <a:xfrm>
            <a:off x="278605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66" name="Oval 14"/>
          <p:cNvSpPr>
            <a:spLocks noChangeArrowheads="1"/>
          </p:cNvSpPr>
          <p:nvPr/>
        </p:nvSpPr>
        <p:spPr bwMode="auto">
          <a:xfrm>
            <a:off x="5429256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67" name="Oval 15"/>
          <p:cNvSpPr>
            <a:spLocks noChangeArrowheads="1"/>
          </p:cNvSpPr>
          <p:nvPr/>
        </p:nvSpPr>
        <p:spPr bwMode="auto">
          <a:xfrm>
            <a:off x="6858016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68" name="Овал 67"/>
          <p:cNvSpPr/>
          <p:nvPr/>
        </p:nvSpPr>
        <p:spPr>
          <a:xfrm>
            <a:off x="121441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192879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250029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328611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521494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578644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>
          <a:xfrm>
            <a:off x="6572264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7215206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 rot="5400000">
            <a:off x="146524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18938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275112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325119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539433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575152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5400000">
            <a:off x="6823091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>
            <a:off x="7180281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1142976" y="3214686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>
            <a:off x="2786050" y="3214686"/>
            <a:ext cx="321471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2786050" y="3286124"/>
            <a:ext cx="328614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6215074" y="3214686"/>
            <a:ext cx="928694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9"/>
          <p:cNvSpPr>
            <a:spLocks noChangeArrowheads="1"/>
          </p:cNvSpPr>
          <p:nvPr/>
        </p:nvSpPr>
        <p:spPr bwMode="auto">
          <a:xfrm>
            <a:off x="3929058" y="1071546"/>
            <a:ext cx="919162" cy="1604963"/>
          </a:xfrm>
          <a:prstGeom prst="rect">
            <a:avLst/>
          </a:prstGeom>
          <a:ln>
            <a:prstDash val="dashDot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been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9" name="Oval 13"/>
          <p:cNvSpPr>
            <a:spLocks noChangeArrowheads="1"/>
          </p:cNvSpPr>
          <p:nvPr/>
        </p:nvSpPr>
        <p:spPr bwMode="auto">
          <a:xfrm>
            <a:off x="421481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90" name="Овал 89"/>
          <p:cNvSpPr/>
          <p:nvPr/>
        </p:nvSpPr>
        <p:spPr>
          <a:xfrm>
            <a:off x="457200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392905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2" name="Прямая соединительная линия 91"/>
          <p:cNvCxnSpPr/>
          <p:nvPr/>
        </p:nvCxnSpPr>
        <p:spPr>
          <a:xfrm rot="5400000">
            <a:off x="453707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5400000">
            <a:off x="417988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857224" y="2786059"/>
            <a:ext cx="828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</a:t>
            </a:r>
            <a:r>
              <a:rPr lang="en-US" sz="2400" dirty="0" smtClean="0"/>
              <a:t>Jeff            </a:t>
            </a:r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  <a:r>
              <a:rPr lang="en-US" sz="2400" dirty="0" smtClean="0"/>
              <a:t>        </a:t>
            </a:r>
            <a:r>
              <a:rPr lang="en-US" sz="2400" b="1" dirty="0" smtClean="0">
                <a:solidFill>
                  <a:srgbClr val="FF0000"/>
                </a:solidFill>
              </a:rPr>
              <a:t>been   </a:t>
            </a:r>
            <a:r>
              <a:rPr lang="en-US" sz="2400" dirty="0" smtClean="0"/>
              <a:t>     </a:t>
            </a:r>
            <a:r>
              <a:rPr lang="en-US" sz="2400" b="1" dirty="0" smtClean="0">
                <a:solidFill>
                  <a:srgbClr val="FF0000"/>
                </a:solidFill>
              </a:rPr>
              <a:t>playing </a:t>
            </a:r>
            <a:r>
              <a:rPr lang="en-US" sz="2400" dirty="0" smtClean="0"/>
              <a:t>  tennis for two hours.</a:t>
            </a:r>
            <a:endParaRPr lang="ru-RU" sz="2400" dirty="0"/>
          </a:p>
        </p:txBody>
      </p:sp>
      <p:sp>
        <p:nvSpPr>
          <p:cNvPr id="95" name="Rectangle 8"/>
          <p:cNvSpPr>
            <a:spLocks noChangeArrowheads="1"/>
          </p:cNvSpPr>
          <p:nvPr/>
        </p:nvSpPr>
        <p:spPr bwMode="auto">
          <a:xfrm>
            <a:off x="1214414" y="4429132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6" name="Rectangle 9"/>
          <p:cNvSpPr>
            <a:spLocks noChangeArrowheads="1"/>
          </p:cNvSpPr>
          <p:nvPr/>
        </p:nvSpPr>
        <p:spPr bwMode="auto">
          <a:xfrm>
            <a:off x="2571736" y="4429132"/>
            <a:ext cx="919162" cy="1604963"/>
          </a:xfrm>
          <a:prstGeom prst="rect">
            <a:avLst/>
          </a:prstGeom>
          <a:ln>
            <a:prstDash val="dashDot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have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7" name="Rectangle 10"/>
          <p:cNvSpPr>
            <a:spLocks noChangeArrowheads="1"/>
          </p:cNvSpPr>
          <p:nvPr/>
        </p:nvSpPr>
        <p:spPr bwMode="auto">
          <a:xfrm>
            <a:off x="5214942" y="4429132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en-US" sz="4800" b="1" dirty="0" smtClean="0"/>
              <a:t> </a:t>
            </a:r>
            <a:endParaRPr lang="ru-RU" sz="4800" b="1" dirty="0" smtClean="0"/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8" name="Rectangle 11"/>
          <p:cNvSpPr>
            <a:spLocks noChangeArrowheads="1"/>
          </p:cNvSpPr>
          <p:nvPr/>
        </p:nvSpPr>
        <p:spPr bwMode="auto">
          <a:xfrm>
            <a:off x="6643702" y="4500570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     </a:t>
            </a:r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endParaRPr lang="ru-RU" dirty="0"/>
          </a:p>
        </p:txBody>
      </p:sp>
      <p:sp>
        <p:nvSpPr>
          <p:cNvPr id="99" name="Oval 12"/>
          <p:cNvSpPr>
            <a:spLocks noChangeArrowheads="1"/>
          </p:cNvSpPr>
          <p:nvPr/>
        </p:nvSpPr>
        <p:spPr bwMode="auto">
          <a:xfrm>
            <a:off x="1428728" y="400050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100" name="Oval 13"/>
          <p:cNvSpPr>
            <a:spLocks noChangeArrowheads="1"/>
          </p:cNvSpPr>
          <p:nvPr/>
        </p:nvSpPr>
        <p:spPr bwMode="auto">
          <a:xfrm>
            <a:off x="2786050" y="400050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101" name="Oval 14"/>
          <p:cNvSpPr>
            <a:spLocks noChangeArrowheads="1"/>
          </p:cNvSpPr>
          <p:nvPr/>
        </p:nvSpPr>
        <p:spPr bwMode="auto">
          <a:xfrm>
            <a:off x="5429256" y="400050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102" name="Oval 15"/>
          <p:cNvSpPr>
            <a:spLocks noChangeArrowheads="1"/>
          </p:cNvSpPr>
          <p:nvPr/>
        </p:nvSpPr>
        <p:spPr bwMode="auto">
          <a:xfrm>
            <a:off x="6858016" y="400050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103" name="Овал 102"/>
          <p:cNvSpPr/>
          <p:nvPr/>
        </p:nvSpPr>
        <p:spPr>
          <a:xfrm>
            <a:off x="1214414" y="614364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Овал 103"/>
          <p:cNvSpPr/>
          <p:nvPr/>
        </p:nvSpPr>
        <p:spPr>
          <a:xfrm>
            <a:off x="1928794" y="614364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Овал 104"/>
          <p:cNvSpPr/>
          <p:nvPr/>
        </p:nvSpPr>
        <p:spPr>
          <a:xfrm>
            <a:off x="2500298" y="614364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Овал 105"/>
          <p:cNvSpPr/>
          <p:nvPr/>
        </p:nvSpPr>
        <p:spPr>
          <a:xfrm>
            <a:off x="3286116" y="614364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/>
          <p:nvPr/>
        </p:nvSpPr>
        <p:spPr>
          <a:xfrm>
            <a:off x="5214942" y="614364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вал 107"/>
          <p:cNvSpPr/>
          <p:nvPr/>
        </p:nvSpPr>
        <p:spPr>
          <a:xfrm>
            <a:off x="5786446" y="614364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6572264" y="621508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Овал 109"/>
          <p:cNvSpPr/>
          <p:nvPr/>
        </p:nvSpPr>
        <p:spPr>
          <a:xfrm>
            <a:off x="7215206" y="621508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1" name="Прямая соединительная линия 110"/>
          <p:cNvCxnSpPr/>
          <p:nvPr/>
        </p:nvCxnSpPr>
        <p:spPr>
          <a:xfrm rot="5400000">
            <a:off x="1465241" y="610713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 rot="5400000">
            <a:off x="1893869" y="610713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rot="5400000">
            <a:off x="2751125" y="610713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rot="5400000">
            <a:off x="3251191" y="610713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rot="5400000">
            <a:off x="5394331" y="610713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rot="5400000">
            <a:off x="5751521" y="610713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rot="5400000">
            <a:off x="6823091" y="617856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rot="5400000">
            <a:off x="7180281" y="617856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1142976" y="6572272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>
            <a:off x="2786050" y="6572272"/>
            <a:ext cx="321471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2786050" y="6643710"/>
            <a:ext cx="328614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>
            <a:off x="6215074" y="6572272"/>
            <a:ext cx="928694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Rectangle 9"/>
          <p:cNvSpPr>
            <a:spLocks noChangeArrowheads="1"/>
          </p:cNvSpPr>
          <p:nvPr/>
        </p:nvSpPr>
        <p:spPr bwMode="auto">
          <a:xfrm>
            <a:off x="3929058" y="4429132"/>
            <a:ext cx="919162" cy="1604963"/>
          </a:xfrm>
          <a:prstGeom prst="rect">
            <a:avLst/>
          </a:prstGeom>
          <a:ln>
            <a:prstDash val="dashDot"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been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4" name="Oval 13"/>
          <p:cNvSpPr>
            <a:spLocks noChangeArrowheads="1"/>
          </p:cNvSpPr>
          <p:nvPr/>
        </p:nvSpPr>
        <p:spPr bwMode="auto">
          <a:xfrm>
            <a:off x="4214810" y="400050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125" name="Овал 124"/>
          <p:cNvSpPr/>
          <p:nvPr/>
        </p:nvSpPr>
        <p:spPr>
          <a:xfrm>
            <a:off x="4572000" y="614364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Овал 125"/>
          <p:cNvSpPr/>
          <p:nvPr/>
        </p:nvSpPr>
        <p:spPr>
          <a:xfrm>
            <a:off x="3929058" y="614364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7" name="Прямая соединительная линия 126"/>
          <p:cNvCxnSpPr/>
          <p:nvPr/>
        </p:nvCxnSpPr>
        <p:spPr>
          <a:xfrm rot="5400000">
            <a:off x="4537075" y="610713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 rot="5400000">
            <a:off x="4179885" y="610713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7858148" y="3929066"/>
            <a:ext cx="5715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3" grpId="0"/>
      <p:bldP spid="60" grpId="0"/>
      <p:bldP spid="58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8" grpId="0" animBg="1"/>
      <p:bldP spid="89" grpId="0" animBg="1"/>
      <p:bldP spid="90" grpId="0" animBg="1"/>
      <p:bldP spid="91" grpId="0" animBg="1"/>
      <p:bldP spid="94" grpId="0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23" grpId="0" animBg="1"/>
      <p:bldP spid="124" grpId="0" animBg="1"/>
      <p:bldP spid="125" grpId="0" animBg="1"/>
      <p:bldP spid="126" grpId="0" animBg="1"/>
      <p:bldP spid="1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Пример: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228</TotalTime>
  <Words>165</Words>
  <Application>Microsoft Office PowerPoint</Application>
  <PresentationFormat>Экран (4:3)</PresentationFormat>
  <Paragraphs>116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Present Perfect Progressive</vt:lpstr>
      <vt:lpstr>Present Perfect Progressive</vt:lpstr>
      <vt:lpstr>Present Perfect Progressive</vt:lpstr>
      <vt:lpstr>Present Perfect Progressive</vt:lpstr>
      <vt:lpstr>Пример: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Perfect</dc:title>
  <dc:creator>Your User Name</dc:creator>
  <cp:lastModifiedBy>395</cp:lastModifiedBy>
  <cp:revision>12</cp:revision>
  <dcterms:created xsi:type="dcterms:W3CDTF">2009-02-26T16:45:44Z</dcterms:created>
  <dcterms:modified xsi:type="dcterms:W3CDTF">2010-04-13T05:58:08Z</dcterms:modified>
</cp:coreProperties>
</file>