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80" r:id="rId8"/>
    <p:sldMasterId id="2147483792" r:id="rId9"/>
    <p:sldMasterId id="2147483804" r:id="rId10"/>
    <p:sldMasterId id="2147483816" r:id="rId11"/>
    <p:sldMasterId id="2147483828" r:id="rId12"/>
    <p:sldMasterId id="2147483840" r:id="rId13"/>
    <p:sldMasterId id="2147483852" r:id="rId14"/>
    <p:sldMasterId id="2147483864" r:id="rId15"/>
  </p:sldMasterIdLst>
  <p:sldIdLst>
    <p:sldId id="256" r:id="rId16"/>
    <p:sldId id="275" r:id="rId17"/>
    <p:sldId id="274" r:id="rId18"/>
    <p:sldId id="282" r:id="rId19"/>
    <p:sldId id="277" r:id="rId20"/>
    <p:sldId id="258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293" r:id="rId42"/>
    <p:sldId id="283" r:id="rId43"/>
    <p:sldId id="285" r:id="rId44"/>
    <p:sldId id="286" r:id="rId45"/>
    <p:sldId id="287" r:id="rId46"/>
    <p:sldId id="288" r:id="rId47"/>
    <p:sldId id="289" r:id="rId48"/>
    <p:sldId id="269" r:id="rId49"/>
    <p:sldId id="284" r:id="rId50"/>
    <p:sldId id="310" r:id="rId51"/>
    <p:sldId id="280" r:id="rId52"/>
    <p:sldId id="294" r:id="rId53"/>
    <p:sldId id="279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62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287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03566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74205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214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73858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04837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71902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422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6500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3766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790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41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88206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49184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3802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7404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15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0799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435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42313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2718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22585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23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686DC-BC33-4369-B0E5-E18625FAA13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2815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1916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5924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23147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9876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7400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3286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4689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67272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9301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978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F4C83-8A4B-4DD3-B0FA-E4015E1C005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1487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4442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75878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0218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5679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2944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66284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7167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07847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77097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811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05C24-4481-4B15-B35B-776838D85FE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99693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15927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7905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14961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16918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85678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440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95917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32674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6007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986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8C22-A62F-407F-B350-6B26E5F8F20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13165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119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13837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8475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5219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29156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5903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9086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1858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7612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527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E0CEE-4109-46BF-A2DF-B389786200A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9532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10581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72194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0101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91571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70772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17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64BBA-5A30-4C33-B81C-B44B315D6CF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191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5E9DA-AE26-403E-998C-2FFAF6CEEC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695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E4DF1-9648-4B10-B7B6-F660D2F44E3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4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100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6A24D-14F9-4EEA-970B-423B5ABA690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72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8414B-E817-4D1F-A677-23E7CFC7B22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257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6D92C-C869-4017-A9D4-3CA9CE9BD25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140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163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48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234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988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5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7012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24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6207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2768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5089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6490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0416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991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057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6660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6301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6777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763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8661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883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2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719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2322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048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5955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34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86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035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82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227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962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9642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356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5776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9472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5233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693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2938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669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2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4775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422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5330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883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8294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301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5412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961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6086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057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86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0094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971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4666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120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0670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343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338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576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950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1637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1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7016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605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550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3880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584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286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338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7794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32344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062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2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63361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573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0908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4919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9505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3459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35625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09954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80840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9565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165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27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49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794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0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28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28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6062866-AA0C-4BA4-9F34-6BC2269C6CD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46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3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18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315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64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321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475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631DC-68FA-46E0-AF99-B0CA38AF53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27A8-00D8-4FC6-A479-51FA7F8129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872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2.wav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zhzoo.ru/uploads/posts/2011-12/1322990340_3107.gif" TargetMode="External"/><Relationship Id="rId13" Type="http://schemas.openxmlformats.org/officeDocument/2006/relationships/hyperlink" Target="http://www.agroklub.com/upload/slike/naslov/ovce(9).jpg" TargetMode="External"/><Relationship Id="rId18" Type="http://schemas.openxmlformats.org/officeDocument/2006/relationships/hyperlink" Target="http://kolyan.net/uploads/posts/2009-12/1262094837_foto_11.jpg" TargetMode="External"/><Relationship Id="rId26" Type="http://schemas.openxmlformats.org/officeDocument/2006/relationships/hyperlink" Target="http://s51.radikal.ru/i133/1106/2f/64363a093619.jpg" TargetMode="External"/><Relationship Id="rId3" Type="http://schemas.openxmlformats.org/officeDocument/2006/relationships/hyperlink" Target="http://www.salut.kg/0children/images/phocagallery/raskraski/disney/188.jpg" TargetMode="External"/><Relationship Id="rId21" Type="http://schemas.openxmlformats.org/officeDocument/2006/relationships/hyperlink" Target="http://www.oocities.org/gidsplace.geo/mom_babe_p.jpg" TargetMode="External"/><Relationship Id="rId7" Type="http://schemas.openxmlformats.org/officeDocument/2006/relationships/hyperlink" Target="http://www.colouring-book.ru/files/29_04/39.jpg" TargetMode="External"/><Relationship Id="rId12" Type="http://schemas.openxmlformats.org/officeDocument/2006/relationships/hyperlink" Target="http://img1.owned.com/media/images/1/0/6/7/10675/baby_porcupines_i_never_saw_how_they_are_born_before_540.jpg" TargetMode="External"/><Relationship Id="rId17" Type="http://schemas.openxmlformats.org/officeDocument/2006/relationships/hyperlink" Target="http://img12.nnm.ru/imagez/gallery/0/e/a/d/3/0ead3f88bed9678324d7fb6b9335c4a3.jpg" TargetMode="External"/><Relationship Id="rId25" Type="http://schemas.openxmlformats.org/officeDocument/2006/relationships/hyperlink" Target="http://www.zooclub.ru/attach/6680.jpg" TargetMode="External"/><Relationship Id="rId2" Type="http://schemas.openxmlformats.org/officeDocument/2006/relationships/hyperlink" Target="http://www.salut.kg/0children/images/phocagallery/raskraski/dlya%20samyh%20malenkih/224.jpg" TargetMode="External"/><Relationship Id="rId16" Type="http://schemas.openxmlformats.org/officeDocument/2006/relationships/hyperlink" Target="http://www.krfr.ru/userfiles/publications/view/CHuma-avs_publications_photos-file-694.gif" TargetMode="External"/><Relationship Id="rId20" Type="http://schemas.openxmlformats.org/officeDocument/2006/relationships/hyperlink" Target="http://www.zastavki.com/pictures/640x480/2012/Animals_Beasts_Rabbits_019484_29.jpg" TargetMode="External"/><Relationship Id="rId29" Type="http://schemas.openxmlformats.org/officeDocument/2006/relationships/hyperlink" Target="http://www.birtonresim.com/wp-content/uploads/2010/08/kirpi-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ladraz.ru/images/photos/medium/82e9e7a12665240d13d0b928be28f230.jpg" TargetMode="External"/><Relationship Id="rId11" Type="http://schemas.openxmlformats.org/officeDocument/2006/relationships/hyperlink" Target="http://www.numama.ru/images/photos/small/57ae1bc77cea84dfb6a3c319fd88faa5.jpg" TargetMode="External"/><Relationship Id="rId24" Type="http://schemas.openxmlformats.org/officeDocument/2006/relationships/hyperlink" Target="http://open.az/uploads/posts/2008-07/1216370064_t2.jpg" TargetMode="External"/><Relationship Id="rId32" Type="http://schemas.openxmlformats.org/officeDocument/2006/relationships/hyperlink" Target="http://zhuravkarub.klasna.com/uploads/editor/3938/338195/sitepage_13/images/cfqn_4_1.png" TargetMode="External"/><Relationship Id="rId5" Type="http://schemas.openxmlformats.org/officeDocument/2006/relationships/hyperlink" Target="http://sevsun.at.ua/_ph/4/575413270.gif" TargetMode="External"/><Relationship Id="rId15" Type="http://schemas.openxmlformats.org/officeDocument/2006/relationships/hyperlink" Target="http://www.reiterfreizeit.info/wp-content/uploads/2010/02/Pferd2.jpg" TargetMode="External"/><Relationship Id="rId23" Type="http://schemas.openxmlformats.org/officeDocument/2006/relationships/hyperlink" Target="http://rnns.ru/uploads/posts/2009-10/1255250233_white_bengal_tigers.jpg" TargetMode="External"/><Relationship Id="rId28" Type="http://schemas.openxmlformats.org/officeDocument/2006/relationships/hyperlink" Target="http://www.widelec.org/stuff/miski3/miski_11.jpg" TargetMode="External"/><Relationship Id="rId10" Type="http://schemas.openxmlformats.org/officeDocument/2006/relationships/hyperlink" Target="http://coloringhub.com/wp-content/uploads/2013/03/cow-coloring-pages-8-300x300.png" TargetMode="External"/><Relationship Id="rId19" Type="http://schemas.openxmlformats.org/officeDocument/2006/relationships/hyperlink" Target="http://i241.photobucket.com/albums/ff7/dar4444/Bears/Grizzly-Bear--C10001399.jpg" TargetMode="External"/><Relationship Id="rId31" Type="http://schemas.openxmlformats.org/officeDocument/2006/relationships/hyperlink" Target="http://i9.beon.ru/25/41/1414125/56/64562556/29769348_foxandwintercoatprintc10001410.jpeg" TargetMode="External"/><Relationship Id="rId4" Type="http://schemas.openxmlformats.org/officeDocument/2006/relationships/hyperlink" Target="http://www.numama.ru/images/photos/medium/1c292d0fa726c0b5276da603a6940fd9.jpg" TargetMode="External"/><Relationship Id="rId9" Type="http://schemas.openxmlformats.org/officeDocument/2006/relationships/hyperlink" Target="http://allmum.ru/uploads/gallery/comthumb/23/46.jpg" TargetMode="External"/><Relationship Id="rId14" Type="http://schemas.openxmlformats.org/officeDocument/2006/relationships/hyperlink" Target="http://www.freevector.com/site_media/thumbs/84/f2/84f2a58a6ea0be71604bc7a5bf6631b4.jpg" TargetMode="External"/><Relationship Id="rId22" Type="http://schemas.openxmlformats.org/officeDocument/2006/relationships/hyperlink" Target="http://dailynewsclick.com/wp-content/uploads/2013/05/549.jpg" TargetMode="External"/><Relationship Id="rId27" Type="http://schemas.openxmlformats.org/officeDocument/2006/relationships/hyperlink" Target="http://www.sflorg.com/sciencenews/images/imscn052406_01_01.jpg" TargetMode="External"/><Relationship Id="rId30" Type="http://schemas.openxmlformats.org/officeDocument/2006/relationships/hyperlink" Target="http://cdn.toxel.ro/img/contents/(6)(1)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88031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Презентация к уроку окружающего мира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«Звери- млекопитающие»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 класс УМК «Школа 21 века»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7096"/>
          </a:xfr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Автор-составитель: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Лукашевич Светлана Николаевна, 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Целинный,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Перелюбского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р-на, Саратовской обл.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animoving.ru/galleryimages/obich/obanimal/obmonkey/775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852936"/>
            <a:ext cx="2186640" cy="17297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6009169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animoving.ru/galleryimages/obich/obanimal/obmonkey/77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780928"/>
            <a:ext cx="2125837" cy="18474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0396688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animoving.ru/galleryimages/obich/obanimal/obmonkey/77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556792"/>
            <a:ext cx="2592288" cy="3589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789439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nimoving.ru/galleryimages/obich/obanimal/obmonkey/77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132856"/>
            <a:ext cx="2592288" cy="32607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7773931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animoving.ru/galleryimages/obich/obanimal/obmonkey/77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556792"/>
            <a:ext cx="2592288" cy="3589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6398564"/>
      </p:ext>
    </p:extLst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animoving.ru/galleryimages/obich/obanimal/obmonkey/772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564904"/>
            <a:ext cx="2664296" cy="25090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7853511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animoving.ru/galleryimages/obich/obanimal/obmonkey/78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302484"/>
            <a:ext cx="1800200" cy="24527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8740612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nimoving.ru/galleryimages/obich/obanimal/obmonkey/77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564904"/>
            <a:ext cx="1656184" cy="2618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9229777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animoving.ru/galleryimages/obich/obanimal/obmonkey/78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346658"/>
            <a:ext cx="2232248" cy="3540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0518026"/>
      </p:ext>
    </p:extLst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animoving.ru/galleryimages/obich/obanimal/obmonkey/772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780928"/>
            <a:ext cx="2160240" cy="20213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760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00042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500042"/>
            <a:ext cx="204787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85728"/>
            <a:ext cx="185737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000372"/>
            <a:ext cx="22860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4786322"/>
            <a:ext cx="15716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571744"/>
            <a:ext cx="19050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5000636"/>
            <a:ext cx="300039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2928934"/>
            <a:ext cx="214312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Белый медведь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1340769"/>
            <a:ext cx="6336704" cy="3744416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536" y="522920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/>
                <a:ea typeface="Times New Roman"/>
              </a:rPr>
              <a:t>Подошвы </a:t>
            </a:r>
            <a:r>
              <a:rPr lang="ru-RU" sz="2400" b="1" dirty="0">
                <a:latin typeface="Times New Roman"/>
                <a:ea typeface="Times New Roman"/>
              </a:rPr>
              <a:t>лап подбиты шерстью, чтобы не скользить по льду и не мёрзнуть. Между пальцами есть плавательная перепонка . Крупные когти могут удержать даже сильную </a:t>
            </a:r>
            <a:r>
              <a:rPr lang="ru-RU" sz="2400" b="1" dirty="0" smtClean="0">
                <a:latin typeface="Times New Roman"/>
                <a:ea typeface="Times New Roman"/>
              </a:rPr>
              <a:t>добычу.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Кенгуру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7624" y="1484784"/>
            <a:ext cx="6984776" cy="3816425"/>
          </a:xfrm>
          <a:prstGeom prst="rect">
            <a:avLst/>
          </a:prstGeom>
          <a:noFill/>
          <a:ln w="762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5517232"/>
            <a:ext cx="784887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Но, оказывается , не все кенгуру имеют такую сумку. Как вы думаете у каких кенгуру ее нет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b="1" dirty="0"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99448" y="6363123"/>
            <a:ext cx="20329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 пап-кенгуру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Тигр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539280"/>
            <a:ext cx="4071966" cy="36865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6672" y="1556792"/>
            <a:ext cx="4225913" cy="367240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5373216"/>
            <a:ext cx="889248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Ученые насчитывают 9 видов тигров, которые отличаются друг от друга размерами, окраской. Тигры бывают не только рыжими . Тигры имеют еще и белую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окраску. </a:t>
            </a:r>
            <a:endParaRPr lang="ru-RU" sz="2400" b="1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Летучая мышь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115616" y="1484784"/>
            <a:ext cx="7056784" cy="3960440"/>
          </a:xfrm>
          <a:prstGeom prst="rect">
            <a:avLst/>
          </a:prstGeom>
          <a:noFill/>
          <a:ln w="7620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99824" y="5517232"/>
            <a:ext cx="8888288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Летучая мышь -тоже зверь. Выкармливает детенышей молоком. Питается она насекомыми, лягушками, ящерицами, птицами. Зимой она спит.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b="1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Дельфин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1484784"/>
            <a:ext cx="6480720" cy="3528393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192" y="5013176"/>
            <a:ext cx="9217024" cy="2109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Дельфины дышат воздухом, поэтому они всплывают постоянно на поверхность воды для вдоха. Как же спят дельфины, если им необходимо каждый раз всплывать? У них поочередно спят полушария г/м и глаза.</a:t>
            </a:r>
            <a:endParaRPr lang="ru-RU" sz="2400" b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Кит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1484784"/>
            <a:ext cx="6552728" cy="4104455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5733256"/>
            <a:ext cx="849694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Длина 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кита достигает 33 м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. Питается 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он мелкой рыбой и другой живностью, обитающей в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океане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785794"/>
            <a:ext cx="3857652" cy="335756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3071810"/>
            <a:ext cx="4071966" cy="349566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Содержимое 3"/>
          <p:cNvPicPr>
            <a:picLocks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5715008" y="214291"/>
            <a:ext cx="3160184" cy="2571768"/>
          </a:xfrm>
          <a:prstGeom prst="rect">
            <a:avLst/>
          </a:prstGeom>
          <a:noFill/>
          <a:ln w="7620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33CC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foto-sobaki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04813"/>
            <a:ext cx="2951163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Dog_Trixie_311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b="29832"/>
          <a:stretch>
            <a:fillRect/>
          </a:stretch>
        </p:blipFill>
        <p:spPr bwMode="auto">
          <a:xfrm rot="1471028">
            <a:off x="1258888" y="4868863"/>
            <a:ext cx="2160587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Dog_Trixie_311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b="29832"/>
          <a:stretch>
            <a:fillRect/>
          </a:stretch>
        </p:blipFill>
        <p:spPr bwMode="auto">
          <a:xfrm rot="1471028">
            <a:off x="1198563" y="3836988"/>
            <a:ext cx="2051050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Dog_Trixie_311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b="29832"/>
          <a:stretch>
            <a:fillRect/>
          </a:stretch>
        </p:blipFill>
        <p:spPr bwMode="auto">
          <a:xfrm rot="-320822">
            <a:off x="3348038" y="4941888"/>
            <a:ext cx="1728787" cy="69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Dog_Trixie_311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b="29832"/>
          <a:stretch>
            <a:fillRect/>
          </a:stretch>
        </p:blipFill>
        <p:spPr bwMode="auto">
          <a:xfrm rot="-2467946">
            <a:off x="2989263" y="4597400"/>
            <a:ext cx="1296987" cy="52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0" y="5849938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5138" name="Копи210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пия Детские_Песни_-_Человек_Собаке_Друг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38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0" y="4652963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0" name="AutoShape 20"/>
          <p:cNvSpPr>
            <a:spLocks noChangeArrowheads="1"/>
          </p:cNvSpPr>
          <p:nvPr/>
        </p:nvSpPr>
        <p:spPr bwMode="auto">
          <a:xfrm>
            <a:off x="0" y="3429000"/>
            <a:ext cx="576263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0" y="2276475"/>
            <a:ext cx="576263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2" name="AutoShape 22"/>
          <p:cNvSpPr>
            <a:spLocks noChangeArrowheads="1"/>
          </p:cNvSpPr>
          <p:nvPr/>
        </p:nvSpPr>
        <p:spPr bwMode="auto">
          <a:xfrm>
            <a:off x="0" y="1125538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3" name="AutoShape 23"/>
          <p:cNvSpPr>
            <a:spLocks noChangeArrowheads="1"/>
          </p:cNvSpPr>
          <p:nvPr/>
        </p:nvSpPr>
        <p:spPr bwMode="auto">
          <a:xfrm>
            <a:off x="0" y="-38941"/>
            <a:ext cx="576263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4" name="AutoShape 24"/>
          <p:cNvSpPr>
            <a:spLocks noChangeArrowheads="1"/>
          </p:cNvSpPr>
          <p:nvPr/>
        </p:nvSpPr>
        <p:spPr bwMode="auto">
          <a:xfrm rot="5400000">
            <a:off x="1042987" y="-215899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5" name="AutoShape 25"/>
          <p:cNvSpPr>
            <a:spLocks noChangeArrowheads="1"/>
          </p:cNvSpPr>
          <p:nvPr/>
        </p:nvSpPr>
        <p:spPr bwMode="auto">
          <a:xfrm rot="5400000">
            <a:off x="2339975" y="-215900"/>
            <a:ext cx="576263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 rot="5400000">
            <a:off x="3708400" y="-215900"/>
            <a:ext cx="576263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7" name="AutoShape 27"/>
          <p:cNvSpPr>
            <a:spLocks noChangeArrowheads="1"/>
          </p:cNvSpPr>
          <p:nvPr/>
        </p:nvSpPr>
        <p:spPr bwMode="auto">
          <a:xfrm rot="5400000">
            <a:off x="4932362" y="-215899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8" name="AutoShape 28"/>
          <p:cNvSpPr>
            <a:spLocks noChangeArrowheads="1"/>
          </p:cNvSpPr>
          <p:nvPr/>
        </p:nvSpPr>
        <p:spPr bwMode="auto">
          <a:xfrm rot="5400000">
            <a:off x="6227762" y="-215899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auto">
          <a:xfrm rot="5400000">
            <a:off x="7596187" y="-215899"/>
            <a:ext cx="576263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50" name="AutoShape 30"/>
          <p:cNvSpPr>
            <a:spLocks noChangeArrowheads="1"/>
          </p:cNvSpPr>
          <p:nvPr/>
        </p:nvSpPr>
        <p:spPr bwMode="auto">
          <a:xfrm rot="10800000">
            <a:off x="8567738" y="0"/>
            <a:ext cx="576262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51" name="AutoShape 31"/>
          <p:cNvSpPr>
            <a:spLocks noChangeArrowheads="1"/>
          </p:cNvSpPr>
          <p:nvPr/>
        </p:nvSpPr>
        <p:spPr bwMode="auto">
          <a:xfrm rot="10800000">
            <a:off x="8567738" y="1125538"/>
            <a:ext cx="576262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 rot="10800000">
            <a:off x="8567738" y="2276475"/>
            <a:ext cx="576262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 rot="10800000">
            <a:off x="8567738" y="3429000"/>
            <a:ext cx="576262" cy="1008063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 rot="10800000">
            <a:off x="8567738" y="4652963"/>
            <a:ext cx="576262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 rot="10800000">
            <a:off x="8567738" y="5849938"/>
            <a:ext cx="576262" cy="1008062"/>
          </a:xfrm>
          <a:prstGeom prst="upArrow">
            <a:avLst>
              <a:gd name="adj1" fmla="val 50000"/>
              <a:gd name="adj2" fmla="val 43733"/>
            </a:avLst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9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68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7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7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29514 0.26783 " pathEditMode="relative" rAng="0" ptsTypes="AA">
                                      <p:cBhvr>
                                        <p:cTn id="178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7" y="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80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 3.7037E-7 L -0.0316 -0.65139 L 0.496 -0.65139 L 0.496 3.7037E-7 L -0.0316 3.7037E-7 Z " pathEditMode="relative" rAng="16200000" ptsTypes="FFFFF">
                                      <p:cBhvr>
                                        <p:cTn id="181" dur="3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89" y="-3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8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2000" fill="hold"/>
                                        <p:tgtEl>
                                          <p:spTgt spid="51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8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14 0.26783 L -0.51563 0.53033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8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142 0.49908 L 0.075 -0.05763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-27847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185E-6 L 0.58281 -0.57755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28889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2000" fill="hold"/>
                                        <p:tgtEl>
                                          <p:spTgt spid="5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2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20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2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8"/>
                </p:tgtEl>
              </p:cMediaNode>
            </p:audio>
          </p:childTnLst>
        </p:cTn>
      </p:par>
    </p:tnLst>
    <p:bldLst>
      <p:bldP spid="5137" grpId="0" animBg="1"/>
      <p:bldP spid="5137" grpId="1" animBg="1"/>
      <p:bldP spid="5139" grpId="0" animBg="1"/>
      <p:bldP spid="5139" grpId="1" animBg="1"/>
      <p:bldP spid="5140" grpId="0" animBg="1"/>
      <p:bldP spid="5140" grpId="1" animBg="1"/>
      <p:bldP spid="5141" grpId="0" animBg="1"/>
      <p:bldP spid="5141" grpId="1" animBg="1"/>
      <p:bldP spid="5142" grpId="0" animBg="1"/>
      <p:bldP spid="5142" grpId="1" animBg="1"/>
      <p:bldP spid="5143" grpId="0" animBg="1"/>
      <p:bldP spid="5143" grpId="1" animBg="1"/>
      <p:bldP spid="5144" grpId="0" animBg="1"/>
      <p:bldP spid="5144" grpId="1" animBg="1"/>
      <p:bldP spid="5145" grpId="0" animBg="1"/>
      <p:bldP spid="5145" grpId="1" animBg="1"/>
      <p:bldP spid="5146" grpId="0" animBg="1"/>
      <p:bldP spid="5146" grpId="1" animBg="1"/>
      <p:bldP spid="5147" grpId="0" animBg="1"/>
      <p:bldP spid="5147" grpId="1" animBg="1"/>
      <p:bldP spid="5148" grpId="0" animBg="1"/>
      <p:bldP spid="5148" grpId="1" animBg="1"/>
      <p:bldP spid="5149" grpId="0" animBg="1"/>
      <p:bldP spid="5149" grpId="1" animBg="1"/>
      <p:bldP spid="5150" grpId="0" animBg="1"/>
      <p:bldP spid="5150" grpId="1" animBg="1"/>
      <p:bldP spid="5151" grpId="0" animBg="1"/>
      <p:bldP spid="5151" grpId="1" animBg="1"/>
      <p:bldP spid="5152" grpId="0" animBg="1"/>
      <p:bldP spid="5152" grpId="1" animBg="1"/>
      <p:bldP spid="5153" grpId="0" animBg="1"/>
      <p:bldP spid="5153" grpId="1" animBg="1"/>
      <p:bldP spid="5154" grpId="0" animBg="1"/>
      <p:bldP spid="5154" grpId="1" animBg="1"/>
      <p:bldP spid="5155" grpId="0" animBg="1"/>
      <p:bldP spid="515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12776"/>
            <a:ext cx="82089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800" dirty="0" smtClean="0">
                <a:latin typeface="Times New Roman"/>
                <a:ea typeface="Times New Roman"/>
                <a:cs typeface="Times New Roman"/>
              </a:rPr>
              <a:t>Рассмотрите </a:t>
            </a:r>
            <a:r>
              <a:rPr lang="ru-RU" sz="4800" dirty="0">
                <a:latin typeface="Times New Roman"/>
                <a:ea typeface="Times New Roman"/>
                <a:cs typeface="Times New Roman"/>
              </a:rPr>
              <a:t>иллюстрацию и ответьте  на </a:t>
            </a:r>
            <a:r>
              <a:rPr lang="ru-RU" sz="4800" dirty="0" smtClean="0">
                <a:latin typeface="Times New Roman"/>
                <a:ea typeface="Times New Roman"/>
                <a:cs typeface="Times New Roman"/>
              </a:rPr>
              <a:t>вопросы:</a:t>
            </a:r>
            <a:endParaRPr lang="ru-RU" sz="48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1.Кто изображен на картинке?</a:t>
            </a:r>
            <a:endParaRPr lang="ru-RU" sz="4800" dirty="0">
              <a:solidFill>
                <a:srgbClr val="0070C0"/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2. Где обитает?</a:t>
            </a:r>
            <a:endParaRPr lang="ru-RU" sz="4800" dirty="0">
              <a:solidFill>
                <a:srgbClr val="0070C0"/>
              </a:solidFill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800" dirty="0">
                <a:latin typeface="Times New Roman"/>
                <a:ea typeface="Times New Roman"/>
                <a:cs typeface="Times New Roman"/>
              </a:rPr>
              <a:t>Выберите в группе ответственного, для ответа.</a:t>
            </a:r>
            <a:endParaRPr lang="ru-RU" sz="4800" dirty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127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   л е с у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МЕДВЕДЬ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832"/>
            <a:ext cx="4392488" cy="384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http://im1-tub-ru.yandex.net/i?id=32ae70b6f837560a826db526e96bcbbe-02-144&amp;n=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95" y="1916832"/>
            <a:ext cx="4248472" cy="38471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773949" y="5765492"/>
            <a:ext cx="15183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Лось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5765492"/>
            <a:ext cx="2651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Медведь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86083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Рождают живых детенышей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Кормят их своим молоком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429132"/>
            <a:ext cx="2209804" cy="185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214818"/>
            <a:ext cx="2119314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57200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406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   </a:t>
            </a:r>
            <a:r>
              <a:rPr lang="ru-RU" sz="5400" b="1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 д е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Содержимое 3" descr="ДЕЛЬФИН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424847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КИТ 2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24847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85512" y="5738936"/>
            <a:ext cx="11144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Кит</a:t>
            </a:r>
            <a:endParaRPr lang="ru-RU" sz="4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5738936"/>
            <a:ext cx="26153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Дельфин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71509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 жарких странах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Содержимое 4" descr="ЖИРАФ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4176464" cy="345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ЛОН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3887341" cy="345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28024" y="5745996"/>
            <a:ext cx="21435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Жираф</a:t>
            </a:r>
            <a:r>
              <a:rPr lang="ru-RU" dirty="0">
                <a:ea typeface="Calibri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5732542"/>
            <a:ext cx="14991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Слон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03492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 холодных странах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ТЮ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39"/>
            <a:ext cx="4032250" cy="349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МОРЖ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56" y="1988840"/>
            <a:ext cx="4254500" cy="349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68720" y="5481141"/>
            <a:ext cx="18316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Морж</a:t>
            </a:r>
            <a:endParaRPr lang="ru-RU" sz="4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34314" y="5481141"/>
            <a:ext cx="21823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Тюлень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56048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   п о ч в е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3" r="7677"/>
          <a:stretch>
            <a:fillRect/>
          </a:stretch>
        </p:blipFill>
        <p:spPr bwMode="auto">
          <a:xfrm>
            <a:off x="279084" y="2199927"/>
            <a:ext cx="5140524" cy="3603451"/>
          </a:xfrm>
          <a:prstGeom prst="rect">
            <a:avLst/>
          </a:prstGeom>
          <a:solidFill>
            <a:srgbClr val="0000FF"/>
          </a:solidFill>
          <a:ln w="508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14"/>
          <a:stretch>
            <a:fillRect/>
          </a:stretch>
        </p:blipFill>
        <p:spPr bwMode="auto">
          <a:xfrm>
            <a:off x="5148064" y="3140968"/>
            <a:ext cx="3816424" cy="3528392"/>
          </a:xfrm>
          <a:prstGeom prst="rect">
            <a:avLst/>
          </a:prstGeom>
          <a:solidFill>
            <a:srgbClr val="0000FF"/>
          </a:solidFill>
          <a:ln w="508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31840" y="5838363"/>
            <a:ext cx="15685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ea typeface="Calibri"/>
                <a:cs typeface="Times New Roman"/>
              </a:rPr>
              <a:t>Крот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869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5600" b="1" dirty="0" smtClean="0"/>
              <a:t>Место обитания</a:t>
            </a:r>
          </a:p>
          <a:p>
            <a:pPr marL="0" indent="0">
              <a:buNone/>
            </a:pPr>
            <a:r>
              <a:rPr lang="ru-RU" sz="4000" dirty="0" smtClean="0"/>
              <a:t> </a:t>
            </a:r>
          </a:p>
          <a:p>
            <a:pPr>
              <a:buNone/>
            </a:pPr>
            <a:r>
              <a:rPr lang="ru-RU" sz="4000" dirty="0" smtClean="0"/>
              <a:t>    </a:t>
            </a:r>
            <a:r>
              <a:rPr lang="ru-RU" sz="4200" dirty="0" smtClean="0">
                <a:solidFill>
                  <a:schemeClr val="bg2">
                    <a:lumMod val="10000"/>
                  </a:schemeClr>
                </a:solidFill>
              </a:rPr>
              <a:t>в жарких                                                  в лесу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bg2">
                    <a:lumMod val="10000"/>
                  </a:schemeClr>
                </a:solidFill>
              </a:rPr>
              <a:t>   странах                 </a:t>
            </a:r>
            <a:r>
              <a:rPr lang="ru-RU" sz="4200" dirty="0" smtClean="0"/>
              <a:t>в холодных </a:t>
            </a:r>
          </a:p>
          <a:p>
            <a:pPr marL="0" indent="0">
              <a:buNone/>
            </a:pPr>
            <a:r>
              <a:rPr lang="ru-RU" sz="4200" dirty="0" smtClean="0"/>
              <a:t>                                 странах                                      </a:t>
            </a:r>
          </a:p>
          <a:p>
            <a:r>
              <a:rPr lang="ru-RU" sz="4200" dirty="0" smtClean="0"/>
              <a:t>                            </a:t>
            </a:r>
          </a:p>
          <a:p>
            <a:endParaRPr lang="ru-RU" sz="4200" dirty="0" smtClean="0"/>
          </a:p>
          <a:p>
            <a:pPr>
              <a:buNone/>
            </a:pPr>
            <a:r>
              <a:rPr lang="ru-RU" sz="4200" dirty="0" smtClean="0"/>
              <a:t>              </a:t>
            </a:r>
            <a:r>
              <a:rPr lang="en-US" sz="4200" dirty="0" smtClean="0"/>
              <a:t> </a:t>
            </a:r>
            <a:r>
              <a:rPr lang="ru-RU" sz="4200" dirty="0" smtClean="0"/>
              <a:t> в воде                            </a:t>
            </a:r>
            <a:r>
              <a:rPr lang="en-US" sz="4200" dirty="0" smtClean="0"/>
              <a:t>     </a:t>
            </a:r>
            <a:r>
              <a:rPr lang="ru-RU" sz="4200" dirty="0" smtClean="0"/>
              <a:t>        в степи</a:t>
            </a:r>
            <a:endParaRPr lang="ru-RU" sz="4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000364" y="1700808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4215604" y="199944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156176" y="1722465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381741" y="2472564"/>
            <a:ext cx="257176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4643374" y="2384282"/>
            <a:ext cx="264320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5" y="2357430"/>
            <a:ext cx="1667902" cy="177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384" y="2928934"/>
            <a:ext cx="1693475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797152"/>
            <a:ext cx="1714512" cy="127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1119" y="4500570"/>
            <a:ext cx="1938335" cy="150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3571876"/>
            <a:ext cx="1428760" cy="185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</a:rPr>
              <a:t>Кто лишний?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700808"/>
            <a:ext cx="3168352" cy="34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5170" r="2797" b="14171"/>
          <a:stretch>
            <a:fillRect/>
          </a:stretch>
        </p:blipFill>
        <p:spPr bwMode="auto">
          <a:xfrm>
            <a:off x="3575876" y="3778344"/>
            <a:ext cx="3096344" cy="2808312"/>
          </a:xfrm>
          <a:prstGeom prst="rect">
            <a:avLst/>
          </a:prstGeom>
          <a:solidFill>
            <a:srgbClr val="0000FF"/>
          </a:solidFill>
          <a:ln w="50800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Отчет с картинками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632" y="1340768"/>
            <a:ext cx="3168352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530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15616" y="273050"/>
            <a:ext cx="7571184" cy="5853113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/>
            <a:r>
              <a:rPr lang="ru-RU" sz="9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знаю…</a:t>
            </a:r>
          </a:p>
          <a:p>
            <a:pPr algn="ctr"/>
            <a:r>
              <a:rPr lang="ru-RU" sz="9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могу…</a:t>
            </a:r>
            <a:endParaRPr lang="ru-RU" sz="96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8290">
            <a:off x="4525176" y="4154092"/>
            <a:ext cx="3390910" cy="22145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4153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3-tub-ru.yandex.net/i?id=e918cd11e20b61c04d781f858df4ae10-105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71782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176368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03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WordArt 6"/>
          <p:cNvSpPr>
            <a:spLocks noChangeArrowheads="1" noChangeShapeType="1" noTextEdit="1"/>
          </p:cNvSpPr>
          <p:nvPr/>
        </p:nvSpPr>
        <p:spPr bwMode="auto">
          <a:xfrm>
            <a:off x="971600" y="836712"/>
            <a:ext cx="7704856" cy="1754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198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Молодцы!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395536" y="3573016"/>
            <a:ext cx="8496944" cy="20657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cs typeface="Arial" charset="0"/>
              </a:rPr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357744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dirty="0" smtClean="0"/>
              <a:t>Изображение «слоник-раскраска» </a:t>
            </a:r>
            <a:r>
              <a:rPr lang="ru-RU" u="sng" dirty="0" smtClean="0">
                <a:hlinkClick r:id="rId2"/>
              </a:rPr>
              <a:t>http://www.salut.kg/0children/images/phocagallery/raskraski/dlya%20samyh%20malenkih/224.jpg</a:t>
            </a:r>
            <a:endParaRPr lang="ru-RU" dirty="0" smtClean="0"/>
          </a:p>
          <a:p>
            <a:r>
              <a:rPr lang="ru-RU" dirty="0" smtClean="0"/>
              <a:t>Изображение «Собака-раскраска» </a:t>
            </a:r>
            <a:r>
              <a:rPr lang="ru-RU" u="sng" dirty="0" smtClean="0">
                <a:hlinkClick r:id="rId3"/>
              </a:rPr>
              <a:t>http://www.salut.kg/0children/images/phocagallery/raskraski/disney/188.jpg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Изображение «лось-раскраска» </a:t>
            </a:r>
            <a:r>
              <a:rPr lang="ru-RU" u="sng" dirty="0" smtClean="0">
                <a:hlinkClick r:id="rId4"/>
              </a:rPr>
              <a:t>http://www.numama.ru/images/photos/medium/1c292d0fa726c0b5276da603a6940fd9.jpg</a:t>
            </a:r>
            <a:endParaRPr lang="ru-RU" dirty="0" smtClean="0"/>
          </a:p>
          <a:p>
            <a:r>
              <a:rPr lang="ru-RU" dirty="0" smtClean="0"/>
              <a:t>Изображение «Поросенок-раскраска»</a:t>
            </a:r>
            <a:r>
              <a:rPr lang="ru-RU" u="sng" dirty="0" smtClean="0">
                <a:hlinkClick r:id="rId5"/>
              </a:rPr>
              <a:t>http://sevsun.at.ua/_ph/4/575413270.gif</a:t>
            </a:r>
            <a:r>
              <a:rPr lang="ru-RU" dirty="0" smtClean="0"/>
              <a:t>  </a:t>
            </a:r>
          </a:p>
          <a:p>
            <a:r>
              <a:rPr lang="ru-RU" dirty="0" smtClean="0"/>
              <a:t>Изображение «Белка-раскраска» </a:t>
            </a:r>
            <a:r>
              <a:rPr lang="ru-RU" u="sng" dirty="0" smtClean="0">
                <a:hlinkClick r:id="rId6"/>
              </a:rPr>
              <a:t>http://kladraz.ru/images/photos/medium/82e9e7a12665240d13d0b928be28f230.jpg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Изображение «Конь-раскраска» </a:t>
            </a:r>
            <a:r>
              <a:rPr lang="ru-RU" u="sng" dirty="0" smtClean="0">
                <a:hlinkClick r:id="rId7"/>
              </a:rPr>
              <a:t>http://www.colouring-book.ru/files/29_04/39.jpg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Изображение «Мартышка-раскраска» </a:t>
            </a:r>
            <a:r>
              <a:rPr lang="ru-RU" u="sng" dirty="0" smtClean="0">
                <a:hlinkClick r:id="rId8"/>
              </a:rPr>
              <a:t>http://www.izhzoo.ru/uploads/posts/2011-12/1322990340_3107.gif</a:t>
            </a:r>
            <a:r>
              <a:rPr lang="ru-RU" dirty="0" smtClean="0"/>
              <a:t>  </a:t>
            </a:r>
          </a:p>
          <a:p>
            <a:r>
              <a:rPr lang="ru-RU" dirty="0" smtClean="0"/>
              <a:t>Изображение «</a:t>
            </a:r>
            <a:r>
              <a:rPr lang="ru-RU" dirty="0" err="1" smtClean="0"/>
              <a:t>Бегемотик-раскраска</a:t>
            </a:r>
            <a:r>
              <a:rPr lang="ru-RU" dirty="0" smtClean="0"/>
              <a:t>» </a:t>
            </a:r>
            <a:r>
              <a:rPr lang="ru-RU" u="sng" dirty="0" smtClean="0">
                <a:hlinkClick r:id="rId9"/>
              </a:rPr>
              <a:t>http://allmum.ru/uploads/gallery/comthumb/23/46.jpg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Изображение «Корова-раскраска» </a:t>
            </a:r>
            <a:r>
              <a:rPr lang="ru-RU" u="sng" dirty="0" smtClean="0">
                <a:hlinkClick r:id="rId10"/>
              </a:rPr>
              <a:t>http://coloringhub.com/wp-content/uploads/2013/03/cow-coloring-pages-8-300x300.png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Изображение «Жираф-раскраска» </a:t>
            </a:r>
            <a:r>
              <a:rPr lang="ru-RU" u="sng" dirty="0" smtClean="0">
                <a:hlinkClick r:id="rId11"/>
              </a:rPr>
              <a:t>http://www.numama.ru/images/photos/small/57ae1bc77cea84dfb6a3c319fd88faa5.jpg</a:t>
            </a:r>
            <a:endParaRPr lang="ru-RU" dirty="0" smtClean="0"/>
          </a:p>
          <a:p>
            <a:r>
              <a:rPr lang="ru-RU" dirty="0" smtClean="0"/>
              <a:t>Изображение «Ежиха с ежатами» </a:t>
            </a:r>
            <a:r>
              <a:rPr lang="ru-RU" u="sng" dirty="0" smtClean="0">
                <a:hlinkClick r:id="rId12"/>
              </a:rPr>
              <a:t>http://img1.owned.com/media/images/1/0/6/7/10675/baby_porcupines_i_never_saw_how_they_are_born_before_540.jpg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Изображение «Овца с ягненком»  </a:t>
            </a:r>
            <a:r>
              <a:rPr lang="ru-RU" u="sng" dirty="0" smtClean="0">
                <a:hlinkClick r:id="rId13"/>
              </a:rPr>
              <a:t>http://www.agroklub.com/upload/slike/naslov/ovce(9).jpg</a:t>
            </a:r>
            <a:endParaRPr lang="ru-RU" dirty="0" smtClean="0"/>
          </a:p>
          <a:p>
            <a:r>
              <a:rPr lang="ru-RU" dirty="0" smtClean="0"/>
              <a:t>Изображение «Слониха со слоненком»  </a:t>
            </a:r>
            <a:r>
              <a:rPr lang="ru-RU" u="sng" dirty="0" smtClean="0">
                <a:hlinkClick r:id="rId14"/>
              </a:rPr>
              <a:t>http://www.freevector.com/site_media/thumbs/84/f2/84f2a58a6ea0be71604bc7a5bf6631b4.jpg</a:t>
            </a:r>
            <a:endParaRPr lang="ru-RU" dirty="0" smtClean="0"/>
          </a:p>
          <a:p>
            <a:r>
              <a:rPr lang="ru-RU" dirty="0" smtClean="0"/>
              <a:t>Изображение «Лошадь с жеребенком»  </a:t>
            </a:r>
            <a:r>
              <a:rPr lang="ru-RU" u="sng" dirty="0" smtClean="0">
                <a:hlinkClick r:id="rId15"/>
              </a:rPr>
              <a:t>http://www.reiterfreizeit.info/wp-content/uploads/2010/02/Pferd2.jpg</a:t>
            </a:r>
            <a:endParaRPr lang="ru-RU" dirty="0" smtClean="0"/>
          </a:p>
          <a:p>
            <a:r>
              <a:rPr lang="ru-RU" dirty="0" smtClean="0"/>
              <a:t>Изображение «Свинья с поросятами»  </a:t>
            </a:r>
            <a:r>
              <a:rPr lang="ru-RU" u="sng" dirty="0" smtClean="0">
                <a:hlinkClick r:id="rId16"/>
              </a:rPr>
              <a:t>http://www.krfr.ru/userfiles/publications/view/CHuma-avs_publications_photos-file-694.gif</a:t>
            </a:r>
            <a:endParaRPr lang="ru-RU" dirty="0" smtClean="0"/>
          </a:p>
          <a:p>
            <a:r>
              <a:rPr lang="ru-RU" dirty="0" smtClean="0"/>
              <a:t>Изображение «Волчица с волчатами»  </a:t>
            </a:r>
            <a:r>
              <a:rPr lang="ru-RU" u="sng" dirty="0" smtClean="0">
                <a:hlinkClick r:id="rId17"/>
              </a:rPr>
              <a:t>http://img12.nnm.ru/imagez/gallery/0/e/a/d/3/0ead3f88bed9678324d7fb6b9335c4a3.jpg</a:t>
            </a:r>
            <a:endParaRPr lang="ru-RU" dirty="0" smtClean="0"/>
          </a:p>
          <a:p>
            <a:r>
              <a:rPr lang="ru-RU" dirty="0" smtClean="0"/>
              <a:t>Изображение «Собака с щенятами»  </a:t>
            </a:r>
            <a:r>
              <a:rPr lang="ru-RU" u="sng" dirty="0" smtClean="0">
                <a:hlinkClick r:id="rId18"/>
              </a:rPr>
              <a:t>http://kolyan.net/uploads/posts/2009-12/1262094837_foto_11.jpg</a:t>
            </a:r>
            <a:endParaRPr lang="ru-RU" dirty="0" smtClean="0"/>
          </a:p>
          <a:p>
            <a:r>
              <a:rPr lang="ru-RU" dirty="0" smtClean="0"/>
              <a:t>Изображение «Медведица с медвежонком»  </a:t>
            </a:r>
            <a:r>
              <a:rPr lang="ru-RU" u="sng" dirty="0" smtClean="0">
                <a:hlinkClick r:id="rId19"/>
              </a:rPr>
              <a:t>http://i241.photobucket.com/albums/ff7/dar4444/Bears/Grizzly-Bear--C10001399.jpg</a:t>
            </a:r>
            <a:endParaRPr lang="ru-RU" dirty="0" smtClean="0"/>
          </a:p>
          <a:p>
            <a:r>
              <a:rPr lang="ru-RU" dirty="0" smtClean="0"/>
              <a:t>Изображение «Крольчиха с крольчатами»  </a:t>
            </a:r>
            <a:r>
              <a:rPr lang="ru-RU" u="sng" dirty="0" smtClean="0">
                <a:hlinkClick r:id="rId20"/>
              </a:rPr>
              <a:t>http://www.zastavki.com/pictures/640x480/2012/Animals_Beasts_Rabbits_019484_29.jpg</a:t>
            </a:r>
            <a:endParaRPr lang="ru-RU" dirty="0" smtClean="0"/>
          </a:p>
          <a:p>
            <a:r>
              <a:rPr lang="ru-RU" dirty="0" smtClean="0"/>
              <a:t>Изображение «Панда с детенышем»  </a:t>
            </a:r>
            <a:r>
              <a:rPr lang="ru-RU" u="sng" dirty="0" smtClean="0">
                <a:hlinkClick r:id="rId21"/>
              </a:rPr>
              <a:t>http://www.oocities.org/gidsplace.geo/mom_babe_p.jpg</a:t>
            </a:r>
            <a:endParaRPr lang="ru-RU" dirty="0" smtClean="0"/>
          </a:p>
          <a:p>
            <a:r>
              <a:rPr lang="ru-RU" dirty="0" smtClean="0"/>
              <a:t>Изображение «Кенгуру»  </a:t>
            </a:r>
            <a:r>
              <a:rPr lang="ru-RU" u="sng" dirty="0" smtClean="0">
                <a:hlinkClick r:id="rId22"/>
              </a:rPr>
              <a:t>http://dailynewsclick.com/wp-content/uploads/2013/05/549.jpg</a:t>
            </a:r>
            <a:endParaRPr lang="ru-RU" dirty="0" smtClean="0"/>
          </a:p>
          <a:p>
            <a:r>
              <a:rPr lang="ru-RU" dirty="0" smtClean="0"/>
              <a:t>Изображение «Тигры»  </a:t>
            </a:r>
            <a:r>
              <a:rPr lang="ru-RU" u="sng" dirty="0" smtClean="0">
                <a:hlinkClick r:id="rId23"/>
              </a:rPr>
              <a:t>http://rnns.ru/uploads/posts/2009-10/1255250233_white_bengal_tigers.jpg</a:t>
            </a:r>
            <a:endParaRPr lang="ru-RU" dirty="0" smtClean="0"/>
          </a:p>
          <a:p>
            <a:r>
              <a:rPr lang="ru-RU" dirty="0" smtClean="0"/>
              <a:t>Изображение «Тигр»  </a:t>
            </a:r>
            <a:r>
              <a:rPr lang="ru-RU" u="sng" dirty="0" smtClean="0">
                <a:hlinkClick r:id="rId24"/>
              </a:rPr>
              <a:t>http://open.az/uploads/posts/2008-07/1216370064_t2.jpg</a:t>
            </a:r>
            <a:endParaRPr lang="ru-RU" dirty="0" smtClean="0"/>
          </a:p>
          <a:p>
            <a:r>
              <a:rPr lang="ru-RU" dirty="0" smtClean="0"/>
              <a:t>Изображение «Летучая мышь»  </a:t>
            </a:r>
            <a:r>
              <a:rPr lang="ru-RU" u="sng" dirty="0" smtClean="0">
                <a:hlinkClick r:id="rId25"/>
              </a:rPr>
              <a:t>http://www.zooclub.ru/attach/6680.jpg</a:t>
            </a:r>
            <a:endParaRPr lang="ru-RU" dirty="0" smtClean="0"/>
          </a:p>
          <a:p>
            <a:r>
              <a:rPr lang="ru-RU" dirty="0" smtClean="0"/>
              <a:t>Изображение «Дельфин»  </a:t>
            </a:r>
            <a:r>
              <a:rPr lang="ru-RU" u="sng" dirty="0" smtClean="0">
                <a:hlinkClick r:id="rId26"/>
              </a:rPr>
              <a:t>http://s51.radikal.ru/i133/1106/2f/64363a093619.jpg</a:t>
            </a:r>
            <a:endParaRPr lang="ru-RU" dirty="0" smtClean="0"/>
          </a:p>
          <a:p>
            <a:r>
              <a:rPr lang="ru-RU" dirty="0" smtClean="0"/>
              <a:t>Изображение «Кит»  </a:t>
            </a:r>
            <a:r>
              <a:rPr lang="ru-RU" u="sng" dirty="0" smtClean="0">
                <a:hlinkClick r:id="rId27"/>
              </a:rPr>
              <a:t>http://www.sflorg.com/sciencenews/images/imscn052406_01_01.jpg</a:t>
            </a:r>
            <a:endParaRPr lang="ru-RU" dirty="0" smtClean="0"/>
          </a:p>
          <a:p>
            <a:r>
              <a:rPr lang="ru-RU" dirty="0" smtClean="0"/>
              <a:t>Изображение «Медведь»  </a:t>
            </a:r>
            <a:r>
              <a:rPr lang="ru-RU" u="sng" dirty="0" smtClean="0">
                <a:hlinkClick r:id="rId28"/>
              </a:rPr>
              <a:t>http://www.widelec.org/stuff/miski3/miski_11.jpg</a:t>
            </a:r>
            <a:endParaRPr lang="ru-RU" dirty="0" smtClean="0"/>
          </a:p>
          <a:p>
            <a:r>
              <a:rPr lang="ru-RU" dirty="0" smtClean="0"/>
              <a:t>Изображение «Ёж»  </a:t>
            </a:r>
            <a:r>
              <a:rPr lang="ru-RU" u="sng" dirty="0" smtClean="0">
                <a:hlinkClick r:id="rId29"/>
              </a:rPr>
              <a:t>http://www.birtonresim.com/wp-content/uploads/2010/08/kirpi-2.jpg</a:t>
            </a:r>
            <a:endParaRPr lang="ru-RU" dirty="0" smtClean="0"/>
          </a:p>
          <a:p>
            <a:r>
              <a:rPr lang="ru-RU" dirty="0" smtClean="0"/>
              <a:t>Изображение «Сурки»  </a:t>
            </a:r>
            <a:r>
              <a:rPr lang="ru-RU" u="sng" dirty="0" smtClean="0">
                <a:hlinkClick r:id="rId30"/>
              </a:rPr>
              <a:t>http://cdn.toxel.ro/img/contents/(6)(1).jpg</a:t>
            </a:r>
            <a:endParaRPr lang="ru-RU" dirty="0" smtClean="0"/>
          </a:p>
          <a:p>
            <a:r>
              <a:rPr lang="ru-RU" dirty="0" smtClean="0"/>
              <a:t>Изображение «Лиса»  </a:t>
            </a:r>
            <a:r>
              <a:rPr lang="ru-RU" u="sng" dirty="0" smtClean="0">
                <a:hlinkClick r:id="rId31"/>
              </a:rPr>
              <a:t>http://i9.beon.ru/25/41/1414125/56/64562556/29769348_foxandwintercoatprintc10001410.jpeg</a:t>
            </a:r>
            <a:endParaRPr lang="ru-RU" dirty="0" smtClean="0"/>
          </a:p>
          <a:p>
            <a:r>
              <a:rPr lang="ru-RU" dirty="0" smtClean="0"/>
              <a:t>Изображение «Дети» </a:t>
            </a:r>
            <a:r>
              <a:rPr lang="ru-RU" u="sng" dirty="0" smtClean="0">
                <a:hlinkClick r:id="rId32"/>
              </a:rPr>
              <a:t>http://zhuravkarub.klasna.com/uploads/editor/3938/338195/sitepage_13/images/cfqn_4_1.png</a:t>
            </a:r>
            <a:endParaRPr lang="ru-RU" dirty="0" smtClean="0"/>
          </a:p>
          <a:p>
            <a:r>
              <a:rPr lang="ru-RU" dirty="0" smtClean="0"/>
              <a:t>Изображение «Девочка с колокольчиком» </a:t>
            </a:r>
            <a:r>
              <a:rPr lang="en-US" dirty="0" smtClean="0"/>
              <a:t>http://www.edu.cap.ru/home/5328/wipuckniki/wipuck.png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60" y="332656"/>
            <a:ext cx="9036496" cy="1470025"/>
          </a:xfrm>
        </p:spPr>
        <p:txBody>
          <a:bodyPr>
            <a:normAutofit/>
          </a:bodyPr>
          <a:lstStyle/>
          <a:p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МОЛОКО + ПИТАНИЕ + ЮЩИЕ</a:t>
            </a:r>
            <a:br>
              <a:rPr lang="ru-RU" alt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WordArt 7"/>
          <p:cNvSpPr>
            <a:spLocks noGrp="1" noChangeArrowheads="1" noChangeShapeType="1" noTextEdit="1"/>
          </p:cNvSpPr>
          <p:nvPr>
            <p:ph type="subTitle" idx="1"/>
          </p:nvPr>
        </p:nvSpPr>
        <p:spPr bwMode="auto">
          <a:xfrm>
            <a:off x="323528" y="1556792"/>
            <a:ext cx="8640960" cy="1752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МЛЕКОПИТАЮЩИЕ</a:t>
            </a:r>
          </a:p>
        </p:txBody>
      </p:sp>
      <p:pic>
        <p:nvPicPr>
          <p:cNvPr id="5" name="Рисунок 4" descr="Rjirff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41615"/>
            <a:ext cx="288032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ЛОН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41615"/>
            <a:ext cx="266429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Содержимое 3" descr="ДЕЛЬФИН.jpeg"/>
          <p:cNvPicPr>
            <a:picLocks noGrp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41615"/>
            <a:ext cx="2881040" cy="243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37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00042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500042"/>
            <a:ext cx="204787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85728"/>
            <a:ext cx="185737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000372"/>
            <a:ext cx="22860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4786322"/>
            <a:ext cx="15716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571744"/>
            <a:ext cx="19050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5000636"/>
            <a:ext cx="300039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2928934"/>
            <a:ext cx="214312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sz="9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дикие</a:t>
            </a:r>
            <a:endParaRPr lang="ru-RU" sz="4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домашние</a:t>
            </a:r>
            <a:endParaRPr lang="ru-RU" sz="4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54" y="2285992"/>
            <a:ext cx="1905000" cy="1428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928934"/>
            <a:ext cx="1905000" cy="142875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4214818"/>
            <a:ext cx="1857375" cy="1428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8" name="Рисунок 7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4929198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416" y="2234100"/>
            <a:ext cx="1457064" cy="14287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scene3d>
            <a:camera prst="obliqueBottomLeft"/>
            <a:lightRig rig="threePt" dir="t"/>
          </a:scene3d>
        </p:spPr>
      </p:pic>
      <p:pic>
        <p:nvPicPr>
          <p:cNvPr id="10" name="Рисунок 9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58" y="5000636"/>
            <a:ext cx="1905000" cy="1428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42976" y="3500438"/>
            <a:ext cx="2238375" cy="1428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204864"/>
            <a:ext cx="3896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Физминутка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5362" name="Picture 2" descr="http://animoving.ru/galleryimages/obich/obanimal/obmonkey/78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996952"/>
            <a:ext cx="1447800" cy="1552576"/>
          </a:xfrm>
          <a:prstGeom prst="rect">
            <a:avLst/>
          </a:prstGeom>
          <a:noFill/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1691680" y="3356992"/>
            <a:ext cx="3168352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577293"/>
      </p:ext>
    </p:extLst>
  </p:cSld>
  <p:clrMapOvr>
    <a:masterClrMapping/>
  </p:clrMapOvr>
  <p:transition advClick="0" advTm="4000">
    <p:sndAc>
      <p:stSnd>
        <p:snd r:embed="rId2" name="Detskie-pesni-My---veselye-martyshki(muzofon.com)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animoving.ru/galleryimages/obich/obanimal/obmonkey/78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636912"/>
            <a:ext cx="936104" cy="1136698"/>
          </a:xfrm>
          <a:prstGeom prst="rect">
            <a:avLst/>
          </a:prstGeom>
          <a:noFill/>
        </p:spPr>
      </p:pic>
      <p:pic>
        <p:nvPicPr>
          <p:cNvPr id="3" name="Picture 2" descr="http://animoving.ru/galleryimages/obich/obanimal/obmonkey/78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01008"/>
            <a:ext cx="936104" cy="1136698"/>
          </a:xfrm>
          <a:prstGeom prst="rect">
            <a:avLst/>
          </a:prstGeom>
          <a:noFill/>
        </p:spPr>
      </p:pic>
      <p:pic>
        <p:nvPicPr>
          <p:cNvPr id="4" name="Picture 2" descr="http://animoving.ru/galleryimages/obich/obanimal/obmonkey/78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204864"/>
            <a:ext cx="936104" cy="1136698"/>
          </a:xfrm>
          <a:prstGeom prst="rect">
            <a:avLst/>
          </a:prstGeom>
          <a:noFill/>
        </p:spPr>
      </p:pic>
      <p:pic>
        <p:nvPicPr>
          <p:cNvPr id="5" name="Picture 2" descr="http://animoving.ru/galleryimages/obich/obanimal/obmonkey/78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01008"/>
            <a:ext cx="936104" cy="1136698"/>
          </a:xfrm>
          <a:prstGeom prst="rect">
            <a:avLst/>
          </a:prstGeom>
          <a:noFill/>
        </p:spPr>
      </p:pic>
      <p:pic>
        <p:nvPicPr>
          <p:cNvPr id="6" name="Picture 2" descr="http://animoving.ru/galleryimages/obich/obanimal/obmonkey/78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276872"/>
            <a:ext cx="936104" cy="1136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893519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nimoving.ru/galleryimages/obich/obanimal/obmonkey/776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365490"/>
            <a:ext cx="1584176" cy="2408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0468832"/>
      </p:ext>
    </p:extLst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</TotalTime>
  <Words>541</Words>
  <Application>Microsoft Office PowerPoint</Application>
  <PresentationFormat>Экран (4:3)</PresentationFormat>
  <Paragraphs>98</Paragraphs>
  <Slides>39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39</vt:i4>
      </vt:variant>
    </vt:vector>
  </HeadingPairs>
  <TitlesOfParts>
    <vt:vector size="54" baseType="lpstr">
      <vt:lpstr>Тема Office</vt:lpstr>
      <vt:lpstr>Оформление по умолчанию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Презентация к уроку окружающего мира  «Звери- млекопитающие» 1 класс УМК «Школа 21 века»</vt:lpstr>
      <vt:lpstr>Презентация PowerPoint</vt:lpstr>
      <vt:lpstr>ЗВЕРИ</vt:lpstr>
      <vt:lpstr>МОЛОКО + ПИТАНИЕ + ЮЩИЕ </vt:lpstr>
      <vt:lpstr>Презентация PowerPoint</vt:lpstr>
      <vt:lpstr>Звери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Белый медведь</vt:lpstr>
      <vt:lpstr>Кенгуру</vt:lpstr>
      <vt:lpstr>Тигр</vt:lpstr>
      <vt:lpstr>Летучая мышь</vt:lpstr>
      <vt:lpstr>Дельфин</vt:lpstr>
      <vt:lpstr>Кит</vt:lpstr>
      <vt:lpstr>Презентация PowerPoint</vt:lpstr>
      <vt:lpstr>Презентация PowerPoint</vt:lpstr>
      <vt:lpstr>Презентация PowerPoint</vt:lpstr>
      <vt:lpstr>В   л е с у</vt:lpstr>
      <vt:lpstr>В   в о д е</vt:lpstr>
      <vt:lpstr>В жарких странах</vt:lpstr>
      <vt:lpstr>В холодных странах</vt:lpstr>
      <vt:lpstr>В   п о ч в е</vt:lpstr>
      <vt:lpstr>Презентация PowerPoint</vt:lpstr>
      <vt:lpstr>Кто лишний?</vt:lpstr>
      <vt:lpstr>Презентация PowerPoint</vt:lpstr>
      <vt:lpstr>Презентация PowerPoint</vt:lpstr>
      <vt:lpstr>Презентация PowerPoint</vt:lpstr>
      <vt:lpstr>Интернет –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окружающего мира</dc:title>
  <cp:lastModifiedBy>1</cp:lastModifiedBy>
  <cp:revision>81</cp:revision>
  <dcterms:modified xsi:type="dcterms:W3CDTF">2014-11-15T19:49:15Z</dcterms:modified>
</cp:coreProperties>
</file>