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63" r:id="rId4"/>
    <p:sldId id="257" r:id="rId5"/>
    <p:sldId id="258" r:id="rId6"/>
    <p:sldId id="259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8" r:id="rId18"/>
    <p:sldId id="279" r:id="rId19"/>
    <p:sldId id="280" r:id="rId20"/>
    <p:sldId id="272" r:id="rId21"/>
    <p:sldId id="273" r:id="rId22"/>
    <p:sldId id="274" r:id="rId23"/>
    <p:sldId id="275" r:id="rId24"/>
    <p:sldId id="27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8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387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377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441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59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185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019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083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088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1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327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360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2BEE1-EB8E-488A-80B7-125B65F22466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6DB3C-A39D-4544-B982-EF64A34EB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348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1596" y="680236"/>
            <a:ext cx="11622592" cy="2665865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4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3143" y="2914023"/>
            <a:ext cx="10832123" cy="34465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00" y="271306"/>
            <a:ext cx="10932607" cy="635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03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885" y="365126"/>
            <a:ext cx="11535507" cy="14837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Семейное право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совокупность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правовых норм, которые регулируют отношения между людьми в связи со вступлением в брак, созданием  семьи, рождением и воспитанием детей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279" y="2128994"/>
            <a:ext cx="6087626" cy="456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29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является источниками семейного права?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0757" y="2014293"/>
            <a:ext cx="65270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371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530" y="321547"/>
            <a:ext cx="10822073" cy="610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86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3047" y="124463"/>
            <a:ext cx="10750900" cy="15737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          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Брак – это…………..?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232" y="1832683"/>
            <a:ext cx="7356764" cy="490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49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59" y="365124"/>
            <a:ext cx="11505363" cy="2128693"/>
          </a:xfrm>
        </p:spPr>
        <p:txBody>
          <a:bodyPr>
            <a:noAutofit/>
          </a:bodyPr>
          <a:lstStyle/>
          <a:p>
            <a:r>
              <a:rPr lang="ru-RU" sz="4000" b="1" i="0" dirty="0" smtClean="0">
                <a:solidFill>
                  <a:srgbClr val="1D1D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Брак </a:t>
            </a:r>
            <a:r>
              <a:rPr lang="ru-RU" sz="4000" b="0" i="0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i="0" dirty="0" smtClean="0">
                <a:solidFill>
                  <a:srgbClr val="1D1D1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добровольный, равноправный союз мужчины и женщины, заключённый в установленном законном порядке с целью создания семьи и порождающий у супругов взаимные права и обязанности.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393" y="2958080"/>
            <a:ext cx="5202024" cy="347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389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55" y="197427"/>
            <a:ext cx="10983190" cy="645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695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298" y="197427"/>
            <a:ext cx="10189965" cy="646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37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777407"/>
              </p:ext>
            </p:extLst>
          </p:nvPr>
        </p:nvGraphicFramePr>
        <p:xfrm>
          <a:off x="723478" y="719663"/>
          <a:ext cx="10661304" cy="527874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330652">
                  <a:extLst>
                    <a:ext uri="{9D8B030D-6E8A-4147-A177-3AD203B41FA5}">
                      <a16:colId xmlns:a16="http://schemas.microsoft.com/office/drawing/2014/main" val="3558525114"/>
                    </a:ext>
                  </a:extLst>
                </a:gridCol>
                <a:gridCol w="5330652">
                  <a:extLst>
                    <a:ext uri="{9D8B030D-6E8A-4147-A177-3AD203B41FA5}">
                      <a16:colId xmlns:a16="http://schemas.microsoft.com/office/drawing/2014/main" val="1682201221"/>
                    </a:ext>
                  </a:extLst>
                </a:gridCol>
              </a:tblGrid>
              <a:tr h="1601506">
                <a:tc>
                  <a:txBody>
                    <a:bodyPr/>
                    <a:lstStyle/>
                    <a:p>
                      <a:r>
                        <a:rPr lang="ru-RU" sz="4800" baseline="0" dirty="0" smtClean="0">
                          <a:ln>
                            <a:solidFill>
                              <a:srgbClr val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</a:rPr>
                        <a:t>Условия заключения брака</a:t>
                      </a:r>
                      <a:endParaRPr lang="ru-RU" sz="4800" baseline="0" dirty="0">
                        <a:ln>
                          <a:solidFill>
                            <a:srgbClr val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baseline="0" dirty="0" smtClean="0">
                          <a:ln>
                            <a:solidFill>
                              <a:srgbClr val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</a:rPr>
                        <a:t>Условия расторжения брака</a:t>
                      </a:r>
                      <a:endParaRPr lang="ru-RU" sz="4800" baseline="0" dirty="0">
                        <a:ln>
                          <a:solidFill>
                            <a:srgbClr val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8734435"/>
                  </a:ext>
                </a:extLst>
              </a:tr>
              <a:tr h="2992747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rgbClr val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9564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955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371784"/>
              </p:ext>
            </p:extLst>
          </p:nvPr>
        </p:nvGraphicFramePr>
        <p:xfrm>
          <a:off x="763667" y="378020"/>
          <a:ext cx="10671356" cy="582435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335678">
                  <a:extLst>
                    <a:ext uri="{9D8B030D-6E8A-4147-A177-3AD203B41FA5}">
                      <a16:colId xmlns:a16="http://schemas.microsoft.com/office/drawing/2014/main" val="3558525114"/>
                    </a:ext>
                  </a:extLst>
                </a:gridCol>
                <a:gridCol w="5335678">
                  <a:extLst>
                    <a:ext uri="{9D8B030D-6E8A-4147-A177-3AD203B41FA5}">
                      <a16:colId xmlns:a16="http://schemas.microsoft.com/office/drawing/2014/main" val="1682201221"/>
                    </a:ext>
                  </a:extLst>
                </a:gridCol>
              </a:tblGrid>
              <a:tr h="1672978">
                <a:tc>
                  <a:txBody>
                    <a:bodyPr/>
                    <a:lstStyle/>
                    <a:p>
                      <a:r>
                        <a:rPr lang="ru-RU" sz="3200" baseline="0" dirty="0" smtClean="0">
                          <a:ln>
                            <a:solidFill>
                              <a:srgbClr val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</a:rPr>
                        <a:t>Условия заключения брака</a:t>
                      </a:r>
                      <a:endParaRPr lang="ru-RU" sz="3200" baseline="0" dirty="0">
                        <a:ln>
                          <a:solidFill>
                            <a:srgbClr val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aseline="0" dirty="0" smtClean="0">
                          <a:ln>
                            <a:solidFill>
                              <a:srgbClr val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</a:rPr>
                        <a:t>Условия расторжения брака</a:t>
                      </a:r>
                      <a:endParaRPr lang="ru-RU" sz="3600" baseline="0" dirty="0">
                        <a:ln>
                          <a:solidFill>
                            <a:srgbClr val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8734435"/>
                  </a:ext>
                </a:extLst>
              </a:tr>
              <a:tr h="3586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Взаимное  добровольное согласие</a:t>
                      </a:r>
                      <a:endParaRPr lang="ru-RU" sz="2800" b="0" i="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Достижение брачного возраста</a:t>
                      </a:r>
                      <a:endParaRPr lang="ru-RU" sz="2800" b="0" i="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Отсутствие других браков</a:t>
                      </a:r>
                      <a:endParaRPr lang="ru-RU" sz="2800" b="0" i="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Отсутствия близкого родства</a:t>
                      </a:r>
                      <a:endParaRPr lang="ru-RU" sz="2800" b="0" i="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Дееспособность</a:t>
                      </a:r>
                      <a:endParaRPr lang="ru-RU" sz="2800" b="0" i="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n>
                          <a:solidFill>
                            <a:srgbClr val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1.В следствии смерти одного из супругов</a:t>
                      </a:r>
                      <a:endParaRPr lang="ru-RU" sz="2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В следствии объявления одного из супругов умершим</a:t>
                      </a:r>
                      <a:endParaRPr lang="ru-RU" sz="2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По заявлению одного или обоих супругов.</a:t>
                      </a:r>
                      <a:endParaRPr lang="ru-RU" sz="2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Признание брака недействительным ( фиктивный  брак, нарушены условия заключения брака )</a:t>
                      </a:r>
                      <a:endParaRPr lang="ru-RU" sz="2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n>
                          <a:solidFill>
                            <a:srgbClr val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9564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7859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644" y="301450"/>
            <a:ext cx="11012156" cy="6390751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Группа № 1(карточка №1). Права супругов (учебник с. 146-147). 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виды прав имеют супруги в браке?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Назовите личные и имущественные права супругов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Укажите, какое имущество делится при расторжении брака.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Группа № 2 (карточка №2). Права и обязанности родителей (учебник с. 147-148).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Каковы права и обязанности родителей?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 каких случаях применяется мера лишения родительских прав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вам известно об основаниях и порядке взыскания алиментов на детей?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Группа № 3 (карточка №3). Права и обязанности детей (учебник с. 148-149).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Назовите личные и имущественные права ребёнка 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семье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Кем и как может осуществляться воспитание детей, оставшихся без родителей?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- Каковы обязанности детей?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895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задачи: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17-летний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молодой человек хотел бы работать в ночное время.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Допускается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такой вариант работы несовершеннолетнего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arenR" startAt="2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Семнадцатилетний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гражданин в апреле поступил на работу и попросил предоставить ему отпуск в один из летних месяцев этого же года. В отделе кадров ему объяснили, что отпуск предоставляется через 11 месяцев с начала работы. Правильно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или нет?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5408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6" descr="https://gu-st.ru/htdocs/img/services/round_arrow3@1x-06da3ed9f9.svg"/>
          <p:cNvSpPr>
            <a:spLocks noChangeAspect="1" noChangeArrowheads="1"/>
          </p:cNvSpPr>
          <p:nvPr/>
        </p:nvSpPr>
        <p:spPr bwMode="auto">
          <a:xfrm>
            <a:off x="127000" y="-9667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7" descr="https://gu-st.ru/htdocs/img/services/round_arrow3@1x-06da3ed9f9.svg"/>
          <p:cNvSpPr>
            <a:spLocks noChangeAspect="1" noChangeArrowheads="1"/>
          </p:cNvSpPr>
          <p:nvPr/>
        </p:nvSpPr>
        <p:spPr bwMode="auto">
          <a:xfrm>
            <a:off x="127000" y="-6318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https://gu-st.ru/htdocs/img/services/round_arrow3@1x-06da3ed9f9.svg"/>
          <p:cNvSpPr>
            <a:spLocks noChangeAspect="1" noChangeArrowheads="1"/>
          </p:cNvSpPr>
          <p:nvPr/>
        </p:nvSpPr>
        <p:spPr bwMode="auto">
          <a:xfrm>
            <a:off x="127000" y="-2968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9" descr="https://gu-st.ru/htdocs/img/services/round_arrow3@1x-06da3ed9f9.svg"/>
          <p:cNvSpPr>
            <a:spLocks noChangeAspect="1" noChangeArrowheads="1"/>
          </p:cNvSpPr>
          <p:nvPr/>
        </p:nvSpPr>
        <p:spPr bwMode="auto">
          <a:xfrm>
            <a:off x="127000" y="38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0" descr="https://gu-st.ru/htdocs/img/services/round_arrow3@1x-06da3ed9f9.svg"/>
          <p:cNvSpPr>
            <a:spLocks noChangeAspect="1" noChangeArrowheads="1"/>
          </p:cNvSpPr>
          <p:nvPr/>
        </p:nvSpPr>
        <p:spPr bwMode="auto">
          <a:xfrm>
            <a:off x="127000" y="3730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1" descr="https://gu-st.ru/htdocs/img/services/round_arrow3@1x-06da3ed9f9.svg"/>
          <p:cNvSpPr>
            <a:spLocks noChangeAspect="1" noChangeArrowheads="1"/>
          </p:cNvSpPr>
          <p:nvPr/>
        </p:nvSpPr>
        <p:spPr bwMode="auto">
          <a:xfrm>
            <a:off x="127000" y="7080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12" descr="https://gu-st.ru/htdocs/img/services/round_arrow3@1x-06da3ed9f9.svg"/>
          <p:cNvSpPr>
            <a:spLocks noChangeAspect="1" noChangeArrowheads="1"/>
          </p:cNvSpPr>
          <p:nvPr/>
        </p:nvSpPr>
        <p:spPr bwMode="auto">
          <a:xfrm>
            <a:off x="127000" y="10429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761492"/>
              </p:ext>
            </p:extLst>
          </p:nvPr>
        </p:nvGraphicFramePr>
        <p:xfrm>
          <a:off x="270163" y="1139186"/>
          <a:ext cx="10983192" cy="5603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1064">
                  <a:extLst>
                    <a:ext uri="{9D8B030D-6E8A-4147-A177-3AD203B41FA5}">
                      <a16:colId xmlns:a16="http://schemas.microsoft.com/office/drawing/2014/main" val="2778405918"/>
                    </a:ext>
                  </a:extLst>
                </a:gridCol>
                <a:gridCol w="3661064">
                  <a:extLst>
                    <a:ext uri="{9D8B030D-6E8A-4147-A177-3AD203B41FA5}">
                      <a16:colId xmlns:a16="http://schemas.microsoft.com/office/drawing/2014/main" val="3390541613"/>
                    </a:ext>
                  </a:extLst>
                </a:gridCol>
                <a:gridCol w="3661064">
                  <a:extLst>
                    <a:ext uri="{9D8B030D-6E8A-4147-A177-3AD203B41FA5}">
                      <a16:colId xmlns:a16="http://schemas.microsoft.com/office/drawing/2014/main" val="1760232314"/>
                    </a:ext>
                  </a:extLst>
                </a:gridCol>
              </a:tblGrid>
              <a:tr h="854781">
                <a:tc>
                  <a:txBody>
                    <a:bodyPr/>
                    <a:lstStyle/>
                    <a:p>
                      <a:r>
                        <a:rPr lang="ru-RU" sz="24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Пособия и выплаты для семей с детьми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меры господдержки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Льготы и поощрения для многодетных семей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136463"/>
                  </a:ext>
                </a:extLst>
              </a:tr>
              <a:tr h="4748781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Единовременное пособие при рождении ребёнка</a:t>
                      </a:r>
                    </a:p>
                    <a:p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Единовременное пособие при передаче ребёнка на воспитание в семью</a:t>
                      </a:r>
                    </a:p>
                    <a:p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Ежемесячное пособие по уходу за ребёнком по достижении им 1,5 лет</a:t>
                      </a:r>
                    </a:p>
                    <a:p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Ежемесячные выплаты по уходу за ребёнком в возрасте от 1,5 до 3 лет</a:t>
                      </a:r>
                    </a:p>
                    <a:p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Ежемесячные выплаты на ребёнка от 3 до 7 лет</a:t>
                      </a:r>
                    </a:p>
                    <a:p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Ежемесячное пособие на ребёнка в возрасте от 8 до 17 лет</a:t>
                      </a:r>
                    </a:p>
                    <a:p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Ежемесячное пособие на ребёнка военнослужащего, проходящего военную службу по призыву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Оформление материнского (семейного) капитала</a:t>
                      </a:r>
                    </a:p>
                    <a:p>
                      <a:endParaRPr lang="ru-RU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материнским (семейным) капиталом</a:t>
                      </a:r>
                    </a:p>
                    <a:p>
                      <a:endParaRPr lang="ru-RU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Семейная ипотека под 6%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Денежные выплаты при рождении третьего ребёнка и последующих детей</a:t>
                      </a:r>
                    </a:p>
                    <a:p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Выдача удостоверения многодетной семьи</a:t>
                      </a:r>
                    </a:p>
                    <a:p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Выделение земельного участка многодетной семье</a:t>
                      </a:r>
                    </a:p>
                    <a:p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Орден «Родительская слава» и денежное поощрение к нему</a:t>
                      </a:r>
                    </a:p>
                    <a:p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450 000 ₽ для погашения ипотеки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982670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31800" y="469261"/>
            <a:ext cx="11372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Меры поддержки семей в РФ и Республике Саха(Якутия)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582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9262"/>
            <a:ext cx="10515600" cy="63240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«Верно-неверно»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064" y="1025524"/>
            <a:ext cx="10740736" cy="5489575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kern="100" dirty="0" smtClean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1.Регистрация </a:t>
            </a:r>
            <a:r>
              <a:rPr lang="ru-RU" kern="100" dirty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брака производится только в присутствии лиц, вступающих в брак.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kern="100" dirty="0" smtClean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2.Брачный </a:t>
            </a:r>
            <a:r>
              <a:rPr lang="ru-RU" kern="100" dirty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возраст в России определён с 16 лет.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kern="100" dirty="0" smtClean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3.Брак </a:t>
            </a:r>
            <a:r>
              <a:rPr lang="ru-RU" kern="100" dirty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не может быть заключён между близкими родственниками.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kern="100" dirty="0" smtClean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4.Согласно </a:t>
            </a:r>
            <a:r>
              <a:rPr lang="ru-RU" kern="100" dirty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принципам семейного права, главой семьи является мужчина.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kern="100" dirty="0" smtClean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5.Брак </a:t>
            </a:r>
            <a:r>
              <a:rPr lang="ru-RU" kern="100" dirty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в РФ заключается в суде.    </a:t>
            </a:r>
            <a:r>
              <a:rPr lang="ru-RU" kern="100" dirty="0" smtClean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          </a:t>
            </a:r>
            <a:endParaRPr lang="ru-RU" kern="100" dirty="0">
              <a:latin typeface="Times New Roman" panose="02020603050405020304" pitchFamily="18" charset="0"/>
              <a:ea typeface="Andale Sans UI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kern="100" dirty="0" smtClean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6.В </a:t>
            </a:r>
            <a:r>
              <a:rPr lang="ru-RU" kern="100" dirty="0"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случае развода может ли один из бывших супругов запретить видеться другому с ребёнком?   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7.Вещи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индивидуального пользования не подлежат разделу в случае расторжения брака. 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3718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счастливых семейных отношений.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3191" y="1446964"/>
            <a:ext cx="10690609" cy="512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6080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560" y="365125"/>
            <a:ext cx="10198240" cy="900967"/>
          </a:xfrm>
        </p:spPr>
        <p:txBody>
          <a:bodyPr/>
          <a:lstStyle/>
          <a:p>
            <a:r>
              <a:rPr lang="ru-RU" dirty="0" smtClean="0"/>
              <a:t>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Написать сочинение – эссе на  одну из предложенных тем: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Брак и «неофициальные отношения»: достоинства и недостатки;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Развод родителей и судьба детей;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Что для ребёнка лучше – плохая семья или детский дом?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Я хотел бы жить 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счастливой семье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потому что…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92492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432" y="190918"/>
            <a:ext cx="10922559" cy="658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938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47" y="301451"/>
            <a:ext cx="11033090" cy="631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25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414" y="365126"/>
            <a:ext cx="10228385" cy="93111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будут ли счастливы в дальнейшей жизни Саша и Маша?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661" y="1574416"/>
            <a:ext cx="7620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90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28" y="238919"/>
            <a:ext cx="4572000" cy="3038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527" y="3595256"/>
            <a:ext cx="5481063" cy="30029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7354" y="169574"/>
            <a:ext cx="4664646" cy="310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632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36" y="0"/>
            <a:ext cx="117521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9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4496"/>
            <a:ext cx="10515600" cy="1453627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Тема урока: Семейные правоотношения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5803" y="1908982"/>
            <a:ext cx="10610222" cy="1499466"/>
          </a:xfrm>
        </p:spPr>
        <p:txBody>
          <a:bodyPr/>
          <a:lstStyle/>
          <a:p>
            <a:pPr marL="0" indent="0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kumimoji="0" lang="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73763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познакомиться с понятиями”семья”, “семейное право”, “брак”, порядком, условиями его заключения и прекращения;правами и обязанностями супргуов,родителей и детей.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957" y="3528824"/>
            <a:ext cx="6237043" cy="29804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818374"/>
            <a:ext cx="4371101" cy="269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669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82155" y="773722"/>
            <a:ext cx="5004078" cy="5657223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План урока: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1)Юридические  понятия семьи и брака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2)Условия и порядок заключения брака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3)Сущность и особенности семейных правоотношений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4)Правоотношения супругов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5)Правоотношения родителей и детей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50" y="773722"/>
            <a:ext cx="6073358" cy="580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77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886" y="258082"/>
            <a:ext cx="11545556" cy="1711395"/>
          </a:xfrm>
        </p:spPr>
        <p:txBody>
          <a:bodyPr/>
          <a:lstStyle/>
          <a:p>
            <a:pPr marL="0" indent="0">
              <a:buNone/>
            </a:pPr>
            <a:r>
              <a:rPr lang="ru-RU" sz="3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Семья</a:t>
            </a:r>
            <a:r>
              <a:rPr lang="ru-RU" sz="36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малая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группа, основанная на браке или кровном родстве, связанная общностью быта, взаимной помощью, моральной и правовой ответственностью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543" y="2191359"/>
            <a:ext cx="6840241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985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514</Words>
  <Application>Microsoft Office PowerPoint</Application>
  <PresentationFormat>Широкоэкранный</PresentationFormat>
  <Paragraphs>91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Andale Sans UI</vt:lpstr>
      <vt:lpstr>Arial</vt:lpstr>
      <vt:lpstr>Calibri</vt:lpstr>
      <vt:lpstr>Calibri Light</vt:lpstr>
      <vt:lpstr>Times New Roman</vt:lpstr>
      <vt:lpstr>Тема Office</vt:lpstr>
      <vt:lpstr> </vt:lpstr>
      <vt:lpstr>                   Практические задачи:</vt:lpstr>
      <vt:lpstr>Презентация PowerPoint</vt:lpstr>
      <vt:lpstr>А будут ли счастливы в дальнейшей жизни Саша и Маша? </vt:lpstr>
      <vt:lpstr>Презентация PowerPoint</vt:lpstr>
      <vt:lpstr>                           </vt:lpstr>
      <vt:lpstr>    Тема урока: Семейные правоотношения</vt:lpstr>
      <vt:lpstr>Презентация PowerPoint</vt:lpstr>
      <vt:lpstr>Презентация PowerPoint</vt:lpstr>
      <vt:lpstr>Семейное право - совокупность правовых норм, которые регулируют отношения между людьми в связи со вступлением в брак, созданием  семьи, рождением и воспитанием детей .</vt:lpstr>
      <vt:lpstr>Что является источниками семейного права?</vt:lpstr>
      <vt:lpstr>Презентация PowerPoint</vt:lpstr>
      <vt:lpstr>Презентация PowerPoint</vt:lpstr>
      <vt:lpstr>Брак – это добровольный, равноправный союз мужчины и женщины, заключённый в установленном законном порядке с целью создания семьи и порождающий у супругов взаимные права и обязанности.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Задание «Верно-неверно»</vt:lpstr>
      <vt:lpstr> Правила счастливых семейных отношений.</vt:lpstr>
      <vt:lpstr>                     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user</cp:lastModifiedBy>
  <cp:revision>17</cp:revision>
  <dcterms:created xsi:type="dcterms:W3CDTF">2023-03-05T13:24:26Z</dcterms:created>
  <dcterms:modified xsi:type="dcterms:W3CDTF">2023-03-05T16:21:46Z</dcterms:modified>
</cp:coreProperties>
</file>