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6" r:id="rId4"/>
    <p:sldId id="275" r:id="rId5"/>
    <p:sldId id="276" r:id="rId6"/>
    <p:sldId id="277" r:id="rId7"/>
    <p:sldId id="279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278" r:id="rId28"/>
    <p:sldId id="305" r:id="rId29"/>
    <p:sldId id="280" r:id="rId30"/>
    <p:sldId id="281" r:id="rId31"/>
    <p:sldId id="282" r:id="rId32"/>
    <p:sldId id="283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 autoAdjust="0"/>
    <p:restoredTop sz="99531" autoAdjust="0"/>
  </p:normalViewPr>
  <p:slideViewPr>
    <p:cSldViewPr>
      <p:cViewPr varScale="1">
        <p:scale>
          <a:sx n="114" d="100"/>
          <a:sy n="114" d="100"/>
        </p:scale>
        <p:origin x="14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CF4DC-00F4-4CDE-96D7-A55A641C4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36566-D07C-4BFA-A240-6B480FDB2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62D4A-4E2F-4AF5-8125-6022874DD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1A562-C4A2-4D06-90A2-36CFEE6A4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295CD-A670-4D6D-ACE5-C9A341081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805FF-45F9-4BA2-9D53-009E625BF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0A1C6-6F0E-416D-8078-305DC4FFC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0A4E2-8D7E-4DC7-B37A-60A0470D8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AF49-84CC-461A-A293-C614A97E7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0AF36-8A6B-48F3-BB0C-1964E2768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BE326-C7A1-4D5D-A66B-86874BA30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5BCE5A9E-6F43-489F-97FF-BBB770A4E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83;&#1072;&#1085;&#1072;\Desktop\3%20&#1082;&#1083;&#1072;&#1089;&#1089;%20&#1057;&#1074;&#1086;&#1103;%20&#1080;&#1075;&#1088;&#1072;\Play%20the%20game\AJ%20Jenkins%20-%20ABC%20Song%20(musiclive.me).mp3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83;&#1072;&#1085;&#1072;\Desktop\3%20&#1082;&#1083;&#1072;&#1089;&#1089;%20&#1057;&#1074;&#1086;&#1103;%20&#1080;&#1075;&#1088;&#1072;\Play%20the%20game\AJ%20Jenkins%20-%20ABC%20Song%20(musiclive.me).mp3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2714620"/>
            <a:ext cx="66479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rgbClr val="FF0000"/>
                </a:solidFill>
              </a:rPr>
              <a:t> Play the game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4414" y="1643050"/>
            <a:ext cx="6769100" cy="86677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200" dirty="0">
                <a:solidFill>
                  <a:srgbClr val="04617B"/>
                </a:solidFill>
              </a:rPr>
              <a:t>Sing the song about the</a:t>
            </a:r>
            <a:r>
              <a:rPr lang="ru-RU" sz="3200" dirty="0">
                <a:solidFill>
                  <a:srgbClr val="04617B"/>
                </a:solidFill>
              </a:rPr>
              <a:t> </a:t>
            </a:r>
            <a:r>
              <a:rPr lang="en-US" sz="3600" dirty="0" err="1">
                <a:solidFill>
                  <a:srgbClr val="04617B"/>
                </a:solidFill>
              </a:rPr>
              <a:t>colours</a:t>
            </a:r>
            <a:r>
              <a:rPr lang="en-US" sz="3200" b="1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4356100" y="4652963"/>
            <a:ext cx="36004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endParaRPr lang="ru-RU" sz="32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9159" name="Oval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omic Sans MS" pitchFamily="66" charset="0"/>
              </a:rPr>
              <a:t>back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8" name="AJ Jenkins - ABC Song (musiclive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8809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9156" grpId="0"/>
      <p:bldP spid="491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8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2276474"/>
            <a:ext cx="6769100" cy="1795467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b="1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3600" dirty="0"/>
              <a:t>Name this musical instrument with white and black keys. </a:t>
            </a:r>
            <a:endParaRPr lang="ru-RU" sz="3600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4356100" y="4652963"/>
            <a:ext cx="360045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/>
              <a:t>The piano </a:t>
            </a:r>
            <a:endParaRPr lang="en-US" sz="32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0181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23556" name="Picture 4" descr="Картинки по запросу фото пианин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357562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  <p:bldP spid="5018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10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2276475"/>
            <a:ext cx="6769100" cy="144145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3200" b="1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3200" dirty="0"/>
              <a:t>Sing the song about the ABC</a:t>
            </a:r>
            <a:endParaRPr lang="ru-RU" sz="32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2700338" y="836613"/>
            <a:ext cx="3887787" cy="8604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1364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</a:rPr>
              <a:t>Аукцион</a:t>
            </a:r>
          </a:p>
        </p:txBody>
      </p:sp>
      <p:sp>
        <p:nvSpPr>
          <p:cNvPr id="51208" name="Oval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6" name="AJ Jenkins - ABC Song (musiclive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880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1203" grpId="0" build="p"/>
      <p:bldP spid="51205" grpId="0" animBg="1"/>
      <p:bldP spid="5120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2276475"/>
            <a:ext cx="6769100" cy="2160588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200" dirty="0"/>
              <a:t>You need a big orange ball and a basket with a net to play this game. Name the game</a:t>
            </a:r>
            <a:r>
              <a:rPr lang="ru-RU" sz="3200" dirty="0"/>
              <a:t>.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4356100" y="4652963"/>
            <a:ext cx="360045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dirty="0"/>
              <a:t>Basketball </a:t>
            </a:r>
            <a:endParaRPr lang="en-US" sz="32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2231" name="Oval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sp>
        <p:nvSpPr>
          <p:cNvPr id="21506" name="AutoShape 2" descr="https://upload.wikimedia.org/wikipedia/commons/thumb/e/e6/EdinburghNYE.jpg/260px-EdinburghNY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upload.wikimedia.org/wikipedia/commons/thumb/e/e6/EdinburghNYE.jpg/260px-EdinburghNY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Basketb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714752"/>
            <a:ext cx="2762258" cy="27622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24" y="2071678"/>
            <a:ext cx="7786742" cy="2000264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dirty="0"/>
              <a:t>Eleven people play this game, they use black and white ball to play. </a:t>
            </a:r>
          </a:p>
          <a:p>
            <a:pPr algn="ctr">
              <a:buFontTx/>
              <a:buNone/>
            </a:pPr>
            <a:r>
              <a:rPr lang="en-US" sz="3600" dirty="0"/>
              <a:t>What is the name of the game?</a:t>
            </a:r>
            <a:endParaRPr lang="en-US" sz="36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143504" y="4714884"/>
            <a:ext cx="30289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/>
              <a:t>Football</a:t>
            </a:r>
            <a:endParaRPr lang="en-US" sz="3200" b="1" dirty="0">
              <a:latin typeface="Comic Sans MS" pitchFamily="66" charset="0"/>
            </a:endParaRPr>
          </a:p>
        </p:txBody>
      </p:sp>
      <p:sp>
        <p:nvSpPr>
          <p:cNvPr id="53253" name="WordArt 5"/>
          <p:cNvSpPr>
            <a:spLocks noChangeArrowheads="1" noChangeShapeType="1" noTextEdit="1"/>
          </p:cNvSpPr>
          <p:nvPr/>
        </p:nvSpPr>
        <p:spPr bwMode="auto">
          <a:xfrm>
            <a:off x="1619250" y="-603250"/>
            <a:ext cx="6192838" cy="2303463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9100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</a:rPr>
              <a:t>Счастливый случай</a:t>
            </a:r>
          </a:p>
        </p:txBody>
      </p:sp>
      <p:sp>
        <p:nvSpPr>
          <p:cNvPr id="53254" name="Oval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7" name="Рисунок 6" descr="Без назван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4429132"/>
            <a:ext cx="2619375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  <p:bldP spid="53253" grpId="0" animBg="1"/>
      <p:bldP spid="532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2276475"/>
            <a:ext cx="6769100" cy="1441450"/>
          </a:xfrm>
        </p:spPr>
        <p:txBody>
          <a:bodyPr/>
          <a:lstStyle/>
          <a:p>
            <a:pPr algn="ctr">
              <a:buNone/>
            </a:pPr>
            <a:r>
              <a:rPr lang="en-US" sz="3200" dirty="0"/>
              <a:t>For this sport it is good when the wind blows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n-US" sz="3200" b="1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5292725" y="4797425"/>
            <a:ext cx="30241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/>
              <a:t>surfing</a:t>
            </a:r>
            <a:endParaRPr lang="en-US" sz="3200" b="1" dirty="0">
              <a:latin typeface="Comic Sans MS" pitchFamily="66" charset="0"/>
            </a:endParaRPr>
          </a:p>
        </p:txBody>
      </p:sp>
      <p:sp>
        <p:nvSpPr>
          <p:cNvPr id="54279" name="Oval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9" name="Рисунок 8" descr="windsurfing-magaz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571876"/>
            <a:ext cx="4405840" cy="2810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  <p:bldP spid="5427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8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4857752" y="4857760"/>
            <a:ext cx="33575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/>
              <a:t> Skateboarding</a:t>
            </a:r>
            <a:endParaRPr lang="en-US" sz="3200" b="1" dirty="0">
              <a:latin typeface="Comic Sans MS" pitchFamily="66" charset="0"/>
            </a:endParaRPr>
          </a:p>
        </p:txBody>
      </p:sp>
      <p:sp>
        <p:nvSpPr>
          <p:cNvPr id="55301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8" name="Рисунок 7" descr="080619_skatergirl_we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00438"/>
            <a:ext cx="4699033" cy="26432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28794" y="1643050"/>
            <a:ext cx="561294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+mn-lt"/>
              </a:rPr>
              <a:t>You need a skate for it. </a:t>
            </a:r>
            <a:endParaRPr lang="ru-RU" sz="4000" dirty="0">
              <a:solidFill>
                <a:schemeClr val="tx2"/>
              </a:solidFill>
              <a:latin typeface="+mn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  <p:bldP spid="5530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100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628775"/>
            <a:ext cx="6769100" cy="2085977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3200" dirty="0"/>
              <a:t>Strong men like this sport. They wear white </a:t>
            </a:r>
            <a:r>
              <a:rPr lang="en-US" sz="3200" dirty="0" err="1"/>
              <a:t>kimonoes</a:t>
            </a:r>
            <a:r>
              <a:rPr lang="en-US" sz="3200" dirty="0"/>
              <a:t>. </a:t>
            </a:r>
            <a:endParaRPr lang="en-US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143636" y="4786322"/>
            <a:ext cx="15247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/>
              <a:t>Judo</a:t>
            </a:r>
            <a:endParaRPr lang="en-US" sz="3200" dirty="0"/>
          </a:p>
        </p:txBody>
      </p:sp>
      <p:sp>
        <p:nvSpPr>
          <p:cNvPr id="56327" name="Oval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8" name="Рисунок 7" descr="judo-weave-kimono-dojo-master-dmkj9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571876"/>
            <a:ext cx="3732487" cy="2478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58" y="1500174"/>
            <a:ext cx="8786842" cy="1714512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dirty="0"/>
              <a:t>  The night of the year when ghosts, witches, and fairies are especially active. </a:t>
            </a:r>
            <a:r>
              <a:rPr lang="en-US" sz="3600" b="1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5219700" y="4797425"/>
            <a:ext cx="2376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>
                <a:latin typeface="Comic Sans MS" pitchFamily="66" charset="0"/>
              </a:rPr>
              <a:t>Halloween </a:t>
            </a:r>
          </a:p>
        </p:txBody>
      </p:sp>
      <p:pic>
        <p:nvPicPr>
          <p:cNvPr id="57349" name="Picture 5" descr="Hallowe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286124"/>
            <a:ext cx="3997072" cy="3000396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7350" name="Oval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5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04" y="1785926"/>
            <a:ext cx="6769100" cy="144145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dirty="0"/>
              <a:t>Who puts gifts for children into stockings at Christmas?  </a:t>
            </a:r>
            <a:endParaRPr lang="en-US" sz="36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286380" y="4437063"/>
            <a:ext cx="30718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Santa Claus</a:t>
            </a:r>
            <a:endParaRPr lang="en-US" sz="3200" dirty="0">
              <a:solidFill>
                <a:schemeClr val="tx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8374" name="Oval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9" name="Рисунок 8" descr="11378343-illustration-of-santa-claus-putting-a-gift-on-a-christmas-stock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071810"/>
            <a:ext cx="3709036" cy="3566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0" name="Rectangle 54"/>
          <p:cNvSpPr>
            <a:spLocks noChangeArrowheads="1"/>
          </p:cNvSpPr>
          <p:nvPr/>
        </p:nvSpPr>
        <p:spPr bwMode="auto">
          <a:xfrm>
            <a:off x="611188" y="1628775"/>
            <a:ext cx="7993062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4471" name="Group 135"/>
          <p:cNvGraphicFramePr>
            <a:graphicFrameLocks noGrp="1"/>
          </p:cNvGraphicFramePr>
          <p:nvPr/>
        </p:nvGraphicFramePr>
        <p:xfrm>
          <a:off x="468313" y="836613"/>
          <a:ext cx="7991475" cy="5091114"/>
        </p:xfrm>
        <a:graphic>
          <a:graphicData uri="http://schemas.openxmlformats.org/drawingml/2006/table">
            <a:tbl>
              <a:tblPr/>
              <a:tblGrid>
                <a:gridCol w="2303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09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3200" b="1" u="none" kern="12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Colours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" action="ppaction://hlinksldjump"/>
                        </a:rPr>
                        <a:t>20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3" action="ppaction://hlinksldjump"/>
                        </a:rPr>
                        <a:t>40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4" action="ppaction://hlinksldjump"/>
                        </a:rPr>
                        <a:t>60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5" action="ppaction://hlinksldjump"/>
                        </a:rPr>
                        <a:t>80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6" action="ppaction://hlinksldjump"/>
                        </a:rPr>
                        <a:t>100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Music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7" action="ppaction://hlinksldjump"/>
                        </a:rPr>
                        <a:t>20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8" action="ppaction://hlinksldjump"/>
                        </a:rPr>
                        <a:t>40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9" action="ppaction://hlinksldjump"/>
                        </a:rPr>
                        <a:t>60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0" action="ppaction://hlinksldjump"/>
                        </a:rPr>
                        <a:t>80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1" action="ppaction://hlinksldjump"/>
                        </a:rPr>
                        <a:t>100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3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Sport</a:t>
                      </a:r>
                      <a:endParaRPr kumimoji="0" lang="ru-RU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2" action="ppaction://hlinksldjump"/>
                        </a:rPr>
                        <a:t>20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3" action="ppaction://hlinksldjump"/>
                        </a:rPr>
                        <a:t>40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4" action="ppaction://hlinksldjump"/>
                        </a:rPr>
                        <a:t>60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5" action="ppaction://hlinksldjump"/>
                        </a:rPr>
                        <a:t>80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6" action="ppaction://hlinksldjump"/>
                        </a:rPr>
                        <a:t>100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Holidays</a:t>
                      </a:r>
                      <a:endParaRPr kumimoji="0" lang="ru-RU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7" action="ppaction://hlinksldjump"/>
                        </a:rPr>
                        <a:t>20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8" action="ppaction://hlinksldjump"/>
                        </a:rPr>
                        <a:t>40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19" action="ppaction://hlinksldjump"/>
                        </a:rPr>
                        <a:t>60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0" action="ppaction://hlinksldjump"/>
                        </a:rPr>
                        <a:t>80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1" action="ppaction://hlinksldjump"/>
                        </a:rPr>
                        <a:t>100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General knowledge</a:t>
                      </a:r>
                      <a:endParaRPr kumimoji="0" lang="ru-RU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2" action="ppaction://hlinksldjump"/>
                        </a:rPr>
                        <a:t>20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3" action="ppaction://hlinksldjump"/>
                        </a:rPr>
                        <a:t>40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4" action="ppaction://hlinksldjump"/>
                        </a:rPr>
                        <a:t>60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5" action="ppaction://hlinksldjump"/>
                        </a:rPr>
                        <a:t>80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6" action="ppaction://hlinksldjump"/>
                        </a:rPr>
                        <a:t>100</a:t>
                      </a:r>
                      <a:endParaRPr kumimoji="0" lang="ru-RU" sz="32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0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Alphabet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7" action="ppaction://hlinksldjump"/>
                        </a:rPr>
                        <a:t>20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8" action="ppaction://hlinksldjump"/>
                        </a:rPr>
                        <a:t>40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29" action="ppaction://hlinksldjump"/>
                        </a:rPr>
                        <a:t>60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30" action="ppaction://hlinksldjump"/>
                        </a:rPr>
                        <a:t>80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hlinkClick r:id="rId31" action="ppaction://hlinksldjump"/>
                        </a:rPr>
                        <a:t>100</a:t>
                      </a:r>
                      <a:endParaRPr kumimoji="0" lang="ru-RU" sz="32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5327650" y="4857760"/>
            <a:ext cx="38163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kern="0" dirty="0">
                <a:solidFill>
                  <a:schemeClr val="tx2"/>
                </a:solidFill>
              </a:rPr>
              <a:t>Valentine's Day</a:t>
            </a:r>
            <a:endParaRPr lang="en-US" sz="3200" b="1" dirty="0">
              <a:latin typeface="Comic Sans MS" pitchFamily="66" charset="0"/>
            </a:endParaRPr>
          </a:p>
        </p:txBody>
      </p:sp>
      <p:sp>
        <p:nvSpPr>
          <p:cNvPr id="59397" name="WordArt 5"/>
          <p:cNvSpPr>
            <a:spLocks noChangeArrowheads="1" noChangeShapeType="1" noTextEdit="1"/>
          </p:cNvSpPr>
          <p:nvPr/>
        </p:nvSpPr>
        <p:spPr bwMode="auto">
          <a:xfrm>
            <a:off x="1908175" y="-458788"/>
            <a:ext cx="5327650" cy="1868488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8009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</a:rPr>
              <a:t>Несчастный случай</a:t>
            </a:r>
          </a:p>
        </p:txBody>
      </p:sp>
      <p:sp>
        <p:nvSpPr>
          <p:cNvPr id="59402" name="Oval 1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42988" y="2060575"/>
            <a:ext cx="7200900" cy="179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celebrated on February 14. People give cards and send   lovely </a:t>
            </a:r>
            <a:r>
              <a:rPr kumimoji="0" lang="en-US" sz="32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flower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 on this day. Name the holiday.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 descr="119-1194012_love-clipart-san-valentines-day-card-card-templa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714752"/>
            <a:ext cx="260032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397" grpId="0" animBg="1"/>
      <p:bldP spid="5940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80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844675"/>
            <a:ext cx="6769100" cy="187325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dirty="0"/>
              <a:t>This holiday is on the first day of the year. </a:t>
            </a:r>
            <a:r>
              <a:rPr lang="en-US" sz="3600" b="1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3708400" y="4652963"/>
            <a:ext cx="4103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/>
              <a:t>New Year’s Day </a:t>
            </a:r>
            <a:endParaRPr lang="en-US" sz="32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0423" name="Oval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100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1538" y="1700213"/>
            <a:ext cx="7500990" cy="2017712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When is Victory Day?</a:t>
            </a:r>
            <a:r>
              <a:rPr lang="en-US" sz="3600" b="1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3563938" y="5949950"/>
            <a:ext cx="4751387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ru-RU" sz="2800" b="1" dirty="0">
                <a:latin typeface="Comic Sans MS" pitchFamily="66" charset="0"/>
              </a:rPr>
              <a:t>9 </a:t>
            </a:r>
            <a:r>
              <a:rPr lang="en-US" sz="2800" b="1" dirty="0">
                <a:latin typeface="Comic Sans MS" pitchFamily="66" charset="0"/>
              </a:rPr>
              <a:t>May</a:t>
            </a:r>
            <a:r>
              <a:rPr lang="en-US" sz="2800" dirty="0"/>
              <a:t> </a:t>
            </a:r>
            <a:endParaRPr lang="en-US" sz="28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1447" name="Oval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2988" y="6165850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  <p:bldP spid="614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557338"/>
            <a:ext cx="6911975" cy="374332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200" dirty="0"/>
              <a:t>30 days has S…, A…, J…. and N….</a:t>
            </a:r>
            <a:endParaRPr lang="ru-RU" sz="3200" dirty="0"/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r>
              <a:rPr lang="en-US" sz="3200" dirty="0"/>
              <a:t>Except F… alone, which has 28 days clear</a:t>
            </a:r>
            <a:r>
              <a:rPr lang="ru-RU" sz="3200" dirty="0"/>
              <a:t> </a:t>
            </a:r>
            <a:r>
              <a:rPr lang="en-US" sz="3200" dirty="0"/>
              <a:t>and 29 in each leap year.</a:t>
            </a:r>
            <a:endParaRPr lang="ru-RU" sz="3200" dirty="0"/>
          </a:p>
          <a:p>
            <a:pPr>
              <a:buFontTx/>
              <a:buNone/>
            </a:pPr>
            <a:endParaRPr lang="en-US" sz="3200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2474" name="WordArt 10"/>
          <p:cNvSpPr>
            <a:spLocks noChangeArrowheads="1" noChangeShapeType="1" noTextEdit="1"/>
          </p:cNvSpPr>
          <p:nvPr/>
        </p:nvSpPr>
        <p:spPr bwMode="auto">
          <a:xfrm>
            <a:off x="1908175" y="-458788"/>
            <a:ext cx="5327650" cy="1868488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8009"/>
              </a:avLst>
            </a:prstTxWarp>
          </a:bodyPr>
          <a:lstStyle/>
          <a:p>
            <a:pPr algn="ctr"/>
            <a:endParaRPr lang="ru-RU" sz="3600" b="1" kern="10" dirty="0">
              <a:ln w="25400">
                <a:solidFill>
                  <a:schemeClr val="tx1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62475" name="Oval 1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 animBg="1"/>
      <p:bldP spid="6247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10" y="1285836"/>
            <a:ext cx="8143932" cy="3071858"/>
          </a:xfrm>
        </p:spPr>
        <p:txBody>
          <a:bodyPr/>
          <a:lstStyle/>
          <a:p>
            <a:pPr>
              <a:buNone/>
            </a:pPr>
            <a:r>
              <a:rPr lang="en-US" sz="2400" b="1" dirty="0">
                <a:solidFill>
                  <a:schemeClr val="tx1"/>
                </a:solidFill>
                <a:latin typeface="Comic Sans MS" pitchFamily="66" charset="0"/>
              </a:rPr>
              <a:t>Fill in the right prepositions. (from, </a:t>
            </a:r>
            <a:r>
              <a:rPr lang="en-US" sz="2400" b="1" dirty="0" err="1">
                <a:solidFill>
                  <a:schemeClr val="tx1"/>
                </a:solidFill>
                <a:latin typeface="Comic Sans MS" pitchFamily="66" charset="0"/>
              </a:rPr>
              <a:t>on,in,at,under</a:t>
            </a:r>
            <a:r>
              <a:rPr lang="en-US" sz="2400" b="1" dirty="0">
                <a:solidFill>
                  <a:schemeClr val="tx1"/>
                </a:solidFill>
                <a:latin typeface="Comic Sans MS" pitchFamily="66" charset="0"/>
              </a:rPr>
              <a:t>)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Look___________ her!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I live _____________ Minsk.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The pen is __________________ the desk.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He comes (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из</a:t>
            </a:r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Москвы</a:t>
            </a:r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) ___________________Moscow.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The dog is (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под</a:t>
            </a:r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столом</a:t>
            </a:r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)__________the table</a:t>
            </a:r>
            <a:r>
              <a:rPr lang="en-US" sz="3200" dirty="0">
                <a:solidFill>
                  <a:schemeClr val="tx1"/>
                </a:solidFill>
                <a:latin typeface="Comic Sans MS" pitchFamily="66" charset="0"/>
              </a:rPr>
              <a:t>.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ru-RU" sz="3200" b="1" i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3496" name="Oval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omic Sans MS" pitchFamily="66" charset="0"/>
              </a:rPr>
              <a:t>back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1484313"/>
            <a:ext cx="7273925" cy="2659067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Choose the right grammar form</a:t>
            </a:r>
          </a:p>
          <a:p>
            <a:pPr>
              <a:buNone/>
            </a:pP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Перепиши предложения</a:t>
            </a:r>
            <a:r>
              <a:rPr lang="en-US" sz="2400" b="1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правильно вставляя глагол</a:t>
            </a:r>
            <a:r>
              <a:rPr lang="en-US" sz="2400" b="1" dirty="0">
                <a:solidFill>
                  <a:schemeClr val="tx1"/>
                </a:solidFill>
                <a:latin typeface="Comic Sans MS" pitchFamily="66" charset="0"/>
              </a:rPr>
              <a:t> to be: </a:t>
            </a:r>
            <a:r>
              <a:rPr lang="en-US" sz="2400" b="1" i="1" dirty="0">
                <a:solidFill>
                  <a:schemeClr val="tx1"/>
                </a:solidFill>
                <a:latin typeface="Comic Sans MS" pitchFamily="66" charset="0"/>
              </a:rPr>
              <a:t>am/is/are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a) I …  in the kitchen.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b) My mother and father …   not teachers.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c) …   he a doctor?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sz="24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4520" name="Oval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80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484313"/>
            <a:ext cx="7559675" cy="3016257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u="sng" dirty="0">
                <a:solidFill>
                  <a:schemeClr val="tx1"/>
                </a:solidFill>
                <a:latin typeface="Comic Sans MS" pitchFamily="66" charset="0"/>
              </a:rPr>
              <a:t>Choose the right phrase</a:t>
            </a:r>
          </a:p>
          <a:p>
            <a:pPr algn="ctr">
              <a:buNone/>
            </a:pP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Вставь</a:t>
            </a:r>
            <a:r>
              <a:rPr lang="en-US" sz="2400" b="1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r>
              <a:rPr lang="en-US" sz="2400" b="1" i="1" dirty="0">
                <a:solidFill>
                  <a:schemeClr val="tx1"/>
                </a:solidFill>
                <a:latin typeface="Comic Sans MS" pitchFamily="66" charset="0"/>
              </a:rPr>
              <a:t>can</a:t>
            </a:r>
            <a:r>
              <a:rPr lang="en-US" sz="2400" b="1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или</a:t>
            </a:r>
            <a:r>
              <a:rPr lang="en-US" sz="2400" b="1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r>
              <a:rPr lang="en-US" sz="2400" b="1" i="1" dirty="0">
                <a:solidFill>
                  <a:schemeClr val="tx1"/>
                </a:solidFill>
                <a:latin typeface="Comic Sans MS" pitchFamily="66" charset="0"/>
              </a:rPr>
              <a:t>can’t</a:t>
            </a:r>
            <a:r>
              <a:rPr lang="en-US" sz="2400" b="1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Horses _________ run.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Parrots _________ talk.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Dogs __________fly.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Comic Sans MS" pitchFamily="66" charset="0"/>
              </a:rPr>
              <a:t>Rabbits ___________ sing.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40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sz="2400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5544" name="Oval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omic Sans MS" pitchFamily="66" charset="0"/>
              </a:rPr>
              <a:t>back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2714620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333399"/>
                </a:solidFill>
                <a:latin typeface="Comic Sans MS" pitchFamily="66" charset="0"/>
              </a:rPr>
              <a:t> </a:t>
            </a:r>
            <a:endParaRPr lang="ru-RU" sz="2400" dirty="0">
              <a:solidFill>
                <a:srgbClr val="33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4" grpId="0" animBg="1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100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24" y="1500174"/>
            <a:ext cx="7243789" cy="2714644"/>
          </a:xfrm>
        </p:spPr>
        <p:txBody>
          <a:bodyPr/>
          <a:lstStyle/>
          <a:p>
            <a:pPr>
              <a:buNone/>
            </a:pPr>
            <a:r>
              <a:rPr lang="en-US" sz="3200" dirty="0">
                <a:solidFill>
                  <a:schemeClr val="tx1"/>
                </a:solidFill>
                <a:latin typeface="Comic Sans MS" pitchFamily="66" charset="0"/>
              </a:rPr>
              <a:t>Choose the right article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Вставь артикли</a:t>
            </a:r>
            <a:r>
              <a:rPr lang="en-US" sz="3200" b="1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r>
              <a:rPr lang="en-US" sz="3200" b="1" i="1" dirty="0">
                <a:solidFill>
                  <a:schemeClr val="tx1"/>
                </a:solidFill>
                <a:latin typeface="Comic Sans MS" pitchFamily="66" charset="0"/>
              </a:rPr>
              <a:t>a</a:t>
            </a:r>
            <a:r>
              <a:rPr lang="en-US" sz="3200" b="1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или</a:t>
            </a:r>
            <a:r>
              <a:rPr lang="en-US" sz="3200" b="1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r>
              <a:rPr lang="en-US" sz="3200" b="1" i="1" dirty="0">
                <a:solidFill>
                  <a:schemeClr val="tx1"/>
                </a:solidFill>
                <a:latin typeface="Comic Sans MS" pitchFamily="66" charset="0"/>
              </a:rPr>
              <a:t>an</a:t>
            </a:r>
            <a:r>
              <a:rPr lang="en-US" sz="3200" b="1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3200" dirty="0">
                <a:solidFill>
                  <a:schemeClr val="tx1"/>
                </a:solidFill>
                <a:latin typeface="Comic Sans MS" pitchFamily="66" charset="0"/>
              </a:rPr>
              <a:t>__ elephant, __computer, __eye, </a:t>
            </a:r>
          </a:p>
          <a:p>
            <a:pPr>
              <a:buNone/>
            </a:pPr>
            <a:r>
              <a:rPr lang="en-US" sz="3200" dirty="0">
                <a:solidFill>
                  <a:schemeClr val="tx1"/>
                </a:solidFill>
                <a:latin typeface="Comic Sans MS" pitchFamily="66" charset="0"/>
              </a:rPr>
              <a:t>__ yellow pencil, __ school, ___ant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  <a:p>
            <a:pPr marL="457200" indent="-457200" algn="ctr">
              <a:buFontTx/>
              <a:buNone/>
            </a:pPr>
            <a:endParaRPr lang="en-US" sz="320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8922" name="Oval 1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omic Sans MS" pitchFamily="66" charset="0"/>
              </a:rPr>
              <a:t>back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3357562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 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3357562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2786058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 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86512" y="335756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8662" y="271462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278605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2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1928802"/>
            <a:ext cx="6769100" cy="229553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What English letter asks everyone why?</a:t>
            </a:r>
          </a:p>
          <a:p>
            <a:pPr algn="ctr">
              <a:buFontTx/>
              <a:buNone/>
            </a:pPr>
            <a:r>
              <a:rPr lang="ru-RU" sz="3600" dirty="0">
                <a:solidFill>
                  <a:schemeClr val="tx1"/>
                </a:solidFill>
                <a:latin typeface="Comic Sans MS" pitchFamily="66" charset="0"/>
              </a:rPr>
              <a:t>Какая  буква пристаёт ко всем с вопросом: почему, зачем ? </a:t>
            </a:r>
            <a:r>
              <a:rPr lang="en-US" sz="3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en-US" sz="36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>
              <a:buFontTx/>
              <a:buNone/>
            </a:pPr>
            <a:endParaRPr lang="en-US" sz="36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3600" b="1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4143372" y="5072074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dirty="0"/>
              <a:t> Y</a:t>
            </a:r>
            <a:endParaRPr lang="en-US" sz="3600" b="1" dirty="0">
              <a:latin typeface="Comic Sans MS" pitchFamily="66" charset="0"/>
            </a:endParaRPr>
          </a:p>
        </p:txBody>
      </p:sp>
      <p:sp>
        <p:nvSpPr>
          <p:cNvPr id="66565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  <p:bldP spid="6656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1714489"/>
            <a:ext cx="6769100" cy="2857520"/>
          </a:xfrm>
        </p:spPr>
        <p:txBody>
          <a:bodyPr/>
          <a:lstStyle/>
          <a:p>
            <a:pPr>
              <a:buNone/>
            </a:pPr>
            <a:r>
              <a:rPr lang="ru-RU" sz="3600" dirty="0">
                <a:solidFill>
                  <a:schemeClr val="tx1"/>
                </a:solidFill>
                <a:latin typeface="Comic Sans MS" pitchFamily="66" charset="0"/>
              </a:rPr>
              <a:t>Что всегда стоит посередине английской реки</a:t>
            </a: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ru-RU" sz="36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What is in the middle of</a:t>
            </a:r>
          </a:p>
          <a:p>
            <a:pPr>
              <a:buNone/>
            </a:pP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 an English river? </a:t>
            </a:r>
            <a:endParaRPr lang="ru-RU" sz="36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n-US" sz="3600" b="1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500430" y="4857760"/>
            <a:ext cx="43577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 </a:t>
            </a:r>
            <a:r>
              <a:rPr lang="en-US" sz="3200" dirty="0"/>
              <a:t>V  - RIVER (</a:t>
            </a:r>
            <a:r>
              <a:rPr lang="en-US" sz="3200" dirty="0" err="1"/>
              <a:t>река</a:t>
            </a:r>
            <a:r>
              <a:rPr lang="en-US" sz="3200" dirty="0"/>
              <a:t>)</a:t>
            </a:r>
            <a:endParaRPr lang="en-US" sz="3200" b="1" dirty="0">
              <a:latin typeface="Comic Sans MS" pitchFamily="66" charset="0"/>
            </a:endParaRPr>
          </a:p>
        </p:txBody>
      </p:sp>
      <p:sp>
        <p:nvSpPr>
          <p:cNvPr id="40965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1" name="Rectangle 59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3372" name="Rectangle 60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988840"/>
            <a:ext cx="7848600" cy="2816225"/>
          </a:xfrm>
        </p:spPr>
        <p:txBody>
          <a:bodyPr/>
          <a:lstStyle/>
          <a:p>
            <a:pPr algn="ctr">
              <a:buNone/>
            </a:pPr>
            <a:r>
              <a:rPr lang="en-US" sz="4800" dirty="0"/>
              <a:t>What </a:t>
            </a:r>
            <a:r>
              <a:rPr lang="en-US" sz="4800" dirty="0" err="1"/>
              <a:t>colour</a:t>
            </a:r>
            <a:r>
              <a:rPr lang="en-US" sz="4800" dirty="0"/>
              <a:t> is the sky?</a:t>
            </a:r>
            <a:r>
              <a:rPr lang="en-US" sz="4800" b="1" dirty="0"/>
              <a:t> </a:t>
            </a:r>
            <a:endParaRPr lang="ru-RU" sz="4800" dirty="0"/>
          </a:p>
          <a:p>
            <a:pPr algn="ctr">
              <a:buFontTx/>
              <a:buNone/>
            </a:pPr>
            <a:endParaRPr lang="ru-RU" sz="4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3373" name="Rectangle 61"/>
          <p:cNvSpPr>
            <a:spLocks noChangeArrowheads="1"/>
          </p:cNvSpPr>
          <p:nvPr/>
        </p:nvSpPr>
        <p:spPr bwMode="auto">
          <a:xfrm>
            <a:off x="2627313" y="4941888"/>
            <a:ext cx="57610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/>
              <a:t> </a:t>
            </a:r>
            <a:r>
              <a:rPr lang="en-US" sz="4800" dirty="0">
                <a:solidFill>
                  <a:schemeClr val="tx2"/>
                </a:solidFill>
              </a:rPr>
              <a:t>blue</a:t>
            </a:r>
            <a:endParaRPr lang="ru-RU" sz="48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3378" name="Oval 6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omic Sans MS" pitchFamily="66" charset="0"/>
              </a:rPr>
              <a:t>back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73" grpId="0"/>
      <p:bldP spid="1337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2276474"/>
            <a:ext cx="6769100" cy="1724029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What have </a:t>
            </a:r>
            <a:r>
              <a:rPr lang="en-US" sz="3600" b="1" i="1" dirty="0">
                <a:solidFill>
                  <a:schemeClr val="tx1"/>
                </a:solidFill>
                <a:latin typeface="Comic Sans MS" pitchFamily="66" charset="0"/>
              </a:rPr>
              <a:t>sugar</a:t>
            </a: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 and </a:t>
            </a:r>
            <a:r>
              <a:rPr lang="en-US" sz="3600" b="1" i="1" dirty="0">
                <a:solidFill>
                  <a:schemeClr val="tx1"/>
                </a:solidFill>
                <a:latin typeface="Comic Sans MS" pitchFamily="66" charset="0"/>
              </a:rPr>
              <a:t>salt</a:t>
            </a: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pPr algn="ctr">
              <a:buFontTx/>
              <a:buNone/>
            </a:pPr>
            <a:r>
              <a:rPr lang="en-US" sz="3600" dirty="0">
                <a:solidFill>
                  <a:schemeClr val="tx1"/>
                </a:solidFill>
                <a:latin typeface="Comic Sans MS" pitchFamily="66" charset="0"/>
              </a:rPr>
              <a:t>in common?  </a:t>
            </a:r>
            <a:endParaRPr lang="en-US" sz="36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339975" y="4292600"/>
            <a:ext cx="6119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Букву «S»: sugar – salt</a:t>
            </a:r>
          </a:p>
        </p:txBody>
      </p:sp>
      <p:sp>
        <p:nvSpPr>
          <p:cNvPr id="41989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8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8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2276475"/>
            <a:ext cx="6769100" cy="144145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b="1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Where does August come before June? 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563938" y="4581525"/>
            <a:ext cx="3960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>
                <a:latin typeface="Comic Sans MS" pitchFamily="66" charset="0"/>
              </a:rPr>
              <a:t>In the dictionary</a:t>
            </a:r>
          </a:p>
        </p:txBody>
      </p:sp>
      <p:sp>
        <p:nvSpPr>
          <p:cNvPr id="43013" name="WordArt 5"/>
          <p:cNvSpPr>
            <a:spLocks noChangeArrowheads="1" noChangeShapeType="1" noTextEdit="1"/>
          </p:cNvSpPr>
          <p:nvPr/>
        </p:nvSpPr>
        <p:spPr bwMode="auto">
          <a:xfrm>
            <a:off x="2916238" y="1052513"/>
            <a:ext cx="3384550" cy="503237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21506430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</a:rPr>
              <a:t>Аукцион</a:t>
            </a:r>
          </a:p>
        </p:txBody>
      </p:sp>
      <p:sp>
        <p:nvSpPr>
          <p:cNvPr id="43016" name="Oval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43012" grpId="0"/>
      <p:bldP spid="43013" grpId="0" animBg="1"/>
      <p:bldP spid="430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10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2276474"/>
            <a:ext cx="6769100" cy="1938343"/>
          </a:xfrm>
        </p:spPr>
        <p:txBody>
          <a:bodyPr/>
          <a:lstStyle/>
          <a:p>
            <a:pPr>
              <a:buNone/>
            </a:pPr>
            <a:r>
              <a:rPr lang="en-US" sz="3600" b="1" dirty="0">
                <a:solidFill>
                  <a:schemeClr val="tx1"/>
                </a:solidFill>
                <a:latin typeface="Comic Sans MS" pitchFamily="66" charset="0"/>
              </a:rPr>
              <a:t>How many letters are there in the alphabet?</a:t>
            </a:r>
            <a:endParaRPr lang="ru-RU" sz="3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en-US" sz="3600" b="1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 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1476375" y="4221163"/>
            <a:ext cx="70564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dirty="0"/>
              <a:t>Eight –A-l-p-h-a-b-e-t</a:t>
            </a:r>
            <a:endParaRPr lang="ru-RU" sz="3200" dirty="0"/>
          </a:p>
          <a:p>
            <a:pPr algn="ctr"/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44037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848600" cy="281622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200" dirty="0"/>
              <a:t>The mouse is... </a:t>
            </a:r>
            <a:r>
              <a:rPr lang="en-US" sz="3200" b="1" dirty="0">
                <a:solidFill>
                  <a:schemeClr val="tx1"/>
                </a:solidFill>
                <a:latin typeface="Comic Sans MS" pitchFamily="66" charset="0"/>
              </a:rPr>
              <a:t>.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572000" y="4797425"/>
            <a:ext cx="28813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/>
              <a:t> grey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4821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357562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  <p:bldP spid="348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60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5786" y="1714488"/>
            <a:ext cx="5314960" cy="3000396"/>
          </a:xfrm>
        </p:spPr>
        <p:txBody>
          <a:bodyPr/>
          <a:lstStyle/>
          <a:p>
            <a:pPr>
              <a:buNone/>
            </a:pPr>
            <a:r>
              <a:rPr lang="en-US" sz="4000" dirty="0"/>
              <a:t>Spring is ______. </a:t>
            </a:r>
            <a:endParaRPr lang="ru-RU" sz="4000" b="1" dirty="0"/>
          </a:p>
          <a:p>
            <a:pPr>
              <a:buNone/>
            </a:pPr>
            <a:r>
              <a:rPr lang="en-US" sz="4000" dirty="0"/>
              <a:t>Summer is bright.</a:t>
            </a:r>
            <a:endParaRPr lang="ru-RU" sz="4000" b="1" dirty="0"/>
          </a:p>
          <a:p>
            <a:pPr>
              <a:buNone/>
            </a:pPr>
            <a:r>
              <a:rPr lang="en-US" sz="4000" dirty="0"/>
              <a:t>Autumn is ______.</a:t>
            </a:r>
            <a:endParaRPr lang="ru-RU" sz="4000" b="1" dirty="0"/>
          </a:p>
          <a:p>
            <a:pPr>
              <a:buNone/>
            </a:pPr>
            <a:r>
              <a:rPr lang="en-US" sz="4000" dirty="0"/>
              <a:t>Winter is ______.</a:t>
            </a:r>
            <a:r>
              <a:rPr lang="en-US" sz="4000" b="1" dirty="0"/>
              <a:t>           </a:t>
            </a:r>
            <a:endParaRPr lang="ru-RU" sz="4000" b="1" dirty="0"/>
          </a:p>
          <a:p>
            <a:pPr algn="ctr">
              <a:lnSpc>
                <a:spcPct val="80000"/>
              </a:lnSpc>
              <a:buFontTx/>
              <a:buNone/>
            </a:pPr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3851275" y="4868863"/>
            <a:ext cx="38163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/>
              <a:t>green, yellow, white </a:t>
            </a:r>
            <a:r>
              <a:rPr lang="en-US" sz="3200" b="1" dirty="0">
                <a:latin typeface="Comic Sans MS" pitchFamily="66" charset="0"/>
              </a:rPr>
              <a:t>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5845" name="Oval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80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916113"/>
            <a:ext cx="7491412" cy="15843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3600" dirty="0"/>
              <a:t>What </a:t>
            </a:r>
            <a:r>
              <a:rPr lang="en-US" sz="3600" dirty="0" err="1"/>
              <a:t>colour</a:t>
            </a:r>
            <a:r>
              <a:rPr lang="en-US" sz="3600" dirty="0"/>
              <a:t> is the rainbow? </a:t>
            </a:r>
            <a:endParaRPr lang="ru-RU" sz="3600" dirty="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4857752" y="3643314"/>
            <a:ext cx="32861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 err="1"/>
              <a:t>red,orange</a:t>
            </a:r>
            <a:r>
              <a:rPr lang="en-US" sz="3200" dirty="0"/>
              <a:t>, yellow, green, </a:t>
            </a:r>
            <a:r>
              <a:rPr lang="en-US" sz="3200" dirty="0" err="1"/>
              <a:t>blue,blue</a:t>
            </a:r>
            <a:r>
              <a:rPr lang="ru-RU" sz="3200" dirty="0"/>
              <a:t>,</a:t>
            </a:r>
            <a:r>
              <a:rPr lang="en-US" sz="3200" dirty="0"/>
              <a:t>purple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6871" name="Oval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28674" name="Picture 2" descr="Картинки по запросу фото радуг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714620"/>
            <a:ext cx="3444331" cy="2357454"/>
          </a:xfrm>
          <a:prstGeom prst="rect">
            <a:avLst/>
          </a:prstGeom>
          <a:noFill/>
        </p:spPr>
      </p:pic>
      <p:pic>
        <p:nvPicPr>
          <p:cNvPr id="7" name="AJ Jenkins - ABC Song (musiclive.me).mp3">
            <a:hlinkClick r:id="" action="ppaction://media"/>
          </p:cNvPr>
          <p:cNvPicPr>
            <a:picLocks noRot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AJ Jenkins - ABC Song (musiclive.me).mp3">
            <a:hlinkClick r:id="" action="ppaction://media"/>
          </p:cNvPr>
          <p:cNvPicPr>
            <a:picLocks noRot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100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4414" y="2143116"/>
            <a:ext cx="6769100" cy="2786082"/>
          </a:xfrm>
        </p:spPr>
        <p:txBody>
          <a:bodyPr/>
          <a:lstStyle/>
          <a:p>
            <a:pPr>
              <a:buNone/>
            </a:pPr>
            <a:r>
              <a:rPr lang="ru-RU" sz="3600" dirty="0"/>
              <a:t>   </a:t>
            </a:r>
            <a:r>
              <a:rPr lang="en-US" sz="3600" dirty="0" err="1"/>
              <a:t>Mr.Blue</a:t>
            </a:r>
            <a:r>
              <a:rPr lang="en-US" sz="3600" dirty="0"/>
              <a:t> lives in the blue house, Mr. Pink lives in the pink house, and Mr. Brown lives in the brown house. Who lives in the White House?</a:t>
            </a:r>
            <a:endParaRPr lang="ru-RU" sz="3600" dirty="0"/>
          </a:p>
          <a:p>
            <a:pPr algn="ctr">
              <a:buFontTx/>
              <a:buNone/>
            </a:pPr>
            <a:endParaRPr lang="ru-RU" sz="36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707904" y="4929198"/>
            <a:ext cx="40359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 </a:t>
            </a:r>
            <a:r>
              <a:rPr lang="en-US" sz="3200" dirty="0"/>
              <a:t>The US</a:t>
            </a:r>
            <a:r>
              <a:rPr lang="ru-RU" sz="3200" dirty="0"/>
              <a:t>А</a:t>
            </a:r>
            <a:r>
              <a:rPr lang="en-US" sz="3200" dirty="0"/>
              <a:t> President</a:t>
            </a:r>
          </a:p>
          <a:p>
            <a:endParaRPr lang="en-US" sz="3200" dirty="0"/>
          </a:p>
          <a:p>
            <a:endParaRPr lang="ru-RU" sz="3200" dirty="0"/>
          </a:p>
        </p:txBody>
      </p:sp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1763713" y="-603250"/>
            <a:ext cx="5759450" cy="24479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21825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</a:rPr>
              <a:t>Несчастный случай</a:t>
            </a:r>
          </a:p>
        </p:txBody>
      </p:sp>
      <p:sp>
        <p:nvSpPr>
          <p:cNvPr id="39944" name="Oval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27650" name="Picture 2" descr="Картинки по запросу фото Белый д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043608" y="828678"/>
            <a:ext cx="7416824" cy="4171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  <p:bldP spid="39940" grpId="0"/>
      <p:bldP spid="39941" grpId="0" animBg="1"/>
      <p:bldP spid="399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2276475"/>
            <a:ext cx="6769100" cy="144145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b="1" dirty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 The most popular New Year song in England. </a:t>
            </a:r>
            <a:endParaRPr lang="ru-RU" sz="36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4356100" y="4652963"/>
            <a:ext cx="2808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Jingle Bells</a:t>
            </a:r>
          </a:p>
        </p:txBody>
      </p:sp>
      <p:pic>
        <p:nvPicPr>
          <p:cNvPr id="47109" name="Picture 5" descr="Колокольчик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860800"/>
            <a:ext cx="1655762" cy="2020888"/>
          </a:xfrm>
          <a:prstGeom prst="rect">
            <a:avLst/>
          </a:prstGeom>
          <a:noFill/>
        </p:spPr>
      </p:pic>
      <p:sp>
        <p:nvSpPr>
          <p:cNvPr id="47110" name="Oval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  <p:bldP spid="471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43213" y="0"/>
            <a:ext cx="3394075" cy="1200150"/>
          </a:xfrm>
        </p:spPr>
        <p:txBody>
          <a:bodyPr/>
          <a:lstStyle/>
          <a:p>
            <a:r>
              <a:rPr lang="ru-RU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</a:t>
            </a: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 points</a:t>
            </a:r>
            <a:endParaRPr lang="ru-RU" sz="44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2276475"/>
            <a:ext cx="6769100" cy="144145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800" dirty="0"/>
              <a:t>Russian folk musical instrument</a:t>
            </a:r>
            <a:endParaRPr lang="ru-RU" sz="48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643438" y="5084763"/>
            <a:ext cx="36004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/>
              <a:t> The balalaika</a:t>
            </a:r>
            <a:endParaRPr lang="en-US" sz="3200" b="1" dirty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8135" name="Oval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51500" y="6092825"/>
            <a:ext cx="16573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latin typeface="Comic Sans MS" pitchFamily="66" charset="0"/>
              </a:rPr>
              <a:t>back</a:t>
            </a:r>
            <a:endParaRPr lang="ru-RU" sz="2400" b="1">
              <a:latin typeface="Comic Sans MS" pitchFamily="66" charset="0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571876"/>
            <a:ext cx="13493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  <p:bldP spid="48135" grpId="0" animBg="1"/>
    </p:bld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2075</TotalTime>
  <Words>707</Words>
  <Application>Microsoft Office PowerPoint</Application>
  <PresentationFormat>Экран (4:3)</PresentationFormat>
  <Paragraphs>190</Paragraphs>
  <Slides>32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Comic Sans MS</vt:lpstr>
      <vt:lpstr>Tahoma</vt:lpstr>
      <vt:lpstr>10069046</vt:lpstr>
      <vt:lpstr>Презентация PowerPoint</vt:lpstr>
      <vt:lpstr>Презентация PowerPoint</vt:lpstr>
      <vt:lpstr>20 points</vt:lpstr>
      <vt:lpstr>40 points</vt:lpstr>
      <vt:lpstr>60 points</vt:lpstr>
      <vt:lpstr>80 points</vt:lpstr>
      <vt:lpstr>100 points</vt:lpstr>
      <vt:lpstr>20 points</vt:lpstr>
      <vt:lpstr>40 points</vt:lpstr>
      <vt:lpstr>60 points</vt:lpstr>
      <vt:lpstr>80 points</vt:lpstr>
      <vt:lpstr>100 points</vt:lpstr>
      <vt:lpstr>20 points</vt:lpstr>
      <vt:lpstr>40 points</vt:lpstr>
      <vt:lpstr>60 points</vt:lpstr>
      <vt:lpstr>80 points</vt:lpstr>
      <vt:lpstr>100 points</vt:lpstr>
      <vt:lpstr>20 points</vt:lpstr>
      <vt:lpstr>40 points</vt:lpstr>
      <vt:lpstr>60 points</vt:lpstr>
      <vt:lpstr>80 points</vt:lpstr>
      <vt:lpstr>100 points</vt:lpstr>
      <vt:lpstr>20 points</vt:lpstr>
      <vt:lpstr>40 points</vt:lpstr>
      <vt:lpstr>60 points</vt:lpstr>
      <vt:lpstr>80 points</vt:lpstr>
      <vt:lpstr>100 points</vt:lpstr>
      <vt:lpstr>20 points</vt:lpstr>
      <vt:lpstr>40 points</vt:lpstr>
      <vt:lpstr>60 points</vt:lpstr>
      <vt:lpstr>80 points</vt:lpstr>
      <vt:lpstr>100 points</vt:lpstr>
    </vt:vector>
  </TitlesOfParts>
  <Company>URTISI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GOOD</cp:lastModifiedBy>
  <cp:revision>122</cp:revision>
  <dcterms:created xsi:type="dcterms:W3CDTF">2011-08-18T13:52:20Z</dcterms:created>
  <dcterms:modified xsi:type="dcterms:W3CDTF">2025-03-31T06:47:31Z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