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3" r:id="rId2"/>
    <p:sldId id="281" r:id="rId3"/>
    <p:sldId id="308" r:id="rId4"/>
    <p:sldId id="290" r:id="rId5"/>
    <p:sldId id="289" r:id="rId6"/>
    <p:sldId id="294" r:id="rId7"/>
    <p:sldId id="276" r:id="rId8"/>
    <p:sldId id="301" r:id="rId9"/>
    <p:sldId id="263" r:id="rId10"/>
    <p:sldId id="279" r:id="rId11"/>
    <p:sldId id="295" r:id="rId12"/>
    <p:sldId id="291" r:id="rId13"/>
    <p:sldId id="300" r:id="rId14"/>
    <p:sldId id="299" r:id="rId15"/>
    <p:sldId id="309" r:id="rId16"/>
    <p:sldId id="310" r:id="rId17"/>
    <p:sldId id="311" r:id="rId18"/>
    <p:sldId id="312" r:id="rId19"/>
    <p:sldId id="302" r:id="rId20"/>
    <p:sldId id="303" r:id="rId21"/>
    <p:sldId id="304" r:id="rId22"/>
    <p:sldId id="305" r:id="rId23"/>
    <p:sldId id="31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9462" autoAdjust="0"/>
  </p:normalViewPr>
  <p:slideViewPr>
    <p:cSldViewPr snapToGrid="0">
      <p:cViewPr varScale="1">
        <p:scale>
          <a:sx n="69" d="100"/>
          <a:sy n="69" d="100"/>
        </p:scale>
        <p:origin x="122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8C634-F46B-4764-B85E-559ACE7D507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0940D-31DD-4619-932A-F21C9A4B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940D-31DD-4619-932A-F21C9A4B742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940D-31DD-4619-932A-F21C9A4B742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tiff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Рисунок 3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18593" y="918285"/>
              <a:ext cx="1894900" cy="2568439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МБУДО «Дворец творчества детей и молодежи</a:t>
              </a:r>
            </a:p>
            <a:p>
              <a:pPr algn="ctr"/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имени Добробабиной А.П. города Белово»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00496" y="5286388"/>
            <a:ext cx="464075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6870" y="4381058"/>
            <a:ext cx="321299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Тузовский </a:t>
            </a:r>
          </a:p>
          <a:p>
            <a:pPr algn="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Евгений Викторович,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784" y="2285992"/>
            <a:ext cx="6715593" cy="13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УМК на занятиях детского объединения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«Спортивный туризм»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16616" y="5437669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343844" y="357166"/>
            <a:ext cx="6438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3175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Рабочая тетрадь «В мире ориентиров»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00034" y="857232"/>
            <a:ext cx="8358246" cy="5857916"/>
            <a:chOff x="500034" y="857232"/>
            <a:chExt cx="8358246" cy="5857916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571472" y="857232"/>
              <a:ext cx="8286808" cy="5857916"/>
              <a:chOff x="571472" y="857232"/>
              <a:chExt cx="8286808" cy="5857916"/>
            </a:xfrm>
          </p:grpSpPr>
          <p:sp>
            <p:nvSpPr>
              <p:cNvPr id="8" name="Прямоугольник с двумя скругленными противолежащими углами 7"/>
              <p:cNvSpPr/>
              <p:nvPr/>
            </p:nvSpPr>
            <p:spPr>
              <a:xfrm flipH="1">
                <a:off x="1000100" y="2643182"/>
                <a:ext cx="7786742" cy="928694"/>
              </a:xfrm>
              <a:prstGeom prst="round2DiagRect">
                <a:avLst/>
              </a:prstGeom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539750" algn="just"/>
                <a:r>
                  <a:rPr lang="ru-RU" sz="2000" u="sng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Информационно-иллюстративный аспект</a:t>
                </a:r>
                <a:r>
                  <a:rPr lang="ru-RU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000" dirty="0">
                    <a:solidFill>
                      <a:schemeClr val="bg1"/>
                    </a:solidFill>
                  </a:rPr>
                  <a:t>- </a:t>
                </a:r>
                <a:r>
                  <a:rPr lang="ru-RU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словарь, рисунки, задания по формированию навыков.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endParaRPr lang="ru-RU" sz="2000" dirty="0"/>
              </a:p>
            </p:txBody>
          </p:sp>
          <p:sp>
            <p:nvSpPr>
              <p:cNvPr id="10" name="Прямоугольник с двумя скругленными противолежащими углами 9"/>
              <p:cNvSpPr/>
              <p:nvPr/>
            </p:nvSpPr>
            <p:spPr>
              <a:xfrm flipH="1">
                <a:off x="1071536" y="1285860"/>
                <a:ext cx="7643867" cy="1143008"/>
              </a:xfrm>
              <a:prstGeom prst="round2DiagRect">
                <a:avLst/>
              </a:prstGeom>
              <a:solidFill>
                <a:srgbClr val="0070C0"/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539750" algn="just"/>
                <a:r>
                  <a:rPr lang="ru-RU" sz="2000" u="sng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Учебно-понятийный аспект</a:t>
                </a:r>
                <a:r>
                  <a:rPr lang="ru-RU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- техническая поддержка дискуссии (схемы, графики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, таблицы, тексты), материал для хода погружения; идеальные модели и т.п. </a:t>
                </a:r>
                <a:endParaRPr lang="ru-RU" sz="2400" b="1" dirty="0"/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785786" y="857232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2" name="Прямоугольник с двумя скругленными противолежащими углами 11"/>
              <p:cNvSpPr/>
              <p:nvPr/>
            </p:nvSpPr>
            <p:spPr>
              <a:xfrm flipH="1">
                <a:off x="928662" y="3929066"/>
                <a:ext cx="7929618" cy="1285884"/>
              </a:xfrm>
              <a:prstGeom prst="round2DiagRect">
                <a:avLst/>
              </a:prstGeom>
              <a:solidFill>
                <a:srgbClr val="0070C0"/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539750" algn="just"/>
                <a:r>
                  <a:rPr lang="ru-RU" dirty="0"/>
                  <a:t> </a:t>
                </a:r>
                <a:r>
                  <a:rPr lang="ru-RU" sz="2000" u="sng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Развитие самостоятельности</a:t>
                </a:r>
                <a:r>
                  <a:rPr lang="ru-RU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ru-RU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письменная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дискуссия с пропусками, задания на «расширения», проектные задания и формы, использование карт для решения частных задач, работа с «картой движения».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642910" y="2428868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4" name="Прямоугольник с двумя скругленными противолежащими углами 13"/>
              <p:cNvSpPr/>
              <p:nvPr/>
            </p:nvSpPr>
            <p:spPr>
              <a:xfrm flipH="1">
                <a:off x="928662" y="5643578"/>
                <a:ext cx="6072230" cy="1071570"/>
              </a:xfrm>
              <a:prstGeom prst="round2DiagRect">
                <a:avLst/>
              </a:prstGeom>
              <a:solidFill>
                <a:srgbClr val="0070C0"/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/>
                <a:r>
                  <a:rPr lang="ru-RU" dirty="0"/>
                  <a:t>     </a:t>
                </a:r>
                <a:r>
                  <a:rPr lang="ru-RU" u="sng" dirty="0"/>
                  <a:t> </a:t>
                </a:r>
                <a:r>
                  <a:rPr lang="ru-RU" sz="2000" u="sng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Контрольно-оценочный аспект</a:t>
                </a:r>
                <a:r>
                  <a:rPr lang="ru-RU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- оценочные листы, задания для подготовки к зачету, листы обратной связи.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571472" y="3571876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6" name="Овал 15"/>
            <p:cNvSpPr/>
            <p:nvPr/>
          </p:nvSpPr>
          <p:spPr>
            <a:xfrm>
              <a:off x="500034" y="5352768"/>
              <a:ext cx="648000" cy="64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46242" y="2193175"/>
            <a:ext cx="8769158" cy="3013364"/>
            <a:chOff x="-10360891" y="0"/>
            <a:chExt cx="8769158" cy="301336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-10360891" y="0"/>
              <a:ext cx="8769158" cy="30133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 descr="002а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4F8F9"/>
                </a:clrFrom>
                <a:clrTo>
                  <a:srgbClr val="F4F8F9">
                    <a:alpha val="0"/>
                  </a:srgbClr>
                </a:clrTo>
              </a:clrChange>
              <a:lum contrast="20000"/>
            </a:blip>
            <a:srcRect/>
            <a:stretch>
              <a:fillRect/>
            </a:stretch>
          </p:blipFill>
          <p:spPr bwMode="auto">
            <a:xfrm>
              <a:off x="-10248131" y="0"/>
              <a:ext cx="4166199" cy="2892858"/>
            </a:xfrm>
            <a:prstGeom prst="rect">
              <a:avLst/>
            </a:prstGeom>
            <a:noFill/>
            <a:ln w="19050">
              <a:solidFill>
                <a:srgbClr val="B7DBFB"/>
              </a:solidFill>
              <a:miter lim="800000"/>
              <a:headEnd/>
              <a:tailEnd/>
            </a:ln>
          </p:spPr>
        </p:pic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-6129867" y="541867"/>
              <a:ext cx="4470400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34290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Задание 1 </a:t>
              </a:r>
            </a:p>
            <a:p>
              <a:pPr marL="0" marR="0" lvl="0" indent="34290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34290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Взглянув на север, штурман заметил в океане пять неизвестных островов. На карте их графические изображения были явно перепутаны. Найдите истину.</a:t>
              </a:r>
              <a:endPara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0" y="1424248"/>
            <a:ext cx="9172861" cy="4890654"/>
            <a:chOff x="-11611261" y="-1473200"/>
            <a:chExt cx="9172861" cy="489065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-11582400" y="-1473200"/>
              <a:ext cx="8991600" cy="2133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11611261" y="-804974"/>
              <a:ext cx="9172861" cy="4222428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-10661956" y="-1389530"/>
              <a:ext cx="70843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Задание № 3   Какая карта сориентирована на север?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Компьютерная поддержка</a:t>
              </a:r>
            </a:p>
          </p:txBody>
        </p:sp>
      </p:grpSp>
      <p:sp>
        <p:nvSpPr>
          <p:cNvPr id="9" name="Цилиндр 8"/>
          <p:cNvSpPr/>
          <p:nvPr/>
        </p:nvSpPr>
        <p:spPr>
          <a:xfrm>
            <a:off x="1285852" y="2857496"/>
            <a:ext cx="2357454" cy="33575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3000372"/>
            <a:ext cx="5643602" cy="328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ltGray">
          <a:xfrm>
            <a:off x="3467100" y="3016250"/>
            <a:ext cx="4229100" cy="10287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ltGray">
          <a:xfrm>
            <a:off x="3454400" y="4210050"/>
            <a:ext cx="4219575" cy="9953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ltGray">
          <a:xfrm>
            <a:off x="3432175" y="5302250"/>
            <a:ext cx="4241800" cy="10080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4494684" y="3225944"/>
            <a:ext cx="360203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OCAD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Open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Orienteering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Mapper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gray">
          <a:xfrm>
            <a:off x="4475079" y="4342704"/>
            <a:ext cx="314628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знание условных знаков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знание символов легенд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gray">
          <a:xfrm>
            <a:off x="3578225" y="33782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gray">
          <a:xfrm>
            <a:off x="3586163" y="44704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gray">
          <a:xfrm>
            <a:off x="3576638" y="56134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" name="Group 13"/>
          <p:cNvGrpSpPr>
            <a:grpSpLocks/>
          </p:cNvGrpSpPr>
          <p:nvPr/>
        </p:nvGrpSpPr>
        <p:grpSpPr bwMode="auto">
          <a:xfrm>
            <a:off x="1295400" y="5026025"/>
            <a:ext cx="2295525" cy="1365250"/>
            <a:chOff x="471" y="272"/>
            <a:chExt cx="1161" cy="1539"/>
          </a:xfrm>
        </p:grpSpPr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15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6"/>
          <p:cNvGrpSpPr>
            <a:grpSpLocks/>
          </p:cNvGrpSpPr>
          <p:nvPr/>
        </p:nvGrpSpPr>
        <p:grpSpPr bwMode="auto">
          <a:xfrm>
            <a:off x="1295400" y="3933825"/>
            <a:ext cx="2295525" cy="1365250"/>
            <a:chOff x="471" y="272"/>
            <a:chExt cx="1161" cy="1539"/>
          </a:xfrm>
        </p:grpSpPr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18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9"/>
          <p:cNvGrpSpPr>
            <a:grpSpLocks/>
          </p:cNvGrpSpPr>
          <p:nvPr/>
        </p:nvGrpSpPr>
        <p:grpSpPr bwMode="auto">
          <a:xfrm>
            <a:off x="1285852" y="2857496"/>
            <a:ext cx="2295525" cy="1365250"/>
            <a:chOff x="471" y="272"/>
            <a:chExt cx="1161" cy="1539"/>
          </a:xfrm>
        </p:grpSpPr>
        <p:sp>
          <p:nvSpPr>
            <p:cNvPr id="26" name="Oval 20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1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" name="Text Box 23"/>
          <p:cNvSpPr txBox="1">
            <a:spLocks noChangeArrowheads="1"/>
          </p:cNvSpPr>
          <p:nvPr/>
        </p:nvSpPr>
        <p:spPr bwMode="white">
          <a:xfrm>
            <a:off x="1285852" y="3354173"/>
            <a:ext cx="212883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>
                <a:cs typeface="Arial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Программы для рисовки карт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white">
          <a:xfrm>
            <a:off x="1357290" y="4497181"/>
            <a:ext cx="212883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Электронные тесты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ltGray">
          <a:xfrm>
            <a:off x="3357554" y="1857364"/>
            <a:ext cx="4071966" cy="1028700"/>
          </a:xfrm>
          <a:prstGeom prst="roundRect">
            <a:avLst>
              <a:gd name="adj" fmla="val 11505"/>
            </a:avLst>
          </a:prstGeom>
          <a:gradFill>
            <a:gsLst>
              <a:gs pos="0">
                <a:schemeClr val="bg1"/>
              </a:gs>
              <a:gs pos="95000">
                <a:srgbClr val="0070C0"/>
              </a:gs>
              <a:gs pos="54000">
                <a:schemeClr val="accent1">
                  <a:tint val="23500"/>
                  <a:satMod val="160000"/>
                </a:schemeClr>
              </a:gs>
            </a:gsLst>
            <a:lin ang="10800000" scaled="0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19"/>
          <p:cNvGrpSpPr>
            <a:grpSpLocks/>
          </p:cNvGrpSpPr>
          <p:nvPr/>
        </p:nvGrpSpPr>
        <p:grpSpPr bwMode="auto">
          <a:xfrm>
            <a:off x="1285852" y="1714905"/>
            <a:ext cx="2295525" cy="1365250"/>
            <a:chOff x="471" y="425"/>
            <a:chExt cx="1161" cy="1539"/>
          </a:xfrm>
          <a:solidFill>
            <a:srgbClr val="0070C0"/>
          </a:solidFill>
        </p:grpSpPr>
        <p:sp>
          <p:nvSpPr>
            <p:cNvPr id="32" name="Oval 20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21"/>
            <p:cNvSpPr>
              <a:spLocks noChangeArrowheads="1"/>
            </p:cNvSpPr>
            <p:nvPr/>
          </p:nvSpPr>
          <p:spPr bwMode="gray">
            <a:xfrm>
              <a:off x="473" y="425"/>
              <a:ext cx="1159" cy="1539"/>
            </a:xfrm>
            <a:prstGeom prst="can">
              <a:avLst>
                <a:gd name="adj" fmla="val 33197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Программы</a:t>
              </a:r>
            </a:p>
            <a:p>
              <a:pPr algn="ctr"/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для судейства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AutoShape 9"/>
          <p:cNvSpPr>
            <a:spLocks noChangeArrowheads="1"/>
          </p:cNvSpPr>
          <p:nvPr/>
        </p:nvSpPr>
        <p:spPr bwMode="gray">
          <a:xfrm>
            <a:off x="3571868" y="2143116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white">
          <a:xfrm>
            <a:off x="1428728" y="5545597"/>
            <a:ext cx="2128838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Программы симуляторы</a:t>
            </a:r>
          </a:p>
          <a:p>
            <a:pPr algn="ctr">
              <a:spcBef>
                <a:spcPct val="50000"/>
              </a:spcBef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gray">
          <a:xfrm>
            <a:off x="4071932" y="1917110"/>
            <a:ext cx="507206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O-GPS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Center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организовывает GPS-трансляцию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Wocscore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- для подсчета командных результатов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WinOrient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судейства соревнований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gray">
          <a:xfrm>
            <a:off x="4381750" y="5425966"/>
            <a:ext cx="3340249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игры – тренажеры: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WinOl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Catching Features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Дидактические материалы</a:t>
              </a: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656766" y="1248203"/>
            <a:ext cx="7919198" cy="149499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/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Дидактические материалы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это совокупность наглядных учебных средств, использование которых позволяет обучающимся проделывать конструктивную работу в процессе обучения и осознанно усваивать учебный материал.</a:t>
            </a:r>
          </a:p>
          <a:p>
            <a:pPr algn="just"/>
            <a:endParaRPr lang="ru-RU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92727" y="3228109"/>
            <a:ext cx="8021781" cy="339220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Дидактический материал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это особый тип учебных пособий, преимущественно наглядных: карты, таблицы, наборы карточек с текстом, цифрами или рисунками, реактивы, растения, животные и т.д., в том числе материалы, созданные на базе информационных технологий, раздаваемых обучающимся для самостоятельной работы на аудиторных занятиях и дома или демонстрируемые педагогом перед всем классом (группой).</a:t>
            </a:r>
          </a:p>
          <a:p>
            <a:pPr algn="just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47631" y="76121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6231" y="291005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Назначение  и функции дидактических материалов</a:t>
              </a: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466220" y="1623527"/>
            <a:ext cx="4395849" cy="47586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/>
              <a:t>	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Назначение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для проверки усвоения знаний по конкретным темам; 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средства самостоятельной работы в учебной группе или дома;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способа подведения итогов учебной, поисковой, творческой, исследовательской деятельности учащихся.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67738" y="1791195"/>
            <a:ext cx="3359020" cy="38071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Функции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обучающая; 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развивающая; 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воспитывающая; 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контролирующая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2000" dirty="0"/>
          </a:p>
          <a:p>
            <a:pPr algn="just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9991" y="130985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39671" y="130985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Виды дидактических материалов</a:t>
              </a: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482594" y="3280204"/>
            <a:ext cx="2714644" cy="8572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Демонстрационный материал </a:t>
            </a:r>
            <a:endParaRPr lang="ru-RU" sz="2000" dirty="0"/>
          </a:p>
          <a:p>
            <a:pPr algn="just"/>
            <a:endParaRPr lang="ru-RU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630039" y="3143557"/>
            <a:ext cx="2714644" cy="78581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Раздаточный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ru-RU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endParaRPr lang="ru-RU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91077" y="4958194"/>
            <a:ext cx="2714644" cy="8572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Компьютерные</a:t>
            </a: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игры - тренажеры</a:t>
            </a:r>
          </a:p>
          <a:p>
            <a:pPr algn="just"/>
            <a:endParaRPr lang="ru-RU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655924" y="5180425"/>
            <a:ext cx="2714400" cy="50006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Электронные тесты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46514" y="1168376"/>
            <a:ext cx="4746171" cy="8572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Виды дидактических материалов</a:t>
            </a:r>
            <a:endParaRPr lang="ru-RU" sz="2400" dirty="0"/>
          </a:p>
          <a:p>
            <a:pPr algn="just"/>
            <a:endParaRPr lang="ru-RU" dirty="0"/>
          </a:p>
        </p:txBody>
      </p:sp>
      <p:sp>
        <p:nvSpPr>
          <p:cNvPr id="15" name="Нашивка 14"/>
          <p:cNvSpPr/>
          <p:nvPr/>
        </p:nvSpPr>
        <p:spPr>
          <a:xfrm rot="5617570">
            <a:off x="2559070" y="3334111"/>
            <a:ext cx="2633760" cy="263450"/>
          </a:xfrm>
          <a:prstGeom prst="chevr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 rot="5073475">
            <a:off x="3379127" y="3326854"/>
            <a:ext cx="2633760" cy="263450"/>
          </a:xfrm>
          <a:prstGeom prst="chevr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5073475">
            <a:off x="5280399" y="2411985"/>
            <a:ext cx="1027471" cy="275299"/>
          </a:xfrm>
          <a:prstGeom prst="chevr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617570">
            <a:off x="2398403" y="2498229"/>
            <a:ext cx="1171826" cy="289146"/>
          </a:xfrm>
          <a:prstGeom prst="chevr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Демонстрационные материалы 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6" name="Рисунок 15" descr="DSCN1006.JPG"/>
          <p:cNvPicPr>
            <a:picLocks noChangeAspect="1"/>
          </p:cNvPicPr>
          <p:nvPr/>
        </p:nvPicPr>
        <p:blipFill>
          <a:blip r:embed="rId4" cstate="print"/>
          <a:srcRect l="10714" t="12517" r="7730"/>
          <a:stretch>
            <a:fillRect/>
          </a:stretch>
        </p:blipFill>
        <p:spPr>
          <a:xfrm>
            <a:off x="284812" y="1259174"/>
            <a:ext cx="3222886" cy="460947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1738859" y="5501390"/>
            <a:ext cx="179664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Настенная карта</a:t>
            </a:r>
          </a:p>
        </p:txBody>
      </p:sp>
      <p:pic>
        <p:nvPicPr>
          <p:cNvPr id="18" name="Рисунок 17" descr="DSCN1008.JPG"/>
          <p:cNvPicPr>
            <a:picLocks noChangeAspect="1"/>
          </p:cNvPicPr>
          <p:nvPr/>
        </p:nvPicPr>
        <p:blipFill>
          <a:blip r:embed="rId5" cstate="print"/>
          <a:srcRect l="20619" t="11340" r="23196" b="-687"/>
          <a:stretch>
            <a:fillRect/>
          </a:stretch>
        </p:blipFill>
        <p:spPr>
          <a:xfrm>
            <a:off x="6582757" y="1289154"/>
            <a:ext cx="2111538" cy="2518348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6360203" y="3780018"/>
            <a:ext cx="23940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Коллекция минералов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34984" y="1525168"/>
            <a:ext cx="293057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презентации,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иллюстрации,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фотографии,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рисунки,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видеоролик, 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карты,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схемы,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графики,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макеты форм рельефа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чертежи и т.д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Раздаточные  материалы</a:t>
              </a:r>
              <a:r>
                <a:rPr lang="ru-RU" sz="28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60433" y="3171145"/>
            <a:ext cx="202311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Спортивные карты</a:t>
            </a:r>
          </a:p>
        </p:txBody>
      </p:sp>
      <p:pic>
        <p:nvPicPr>
          <p:cNvPr id="10" name="Рисунок 9" descr="Sosnovy_b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735921">
            <a:off x="2770425" y="1324234"/>
            <a:ext cx="1888801" cy="1773694"/>
          </a:xfrm>
          <a:prstGeom prst="rect">
            <a:avLst/>
          </a:prstGeom>
        </p:spPr>
      </p:pic>
      <p:pic>
        <p:nvPicPr>
          <p:cNvPr id="11" name="Рисунок 10" descr="Парк им.Ю.А.Гагарина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7858" y="1140704"/>
            <a:ext cx="1696421" cy="2021868"/>
          </a:xfrm>
          <a:prstGeom prst="rect">
            <a:avLst/>
          </a:prstGeom>
        </p:spPr>
      </p:pic>
      <p:pic>
        <p:nvPicPr>
          <p:cNvPr id="12" name="Рисунок 11" descr="DSCN1015.JPG"/>
          <p:cNvPicPr>
            <a:picLocks noChangeAspect="1"/>
          </p:cNvPicPr>
          <p:nvPr/>
        </p:nvPicPr>
        <p:blipFill>
          <a:blip r:embed="rId6" cstate="print"/>
          <a:srcRect l="8642" t="13169" r="6790" b="19341"/>
          <a:stretch>
            <a:fillRect/>
          </a:stretch>
        </p:blipFill>
        <p:spPr>
          <a:xfrm>
            <a:off x="1211167" y="3952568"/>
            <a:ext cx="3301840" cy="197628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86861" y="5539096"/>
            <a:ext cx="15474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Ребусы, тесты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29200" y="1410385"/>
            <a:ext cx="37719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тесты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наборы карточек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незаполненные таблицы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незавершенные схемы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рабочие тетради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спортивные карты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учебные пособия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топографические карты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ребусы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кроссворды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Компьютерные игры - тренажеры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990657" y="3432034"/>
            <a:ext cx="495469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Электронный симулятор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Catching Features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905" y="6416098"/>
            <a:ext cx="268304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Игра тренажер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WinOl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skio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773" y="4296867"/>
            <a:ext cx="2754444" cy="2065833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24" y="4129578"/>
            <a:ext cx="3120426" cy="223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0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" y="1238250"/>
            <a:ext cx="2800350" cy="2100263"/>
          </a:xfrm>
          <a:prstGeom prst="rect">
            <a:avLst/>
          </a:prstGeom>
        </p:spPr>
      </p:pic>
      <p:pic>
        <p:nvPicPr>
          <p:cNvPr id="11" name="Рисунок 10" descr="0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57550" y="1352551"/>
            <a:ext cx="2609850" cy="1957388"/>
          </a:xfrm>
          <a:prstGeom prst="rect">
            <a:avLst/>
          </a:prstGeom>
        </p:spPr>
      </p:pic>
      <p:pic>
        <p:nvPicPr>
          <p:cNvPr id="14" name="Рисунок 13" descr="0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3150" y="1362075"/>
            <a:ext cx="262890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Электронные тесты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803158" y="4427214"/>
            <a:ext cx="3933769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Электронные тесты для проверки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знаний условных знаков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4"/>
          <a:srcRect l="36373" t="29920" r="36374" b="29696"/>
          <a:stretch>
            <a:fillRect/>
          </a:stretch>
        </p:blipFill>
        <p:spPr bwMode="auto">
          <a:xfrm>
            <a:off x="908925" y="3783708"/>
            <a:ext cx="3702571" cy="2443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0230" y="1192525"/>
            <a:ext cx="3962399" cy="211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850773" y="2199271"/>
            <a:ext cx="4293227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Электронные тесты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My Test  Student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проверки знаний по краеведению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Требования к дидактических</a:t>
              </a:r>
              <a:r>
                <a:rPr lang="ru-RU" sz="28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материалов</a:t>
              </a: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594360" y="1706880"/>
            <a:ext cx="8176416" cy="420872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/>
              <a:t>	</a:t>
            </a:r>
          </a:p>
          <a:p>
            <a:pPr lvl="0"/>
            <a:endParaRPr lang="ru-RU" sz="2000" b="1" dirty="0"/>
          </a:p>
          <a:p>
            <a:pPr lvl="0"/>
            <a:endParaRPr lang="ru-RU" sz="2000" b="1" dirty="0"/>
          </a:p>
          <a:p>
            <a:pPr lvl="0">
              <a:buFont typeface="Wingdings" pitchFamily="2" charset="2"/>
              <a:buChar char="Ø"/>
            </a:pPr>
            <a:r>
              <a:rPr lang="ru-RU" sz="2000" b="1" dirty="0"/>
              <a:t>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ориентация на обучение с опережением (учебный материал должен быть сложнее того, которым ребенок может легко овладеть;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увлекательность содержания (качество знаний учащегося зависит, в том числе и от того, насколько ему интересен и приятен сам процесс обучения; 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вариативность форм и способов подачи материала;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нацеленность на развитие творческих способностей.</a:t>
            </a:r>
          </a:p>
          <a:p>
            <a:pPr lvl="0"/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lvl="0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26720" y="120317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285852" y="28572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2541" y="357166"/>
            <a:ext cx="8093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Проблема обеспечения учебного процесса в ДОД</a:t>
            </a:r>
            <a:endParaRPr lang="ru-RU" sz="28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755592" y="1017491"/>
            <a:ext cx="6747569" cy="4429156"/>
            <a:chOff x="-6890509" y="2428868"/>
            <a:chExt cx="6747569" cy="4429156"/>
          </a:xfrm>
        </p:grpSpPr>
        <p:sp>
          <p:nvSpPr>
            <p:cNvPr id="10" name="Прямоугольник с двумя скругленными противолежащими углами 9"/>
            <p:cNvSpPr/>
            <p:nvPr/>
          </p:nvSpPr>
          <p:spPr>
            <a:xfrm flipH="1">
              <a:off x="-6338330" y="3000372"/>
              <a:ext cx="6195390" cy="3857652"/>
            </a:xfrm>
            <a:prstGeom prst="round2DiagRect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355600" algn="just">
                <a:defRPr/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Интенсивный рост количества образовательных программ нередко приводит к их дублированию, многократному «изобретению велосипедов» и в итоге – к постепенной трансформации программного поля ДОД в сторону преобладания модифицированных разработок, в которых все труднее обнаружить что-то новое, оригинальное.</a:t>
              </a:r>
              <a:endPara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-6890509" y="2428868"/>
              <a:ext cx="914400" cy="914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738974" y="986914"/>
            <a:ext cx="7172796" cy="4490251"/>
            <a:chOff x="9826277" y="765584"/>
            <a:chExt cx="6766241" cy="3962108"/>
          </a:xfrm>
        </p:grpSpPr>
        <p:sp>
          <p:nvSpPr>
            <p:cNvPr id="36" name="Прямоугольник с двумя скругленными противолежащими углами 35"/>
            <p:cNvSpPr/>
            <p:nvPr/>
          </p:nvSpPr>
          <p:spPr>
            <a:xfrm flipH="1">
              <a:off x="10335451" y="1298668"/>
              <a:ext cx="6257067" cy="3429024"/>
            </a:xfrm>
            <a:prstGeom prst="round2DiagRect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 typeface="Wingdings" pitchFamily="2" charset="2"/>
                <a:buChar char="ü"/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Большое количество модифицированных программ не имеющих УМК.</a:t>
              </a:r>
            </a:p>
            <a:p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ü"/>
              </a:pP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      Отсутствие федеральных стандартных учебных пособий.</a:t>
              </a:r>
            </a:p>
            <a:p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ü"/>
              </a:pP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      Слабая поддержка авторских программ методическим обеспечением. </a:t>
              </a:r>
            </a:p>
            <a:p>
              <a:pPr algn="just"/>
              <a:endParaRPr lang="ru-RU" sz="2000" dirty="0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9826277" y="765584"/>
              <a:ext cx="914400" cy="914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Принципы обучения</a:t>
              </a: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1487300" y="1826001"/>
            <a:ext cx="7290940" cy="366039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/>
              <a:t>	</a:t>
            </a:r>
          </a:p>
          <a:p>
            <a:pPr lvl="0"/>
            <a:endParaRPr lang="ru-RU" sz="2000" b="1" dirty="0"/>
          </a:p>
          <a:p>
            <a:pPr lvl="0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принцип доступности;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принцип самостоятельной деятельности;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принцип индивидуальной направленности;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принцип наглядности;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принцип познавательной мотивации;	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принцип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проблемности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lvl="0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992214" y="1224948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Этапы разработки дидактических материалов</a:t>
              </a:r>
              <a:endPara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298580" y="1063691"/>
            <a:ext cx="8472196" cy="562449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/>
              <a:t>	</a:t>
            </a:r>
          </a:p>
          <a:p>
            <a:pPr lvl="0"/>
            <a:endParaRPr lang="ru-RU" sz="2000" b="1" dirty="0"/>
          </a:p>
          <a:p>
            <a:pPr lvl="0"/>
            <a:endParaRPr lang="ru-RU" sz="2000" b="1" dirty="0"/>
          </a:p>
          <a:p>
            <a:pPr indent="536575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	определение целей обучения на уроке;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2.	отбор содержания учебного материала и методики его преподавания;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3.	определение области и цели использования дидактических материалов;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4.	разработка уроков с использованием дидактических материалов; проектирование заданий для отобранных уроков;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5.	выбор адекватного способа представления дидактического материала; выбор средств, участвующих в разработке;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6.	разработка дидактических заданий;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7.	разработка методических рекомендации;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8.	выработка критерия оценки результатов обучения;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9.	разработка средств контроля знаний и способов их применения; </a:t>
            </a:r>
          </a:p>
          <a:p>
            <a:pPr indent="536575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10.	интерпретация полученных результатов.</a:t>
            </a:r>
          </a:p>
          <a:p>
            <a:pPr lvl="0"/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Технология создания дидактических материалов</a:t>
              </a:r>
              <a:endPara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914400" y="1687908"/>
            <a:ext cx="6720840" cy="478909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/>
              <a:t>	</a:t>
            </a:r>
          </a:p>
          <a:p>
            <a:pPr lvl="0"/>
            <a:endParaRPr lang="ru-RU" sz="2000" b="1" dirty="0"/>
          </a:p>
          <a:p>
            <a:pPr lvl="0"/>
            <a:endParaRPr lang="ru-RU" sz="2000" b="1" dirty="0"/>
          </a:p>
          <a:p>
            <a:r>
              <a:rPr lang="ru-RU" sz="2000" dirty="0"/>
              <a:t> 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Определение целей обучения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Отбор содержания учебного материала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Разработка средств контроля знаний 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способов их применения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Включение  дидактических материалов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в образовательный процесс</a:t>
            </a:r>
          </a:p>
          <a:p>
            <a:pPr>
              <a:buFont typeface="Wingdings" pitchFamily="2" charset="2"/>
              <a:buChar char="Ø"/>
            </a:pPr>
            <a:endParaRPr lang="ru-RU" sz="2000" dirty="0"/>
          </a:p>
          <a:p>
            <a:endParaRPr lang="ru-RU" sz="2000" dirty="0"/>
          </a:p>
          <a:p>
            <a:pPr lvl="0"/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lvl="0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57200" y="1279377"/>
            <a:ext cx="969343" cy="103628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Рисунок 3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18593" y="918285"/>
              <a:ext cx="1894900" cy="2568439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МБУДО «Дворец творчества детей и молодежи</a:t>
              </a:r>
            </a:p>
            <a:p>
              <a:pPr algn="ctr"/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имени Добробабиной А.П. города Белово»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00496" y="5286388"/>
            <a:ext cx="464075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6870" y="4381058"/>
            <a:ext cx="321299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Тузовский </a:t>
            </a:r>
          </a:p>
          <a:p>
            <a:pPr algn="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Евгений Викторович,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784" y="2285992"/>
            <a:ext cx="6715593" cy="13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УМК на занятиях детского объединения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«Спортивный туризм»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5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285852" y="28572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269301" y="341926"/>
            <a:ext cx="6891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Учебно-методический комплект    (УМК)</a:t>
            </a:r>
            <a:endParaRPr lang="ru-RU" sz="2800" b="1" dirty="0"/>
          </a:p>
        </p:txBody>
      </p:sp>
      <p:grpSp>
        <p:nvGrpSpPr>
          <p:cNvPr id="7" name="Группа 10"/>
          <p:cNvGrpSpPr/>
          <p:nvPr/>
        </p:nvGrpSpPr>
        <p:grpSpPr>
          <a:xfrm>
            <a:off x="350521" y="1187937"/>
            <a:ext cx="8336280" cy="3765063"/>
            <a:chOff x="9992917" y="922410"/>
            <a:chExt cx="6236524" cy="3953844"/>
          </a:xfrm>
        </p:grpSpPr>
        <p:sp>
          <p:nvSpPr>
            <p:cNvPr id="36" name="Прямоугольник с двумя скругленными противолежащими углами 35"/>
            <p:cNvSpPr/>
            <p:nvPr/>
          </p:nvSpPr>
          <p:spPr>
            <a:xfrm flipH="1">
              <a:off x="10300087" y="1447230"/>
              <a:ext cx="5929354" cy="3429024"/>
            </a:xfrm>
            <a:prstGeom prst="round2DiagRect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	это совокупность учебных пособий, дидактических материалов, методических изданий и аудиовизуальных средств обучения, обеспечивающих реализацию образовательной программы.</a:t>
              </a:r>
            </a:p>
            <a:p>
              <a:pPr algn="just"/>
              <a:endParaRPr lang="ru-RU" sz="2000" dirty="0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9992917" y="922410"/>
              <a:ext cx="741086" cy="914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.jpg"/>
          <p:cNvPicPr>
            <a:picLocks noChangeAspect="1"/>
          </p:cNvPicPr>
          <p:nvPr/>
        </p:nvPicPr>
        <p:blipFill>
          <a:blip r:embed="rId3"/>
          <a:srcRect b="5208"/>
          <a:stretch>
            <a:fillRect/>
          </a:stretch>
        </p:blipFill>
        <p:spPr>
          <a:xfrm>
            <a:off x="35719" y="0"/>
            <a:ext cx="910828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9144000" cy="64294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3175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 УМК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" name="Рисунок 4" descr="7Rk41f-U2X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5286388"/>
            <a:ext cx="1258444" cy="1071570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71868" y="3214686"/>
            <a:ext cx="146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Мониторинг</a:t>
            </a:r>
          </a:p>
        </p:txBody>
      </p:sp>
      <p:sp>
        <p:nvSpPr>
          <p:cNvPr id="37" name="Кольцо 36"/>
          <p:cNvSpPr/>
          <p:nvPr/>
        </p:nvSpPr>
        <p:spPr>
          <a:xfrm>
            <a:off x="714348" y="1000108"/>
            <a:ext cx="6929454" cy="5429288"/>
          </a:xfrm>
          <a:prstGeom prst="donut">
            <a:avLst>
              <a:gd name="adj" fmla="val 1242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428992" y="3429000"/>
            <a:ext cx="12939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УМК</a:t>
            </a:r>
          </a:p>
        </p:txBody>
      </p:sp>
      <p:grpSp>
        <p:nvGrpSpPr>
          <p:cNvPr id="71" name="Группа 70"/>
          <p:cNvGrpSpPr/>
          <p:nvPr/>
        </p:nvGrpSpPr>
        <p:grpSpPr>
          <a:xfrm>
            <a:off x="5176484" y="4786322"/>
            <a:ext cx="2209291" cy="1853629"/>
            <a:chOff x="10244274" y="3929066"/>
            <a:chExt cx="2286000" cy="2071678"/>
          </a:xfrm>
        </p:grpSpPr>
        <p:grpSp>
          <p:nvGrpSpPr>
            <p:cNvPr id="39" name="Group 17"/>
            <p:cNvGrpSpPr>
              <a:grpSpLocks/>
            </p:cNvGrpSpPr>
            <p:nvPr/>
          </p:nvGrpSpPr>
          <p:grpSpPr bwMode="auto">
            <a:xfrm>
              <a:off x="10287040" y="3929066"/>
              <a:ext cx="2143140" cy="2071678"/>
              <a:chOff x="708" y="2203"/>
              <a:chExt cx="751" cy="741"/>
            </a:xfrm>
          </p:grpSpPr>
          <p:sp>
            <p:nvSpPr>
              <p:cNvPr id="40" name="Oval 18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41" name="Picture 19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42" name="Прямоугольник 41"/>
            <p:cNvSpPr/>
            <p:nvPr/>
          </p:nvSpPr>
          <p:spPr>
            <a:xfrm>
              <a:off x="10244274" y="4600504"/>
              <a:ext cx="228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ru-RU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Дидактические материалы</a:t>
              </a: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7175320" y="909622"/>
            <a:ext cx="19686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Пакет обучающих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материалов 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учащихся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5176911" y="857232"/>
            <a:ext cx="2181170" cy="2068848"/>
            <a:chOff x="11358610" y="357166"/>
            <a:chExt cx="2357454" cy="2143140"/>
          </a:xfrm>
        </p:grpSpPr>
        <p:grpSp>
          <p:nvGrpSpPr>
            <p:cNvPr id="48" name="Group 17"/>
            <p:cNvGrpSpPr>
              <a:grpSpLocks/>
            </p:cNvGrpSpPr>
            <p:nvPr/>
          </p:nvGrpSpPr>
          <p:grpSpPr bwMode="auto">
            <a:xfrm>
              <a:off x="11358610" y="357166"/>
              <a:ext cx="2357454" cy="2143140"/>
              <a:chOff x="708" y="2203"/>
              <a:chExt cx="751" cy="741"/>
            </a:xfrm>
          </p:grpSpPr>
          <p:sp>
            <p:nvSpPr>
              <p:cNvPr id="49" name="Oval 18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0" name="Picture 19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46" name="Прямоугольник 45"/>
            <p:cNvSpPr/>
            <p:nvPr/>
          </p:nvSpPr>
          <p:spPr>
            <a:xfrm>
              <a:off x="11977232" y="927701"/>
              <a:ext cx="1240859" cy="956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Учебное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пособие 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(учебник)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6654018" y="2857496"/>
            <a:ext cx="2132824" cy="1995858"/>
            <a:chOff x="10715668" y="2357430"/>
            <a:chExt cx="2214578" cy="2071702"/>
          </a:xfrm>
        </p:grpSpPr>
        <p:grpSp>
          <p:nvGrpSpPr>
            <p:cNvPr id="43" name="Group 17"/>
            <p:cNvGrpSpPr>
              <a:grpSpLocks/>
            </p:cNvGrpSpPr>
            <p:nvPr/>
          </p:nvGrpSpPr>
          <p:grpSpPr bwMode="auto">
            <a:xfrm>
              <a:off x="10715668" y="2357430"/>
              <a:ext cx="2214578" cy="2071702"/>
              <a:chOff x="708" y="2203"/>
              <a:chExt cx="751" cy="741"/>
            </a:xfrm>
          </p:grpSpPr>
          <p:sp>
            <p:nvSpPr>
              <p:cNvPr id="44" name="Oval 18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45" name="Picture 19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51" name="Прямоугольник 50"/>
            <p:cNvSpPr/>
            <p:nvPr/>
          </p:nvSpPr>
          <p:spPr>
            <a:xfrm>
              <a:off x="11401768" y="3098695"/>
              <a:ext cx="102348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Рабочая 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тетрадь</a:t>
              </a: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142844" y="2071678"/>
            <a:ext cx="1857388" cy="1857388"/>
            <a:chOff x="-4000560" y="1500174"/>
            <a:chExt cx="1857388" cy="1857388"/>
          </a:xfrm>
        </p:grpSpPr>
        <p:grpSp>
          <p:nvGrpSpPr>
            <p:cNvPr id="53" name="Group 13"/>
            <p:cNvGrpSpPr>
              <a:grpSpLocks/>
            </p:cNvGrpSpPr>
            <p:nvPr/>
          </p:nvGrpSpPr>
          <p:grpSpPr bwMode="auto">
            <a:xfrm>
              <a:off x="-4000560" y="1500174"/>
              <a:ext cx="1857388" cy="1857388"/>
              <a:chOff x="708" y="2203"/>
              <a:chExt cx="751" cy="741"/>
            </a:xfrm>
          </p:grpSpPr>
          <p:sp>
            <p:nvSpPr>
              <p:cNvPr id="54" name="Oval 14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" name="Picture 15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57" name="Прямоугольник 56"/>
            <p:cNvSpPr/>
            <p:nvPr/>
          </p:nvSpPr>
          <p:spPr>
            <a:xfrm>
              <a:off x="-3857684" y="2135757"/>
              <a:ext cx="165891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Методические 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рекомендации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 пособия</a:t>
              </a: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357158" y="4357694"/>
            <a:ext cx="1857420" cy="1785950"/>
            <a:chOff x="-4071998" y="3643314"/>
            <a:chExt cx="1857420" cy="1785950"/>
          </a:xfrm>
        </p:grpSpPr>
        <p:grpSp>
          <p:nvGrpSpPr>
            <p:cNvPr id="34" name="Group 13"/>
            <p:cNvGrpSpPr>
              <a:grpSpLocks/>
            </p:cNvGrpSpPr>
            <p:nvPr/>
          </p:nvGrpSpPr>
          <p:grpSpPr bwMode="auto">
            <a:xfrm>
              <a:off x="-4071998" y="3643314"/>
              <a:ext cx="1857420" cy="1785950"/>
              <a:chOff x="708" y="2203"/>
              <a:chExt cx="751" cy="741"/>
            </a:xfrm>
          </p:grpSpPr>
          <p:sp>
            <p:nvSpPr>
              <p:cNvPr id="35" name="Oval 14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6" name="Picture 15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58" name="Прямоугольник 57"/>
            <p:cNvSpPr/>
            <p:nvPr/>
          </p:nvSpPr>
          <p:spPr>
            <a:xfrm>
              <a:off x="-3871538" y="4203129"/>
              <a:ext cx="146565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Методика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мониторинга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2786050" y="4929198"/>
            <a:ext cx="2000264" cy="1928802"/>
            <a:chOff x="3929058" y="7286652"/>
            <a:chExt cx="2000264" cy="1928802"/>
          </a:xfrm>
        </p:grpSpPr>
        <p:grpSp>
          <p:nvGrpSpPr>
            <p:cNvPr id="31" name="Group 13"/>
            <p:cNvGrpSpPr>
              <a:grpSpLocks/>
            </p:cNvGrpSpPr>
            <p:nvPr/>
          </p:nvGrpSpPr>
          <p:grpSpPr bwMode="auto">
            <a:xfrm>
              <a:off x="3929058" y="7286652"/>
              <a:ext cx="2000264" cy="1928802"/>
              <a:chOff x="708" y="2203"/>
              <a:chExt cx="751" cy="741"/>
            </a:xfrm>
          </p:grpSpPr>
          <p:sp>
            <p:nvSpPr>
              <p:cNvPr id="32" name="Oval 14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solidFill>
                <a:srgbClr val="00B050"/>
              </a:soli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3" name="Picture 15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59" name="Прямоугольник 58"/>
            <p:cNvSpPr/>
            <p:nvPr/>
          </p:nvSpPr>
          <p:spPr>
            <a:xfrm>
              <a:off x="4159390" y="8088488"/>
              <a:ext cx="15523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Компакт-диск</a:t>
              </a: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-714412" y="857232"/>
            <a:ext cx="35719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kern="1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Пакет методических</a:t>
            </a:r>
          </a:p>
          <a:p>
            <a:pPr algn="ctr">
              <a:spcAft>
                <a:spcPts val="0"/>
              </a:spcAft>
              <a:defRPr/>
            </a:pPr>
            <a:r>
              <a:rPr lang="ru-RU" kern="1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материалов </a:t>
            </a:r>
          </a:p>
          <a:p>
            <a:pPr algn="ctr">
              <a:spcAft>
                <a:spcPts val="0"/>
              </a:spcAft>
              <a:defRPr/>
            </a:pPr>
            <a:r>
              <a:rPr lang="ru-RU" kern="1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педагога</a:t>
            </a:r>
          </a:p>
        </p:txBody>
      </p:sp>
      <p:pic>
        <p:nvPicPr>
          <p:cNvPr id="52" name="Picture 15" descr="cir_lighteffect0"/>
          <p:cNvPicPr>
            <a:picLocks noChangeAspect="1" noChangeArrowheads="1"/>
          </p:cNvPicPr>
          <p:nvPr/>
        </p:nvPicPr>
        <p:blipFill>
          <a:blip r:embed="rId5">
            <a:lum bright="18000" contrast="-12000"/>
          </a:blip>
          <a:srcRect/>
          <a:stretch>
            <a:fillRect/>
          </a:stretch>
        </p:blipFill>
        <p:spPr bwMode="gray">
          <a:xfrm>
            <a:off x="1785918" y="714356"/>
            <a:ext cx="1857388" cy="1614248"/>
          </a:xfrm>
          <a:prstGeom prst="rect">
            <a:avLst/>
          </a:prstGeom>
          <a:noFill/>
        </p:spPr>
      </p:pic>
      <p:grpSp>
        <p:nvGrpSpPr>
          <p:cNvPr id="61" name="Группа 60"/>
          <p:cNvGrpSpPr/>
          <p:nvPr/>
        </p:nvGrpSpPr>
        <p:grpSpPr>
          <a:xfrm>
            <a:off x="2143108" y="785794"/>
            <a:ext cx="1857388" cy="1857388"/>
            <a:chOff x="-5786510" y="-2214602"/>
            <a:chExt cx="1857388" cy="1857388"/>
          </a:xfrm>
        </p:grpSpPr>
        <p:grpSp>
          <p:nvGrpSpPr>
            <p:cNvPr id="25" name="Group 13"/>
            <p:cNvGrpSpPr>
              <a:grpSpLocks/>
            </p:cNvGrpSpPr>
            <p:nvPr/>
          </p:nvGrpSpPr>
          <p:grpSpPr bwMode="auto">
            <a:xfrm>
              <a:off x="-5786510" y="-2214602"/>
              <a:ext cx="1857388" cy="1857388"/>
              <a:chOff x="708" y="2203"/>
              <a:chExt cx="751" cy="741"/>
            </a:xfrm>
          </p:grpSpPr>
          <p:sp>
            <p:nvSpPr>
              <p:cNvPr id="26" name="Oval 14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31765"/>
                      <a:invGamma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7" name="Picture 15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56" name="Прямоугольник 55"/>
            <p:cNvSpPr/>
            <p:nvPr/>
          </p:nvSpPr>
          <p:spPr>
            <a:xfrm>
              <a:off x="-5715072" y="-1650457"/>
              <a:ext cx="171752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Образовательная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программа</a:t>
              </a:r>
            </a:p>
          </p:txBody>
        </p:sp>
      </p:grpSp>
      <p:cxnSp>
        <p:nvCxnSpPr>
          <p:cNvPr id="62" name="Прямая соединительная линия 61"/>
          <p:cNvCxnSpPr/>
          <p:nvPr/>
        </p:nvCxnSpPr>
        <p:spPr>
          <a:xfrm flipV="1">
            <a:off x="1928794" y="3929066"/>
            <a:ext cx="1428760" cy="78581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 flipH="1" flipV="1">
            <a:off x="3357554" y="4572008"/>
            <a:ext cx="1000132" cy="1588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928794" y="3357562"/>
            <a:ext cx="1428760" cy="21431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3214678" y="2786058"/>
            <a:ext cx="785818" cy="35719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10800000" flipV="1">
            <a:off x="4572000" y="2786058"/>
            <a:ext cx="928694" cy="71438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0800000">
            <a:off x="4857752" y="3857628"/>
            <a:ext cx="1857388" cy="7143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6200000" flipV="1">
            <a:off x="4393405" y="4036223"/>
            <a:ext cx="1214446" cy="114300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3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Oval 3"/>
          <p:cNvSpPr>
            <a:spLocks noChangeArrowheads="1"/>
          </p:cNvSpPr>
          <p:nvPr/>
        </p:nvSpPr>
        <p:spPr bwMode="gray">
          <a:xfrm>
            <a:off x="2343150" y="23526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000364" y="3000372"/>
            <a:ext cx="2500330" cy="25003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  <a:defRPr/>
            </a:pP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1200"/>
              </a:spcBef>
              <a:defRPr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200"/>
              </a:spcBef>
              <a:defRPr/>
            </a:pP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6528816" y="3193390"/>
            <a:ext cx="3090672" cy="12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55600">
              <a:lnSpc>
                <a:spcPct val="150000"/>
              </a:lnSpc>
              <a:defRPr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Комплексная трех годичная программа для детей  6-9 класса</a:t>
            </a:r>
          </a:p>
        </p:txBody>
      </p:sp>
      <p:grpSp>
        <p:nvGrpSpPr>
          <p:cNvPr id="47" name="Группа 46"/>
          <p:cNvGrpSpPr/>
          <p:nvPr/>
        </p:nvGrpSpPr>
        <p:grpSpPr>
          <a:xfrm>
            <a:off x="4786314" y="4214818"/>
            <a:ext cx="2500330" cy="2286016"/>
            <a:chOff x="10144164" y="3643314"/>
            <a:chExt cx="2500330" cy="2286016"/>
          </a:xfrm>
        </p:grpSpPr>
        <p:grpSp>
          <p:nvGrpSpPr>
            <p:cNvPr id="15" name="Group 17"/>
            <p:cNvGrpSpPr>
              <a:grpSpLocks/>
            </p:cNvGrpSpPr>
            <p:nvPr/>
          </p:nvGrpSpPr>
          <p:grpSpPr bwMode="auto">
            <a:xfrm>
              <a:off x="10144164" y="3643314"/>
              <a:ext cx="2428892" cy="2286016"/>
              <a:chOff x="708" y="2203"/>
              <a:chExt cx="751" cy="741"/>
            </a:xfrm>
          </p:grpSpPr>
          <p:sp>
            <p:nvSpPr>
              <p:cNvPr id="29" name="Oval 18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0" name="Picture 19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39" name="Прямоугольник 38"/>
            <p:cNvSpPr/>
            <p:nvPr/>
          </p:nvSpPr>
          <p:spPr>
            <a:xfrm>
              <a:off x="10144164" y="4357694"/>
              <a:ext cx="250033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Спортивный 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туризм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3000364" y="928670"/>
            <a:ext cx="2403484" cy="2468581"/>
            <a:chOff x="-4643502" y="428604"/>
            <a:chExt cx="2403484" cy="2468581"/>
          </a:xfrm>
        </p:grpSpPr>
        <p:grpSp>
          <p:nvGrpSpPr>
            <p:cNvPr id="32" name="Group 9"/>
            <p:cNvGrpSpPr>
              <a:grpSpLocks/>
            </p:cNvGrpSpPr>
            <p:nvPr/>
          </p:nvGrpSpPr>
          <p:grpSpPr bwMode="auto">
            <a:xfrm>
              <a:off x="-4643502" y="428604"/>
              <a:ext cx="2403484" cy="2468581"/>
              <a:chOff x="708" y="2203"/>
              <a:chExt cx="751" cy="741"/>
            </a:xfrm>
          </p:grpSpPr>
          <p:sp>
            <p:nvSpPr>
              <p:cNvPr id="36" name="Oval 10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solidFill>
                <a:srgbClr val="FF0000"/>
              </a:soli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7" name="Picture 11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38" name="Прямоугольник 37"/>
            <p:cNvSpPr/>
            <p:nvPr/>
          </p:nvSpPr>
          <p:spPr>
            <a:xfrm>
              <a:off x="-4131747" y="1296686"/>
              <a:ext cx="142519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Спортивное 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мастерство</a:t>
              </a: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0" y="44357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ИСПОЛЬЗОВАНИЯ УМК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500298" y="3728869"/>
            <a:ext cx="3500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Дополнительные образовательные программы</a:t>
            </a:r>
            <a:endParaRPr lang="ru-RU" sz="2400" dirty="0"/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4972793" y="1647040"/>
            <a:ext cx="3500430" cy="107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55600">
              <a:lnSpc>
                <a:spcPct val="150000"/>
              </a:lnSpc>
              <a:defRPr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Творческая группа </a:t>
            </a:r>
          </a:p>
          <a:p>
            <a:pPr indent="355600">
              <a:lnSpc>
                <a:spcPct val="150000"/>
              </a:lnSpc>
              <a:defRPr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детей 9-11 классов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857224" y="4000504"/>
            <a:ext cx="2478112" cy="2208234"/>
            <a:chOff x="-4214874" y="3143248"/>
            <a:chExt cx="2478112" cy="2208234"/>
          </a:xfrm>
        </p:grpSpPr>
        <p:grpSp>
          <p:nvGrpSpPr>
            <p:cNvPr id="28" name="Group 13"/>
            <p:cNvGrpSpPr>
              <a:grpSpLocks/>
            </p:cNvGrpSpPr>
            <p:nvPr/>
          </p:nvGrpSpPr>
          <p:grpSpPr bwMode="auto">
            <a:xfrm>
              <a:off x="-4214874" y="3143248"/>
              <a:ext cx="2478112" cy="2208234"/>
              <a:chOff x="708" y="2203"/>
              <a:chExt cx="751" cy="741"/>
            </a:xfrm>
          </p:grpSpPr>
          <p:sp>
            <p:nvSpPr>
              <p:cNvPr id="33" name="Oval 14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solidFill>
                <a:srgbClr val="0099CC"/>
              </a:soli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4" name="Picture 15" descr="cir_lighteffect0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</p:spPr>
          </p:pic>
        </p:grpSp>
        <p:sp>
          <p:nvSpPr>
            <p:cNvPr id="40" name="Прямоугольник 39"/>
            <p:cNvSpPr/>
            <p:nvPr/>
          </p:nvSpPr>
          <p:spPr>
            <a:xfrm>
              <a:off x="-4171331" y="3857753"/>
              <a:ext cx="2428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200"/>
                </a:spcBef>
                <a:defRPr/>
              </a:pPr>
              <a:r>
                <a:rPr lang="ru-RU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Исток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-235527" y="2590800"/>
            <a:ext cx="3352800" cy="1690255"/>
            <a:chOff x="126313" y="2960914"/>
            <a:chExt cx="2395728" cy="1323226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348342" y="2960914"/>
              <a:ext cx="1937657" cy="936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Rectangle 5"/>
            <p:cNvSpPr>
              <a:spLocks noChangeArrowheads="1"/>
            </p:cNvSpPr>
            <p:nvPr/>
          </p:nvSpPr>
          <p:spPr bwMode="auto">
            <a:xfrm>
              <a:off x="126313" y="3069691"/>
              <a:ext cx="2395728" cy="1214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indent="355600">
                <a:lnSpc>
                  <a:spcPct val="150000"/>
                </a:lnSpc>
                <a:defRPr/>
              </a:pPr>
              <a:r>
                <a:rPr lang="ru-RU" dirty="0">
                  <a:solidFill>
                    <a:srgbClr val="00206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Комплексная программа </a:t>
              </a:r>
            </a:p>
            <a:p>
              <a:pPr indent="355600">
                <a:lnSpc>
                  <a:spcPct val="150000"/>
                </a:lnSpc>
                <a:defRPr/>
              </a:pPr>
              <a:r>
                <a:rPr lang="ru-RU" dirty="0">
                  <a:solidFill>
                    <a:srgbClr val="00206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для детей 5-6 классов</a:t>
              </a:r>
            </a:p>
          </p:txBody>
        </p:sp>
      </p:grpSp>
      <p:sp>
        <p:nvSpPr>
          <p:cNvPr id="49" name="Нашивка 48"/>
          <p:cNvSpPr/>
          <p:nvPr/>
        </p:nvSpPr>
        <p:spPr>
          <a:xfrm rot="933087">
            <a:off x="3477491" y="5430981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Нашивка 49"/>
          <p:cNvSpPr/>
          <p:nvPr/>
        </p:nvSpPr>
        <p:spPr>
          <a:xfrm>
            <a:off x="4114799" y="5555672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/>
          <p:nvPr/>
        </p:nvSpPr>
        <p:spPr>
          <a:xfrm rot="15620629">
            <a:off x="5514107" y="3657600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Нашивка 51"/>
          <p:cNvSpPr/>
          <p:nvPr/>
        </p:nvSpPr>
        <p:spPr>
          <a:xfrm rot="14574564">
            <a:off x="5237016" y="3061854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83266" y="5586654"/>
              <a:ext cx="1258444" cy="1071570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14290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Методика диагностики аттестации учащихся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962002" y="1335640"/>
            <a:ext cx="7775598" cy="5000243"/>
            <a:chOff x="1285852" y="1714905"/>
            <a:chExt cx="7775598" cy="5000243"/>
          </a:xfrm>
        </p:grpSpPr>
        <p:sp>
          <p:nvSpPr>
            <p:cNvPr id="36" name="Цилиндр 35"/>
            <p:cNvSpPr/>
            <p:nvPr/>
          </p:nvSpPr>
          <p:spPr>
            <a:xfrm>
              <a:off x="1285852" y="2857496"/>
              <a:ext cx="2357454" cy="3357586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1285852" y="3000372"/>
              <a:ext cx="5643602" cy="32861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AutoShape 2"/>
            <p:cNvSpPr>
              <a:spLocks noChangeArrowheads="1"/>
            </p:cNvSpPr>
            <p:nvPr/>
          </p:nvSpPr>
          <p:spPr bwMode="ltGray">
            <a:xfrm>
              <a:off x="3467100" y="3016250"/>
              <a:ext cx="4229100" cy="1028700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"/>
            <p:cNvSpPr>
              <a:spLocks noChangeArrowheads="1"/>
            </p:cNvSpPr>
            <p:nvPr/>
          </p:nvSpPr>
          <p:spPr bwMode="ltGray">
            <a:xfrm>
              <a:off x="3454400" y="4210050"/>
              <a:ext cx="4219575" cy="995363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4"/>
            <p:cNvSpPr>
              <a:spLocks noChangeArrowheads="1"/>
            </p:cNvSpPr>
            <p:nvPr/>
          </p:nvSpPr>
          <p:spPr bwMode="ltGray">
            <a:xfrm>
              <a:off x="3432175" y="5302250"/>
              <a:ext cx="4241800" cy="1008063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gray">
            <a:xfrm>
              <a:off x="4212227" y="3009982"/>
              <a:ext cx="4366955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производится по возрастным оценочным нормативам для девочек и мальчиков</a:t>
              </a:r>
              <a:endPara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 Box 8"/>
            <p:cNvSpPr txBox="1">
              <a:spLocks noChangeArrowheads="1"/>
            </p:cNvSpPr>
            <p:nvPr/>
          </p:nvSpPr>
          <p:spPr bwMode="gray">
            <a:xfrm>
              <a:off x="4294761" y="4203117"/>
              <a:ext cx="3851564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осуществляется через отслеживание  выполнения спортивных разрядов</a:t>
              </a:r>
              <a:endPara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AutoShape 9"/>
            <p:cNvSpPr>
              <a:spLocks noChangeArrowheads="1"/>
            </p:cNvSpPr>
            <p:nvPr/>
          </p:nvSpPr>
          <p:spPr bwMode="gray">
            <a:xfrm>
              <a:off x="3578225" y="33782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10"/>
            <p:cNvSpPr>
              <a:spLocks noChangeArrowheads="1"/>
            </p:cNvSpPr>
            <p:nvPr/>
          </p:nvSpPr>
          <p:spPr bwMode="gray">
            <a:xfrm>
              <a:off x="3586163" y="44704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1"/>
            <p:cNvSpPr>
              <a:spLocks noChangeArrowheads="1"/>
            </p:cNvSpPr>
            <p:nvPr/>
          </p:nvSpPr>
          <p:spPr bwMode="gray">
            <a:xfrm>
              <a:off x="3576638" y="56134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295400" y="5026025"/>
              <a:ext cx="2295525" cy="1365250"/>
              <a:chOff x="471" y="272"/>
              <a:chExt cx="1161" cy="1539"/>
            </a:xfrm>
          </p:grpSpPr>
          <p:sp>
            <p:nvSpPr>
              <p:cNvPr id="37" name="Oval 14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15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>
                      <a:alpha val="50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1295400" y="3933825"/>
              <a:ext cx="2295525" cy="1365250"/>
              <a:chOff x="471" y="272"/>
              <a:chExt cx="1161" cy="1539"/>
            </a:xfrm>
          </p:grpSpPr>
          <p:sp>
            <p:nvSpPr>
              <p:cNvPr id="40" name="Oval 17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AutoShape 18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1285852" y="2857496"/>
              <a:ext cx="2295525" cy="1365250"/>
              <a:chOff x="471" y="272"/>
              <a:chExt cx="1161" cy="1539"/>
            </a:xfrm>
          </p:grpSpPr>
          <p:sp>
            <p:nvSpPr>
              <p:cNvPr id="43" name="Oval 2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AutoShape 21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>
                      <a:alpha val="50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6" name="Text Box 23"/>
            <p:cNvSpPr txBox="1">
              <a:spLocks noChangeArrowheads="1"/>
            </p:cNvSpPr>
            <p:nvPr/>
          </p:nvSpPr>
          <p:spPr bwMode="white">
            <a:xfrm>
              <a:off x="1285852" y="3143248"/>
              <a:ext cx="2128838" cy="10772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FF"/>
                  </a:solidFill>
                  <a:cs typeface="Arial" charset="0"/>
                </a:rPr>
                <a:t> </a:t>
              </a:r>
              <a:r>
                <a:rPr lang="en-US" sz="2400" b="1" dirty="0">
                  <a:cs typeface="Arial" charset="0"/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Мониторинг физической подготовки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 Box 24"/>
            <p:cNvSpPr txBox="1">
              <a:spLocks noChangeArrowheads="1"/>
            </p:cNvSpPr>
            <p:nvPr/>
          </p:nvSpPr>
          <p:spPr bwMode="white">
            <a:xfrm>
              <a:off x="1357290" y="4286256"/>
              <a:ext cx="2128838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Мониторинг практических навыков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AutoShape 2"/>
            <p:cNvSpPr>
              <a:spLocks noChangeArrowheads="1"/>
            </p:cNvSpPr>
            <p:nvPr/>
          </p:nvSpPr>
          <p:spPr bwMode="ltGray">
            <a:xfrm>
              <a:off x="3357554" y="1857364"/>
              <a:ext cx="4071966" cy="1028700"/>
            </a:xfrm>
            <a:prstGeom prst="roundRect">
              <a:avLst>
                <a:gd name="adj" fmla="val 11505"/>
              </a:avLst>
            </a:prstGeom>
            <a:gradFill>
              <a:gsLst>
                <a:gs pos="0">
                  <a:schemeClr val="bg1"/>
                </a:gs>
                <a:gs pos="95000">
                  <a:srgbClr val="0070C0"/>
                </a:gs>
                <a:gs pos="54000">
                  <a:schemeClr val="accent1">
                    <a:tint val="23500"/>
                    <a:satMod val="160000"/>
                  </a:schemeClr>
                </a:gs>
              </a:gsLst>
              <a:lin ang="10800000" scaled="0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9" name="Group 19"/>
            <p:cNvGrpSpPr>
              <a:grpSpLocks/>
            </p:cNvGrpSpPr>
            <p:nvPr/>
          </p:nvGrpSpPr>
          <p:grpSpPr bwMode="auto">
            <a:xfrm>
              <a:off x="1285852" y="1714905"/>
              <a:ext cx="2295525" cy="1365250"/>
              <a:chOff x="471" y="425"/>
              <a:chExt cx="1161" cy="1539"/>
            </a:xfrm>
            <a:solidFill>
              <a:srgbClr val="0070C0"/>
            </a:solidFill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pFill/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AutoShape 21"/>
              <p:cNvSpPr>
                <a:spLocks noChangeArrowheads="1"/>
              </p:cNvSpPr>
              <p:nvPr/>
            </p:nvSpPr>
            <p:spPr bwMode="gray">
              <a:xfrm>
                <a:off x="473" y="425"/>
                <a:ext cx="1159" cy="1539"/>
              </a:xfrm>
              <a:prstGeom prst="can">
                <a:avLst>
                  <a:gd name="adj" fmla="val 33197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Мониторинг</a:t>
                </a:r>
              </a:p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теоретических </a:t>
                </a:r>
              </a:p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знаний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AutoShape 9"/>
            <p:cNvSpPr>
              <a:spLocks noChangeArrowheads="1"/>
            </p:cNvSpPr>
            <p:nvPr/>
          </p:nvSpPr>
          <p:spPr bwMode="gray">
            <a:xfrm>
              <a:off x="3571868" y="2143116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Text Box 24"/>
            <p:cNvSpPr txBox="1">
              <a:spLocks noChangeArrowheads="1"/>
            </p:cNvSpPr>
            <p:nvPr/>
          </p:nvSpPr>
          <p:spPr bwMode="white">
            <a:xfrm>
              <a:off x="1428728" y="5545597"/>
              <a:ext cx="2128838" cy="1169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Текущий мониторинг </a:t>
              </a:r>
            </a:p>
            <a:p>
              <a:pPr algn="ctr">
                <a:spcBef>
                  <a:spcPct val="50000"/>
                </a:spcBef>
              </a:pP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6"/>
            <p:cNvSpPr txBox="1">
              <a:spLocks noChangeArrowheads="1"/>
            </p:cNvSpPr>
            <p:nvPr/>
          </p:nvSpPr>
          <p:spPr bwMode="gray">
            <a:xfrm>
              <a:off x="4210050" y="2032567"/>
              <a:ext cx="4851400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50 теоретических вопросов, составленных согласно темам программы </a:t>
              </a:r>
              <a:endPara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 Box 8"/>
            <p:cNvSpPr txBox="1">
              <a:spLocks noChangeArrowheads="1"/>
            </p:cNvSpPr>
            <p:nvPr/>
          </p:nvSpPr>
          <p:spPr bwMode="gray">
            <a:xfrm>
              <a:off x="4099743" y="5299769"/>
              <a:ext cx="4567858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рейтинговая таблица заполняется каждую неделю по результатам прохождения стандартной дистанции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105869" y="315601"/>
            <a:ext cx="491692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  <a:endParaRPr lang="ru-RU" sz="2800" b="1" dirty="0">
              <a:effectLst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1714488"/>
            <a:ext cx="6858048" cy="14582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720725"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Методические рекомендации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представляют собой особым образом структурированную информацию, определяющую порядок, логику и акценты изучения какой-либо темы, проведения занятия, мероприятия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8" name="Овал 7"/>
          <p:cNvSpPr/>
          <p:nvPr/>
        </p:nvSpPr>
        <p:spPr>
          <a:xfrm>
            <a:off x="571472" y="1214422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87567" y="3643745"/>
            <a:ext cx="6598688" cy="30138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Включает в себя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титульный лист; 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аннотацию;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сведения об авторе (авторах);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пояснительную записку;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содержание;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список рекомендуемой литературы по данной теме;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приложения (при необходимости).</a:t>
            </a:r>
          </a:p>
          <a:p>
            <a:pPr algn="just"/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400000">
            <a:off x="929976" y="328914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06.jpg"/>
            <p:cNvPicPr>
              <a:picLocks noChangeAspect="1"/>
            </p:cNvPicPr>
            <p:nvPr/>
          </p:nvPicPr>
          <p:blipFill>
            <a:blip r:embed="rId2"/>
            <a:srcRect b="5208"/>
            <a:stretch>
              <a:fillRect/>
            </a:stretch>
          </p:blipFill>
          <p:spPr>
            <a:xfrm>
              <a:off x="17859" y="0"/>
              <a:ext cx="9108281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  <p:pic>
          <p:nvPicPr>
            <p:cNvPr id="5" name="Рисунок 4" descr="7Rk41f-U2X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751" y="5572140"/>
              <a:ext cx="1258444" cy="107157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285728"/>
              <a:ext cx="9144000" cy="64294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105869" y="315601"/>
            <a:ext cx="389619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Методические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особия</a:t>
            </a:r>
            <a:endParaRPr lang="ru-RU" sz="2800" b="1" dirty="0">
              <a:effectLst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1634835"/>
            <a:ext cx="6858048" cy="15794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b="1" dirty="0"/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Методическое пособие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комплексный вид методической продукции, обобщающий значительный опыт, накопленный в системе дополнительного образования детей и содержащий рекомендации по его использованию и развитию.</a:t>
            </a:r>
          </a:p>
        </p:txBody>
      </p:sp>
      <p:sp>
        <p:nvSpPr>
          <p:cNvPr id="8" name="Овал 7"/>
          <p:cNvSpPr/>
          <p:nvPr/>
        </p:nvSpPr>
        <p:spPr>
          <a:xfrm>
            <a:off x="540328" y="1200567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87567" y="3643745"/>
            <a:ext cx="6598688" cy="30138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Включает в себя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титульный лист; 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аннотация;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сведения об авторе (авторах);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введение;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теоретическая часть;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практическая часть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дидактическая часть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список  литературы по данной теме;</a:t>
            </a:r>
          </a:p>
          <a:p>
            <a:pPr algn="just"/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400000">
            <a:off x="929976" y="328914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3" name="Группа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2" name="Рисунок 1" descr="06.jpg"/>
              <p:cNvPicPr>
                <a:picLocks noChangeAspect="1"/>
              </p:cNvPicPr>
              <p:nvPr/>
            </p:nvPicPr>
            <p:blipFill>
              <a:blip r:embed="rId2"/>
              <a:srcRect b="5208"/>
              <a:stretch>
                <a:fillRect/>
              </a:stretch>
            </p:blipFill>
            <p:spPr>
              <a:xfrm>
                <a:off x="17859" y="0"/>
                <a:ext cx="9108281" cy="6858000"/>
              </a:xfrm>
              <a:prstGeom prst="rect">
                <a:avLst/>
              </a:prstGeom>
              <a:ln>
                <a:solidFill>
                  <a:srgbClr val="002060"/>
                </a:solidFill>
              </a:ln>
            </p:spPr>
          </p:pic>
          <p:sp>
            <p:nvSpPr>
              <p:cNvPr id="6" name="Прямоугольник 5"/>
              <p:cNvSpPr/>
              <p:nvPr/>
            </p:nvSpPr>
            <p:spPr>
              <a:xfrm>
                <a:off x="0" y="285728"/>
                <a:ext cx="9144000" cy="64294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ln w="3175">
                      <a:noFill/>
                    </a:ln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Учебное пособие  «В мире ориентиров»</a:t>
                </a:r>
              </a:p>
            </p:txBody>
          </p:sp>
        </p:grpSp>
        <p:grpSp>
          <p:nvGrpSpPr>
            <p:cNvPr id="4" name="Группа 6"/>
            <p:cNvGrpSpPr/>
            <p:nvPr/>
          </p:nvGrpSpPr>
          <p:grpSpPr>
            <a:xfrm>
              <a:off x="0" y="173404"/>
              <a:ext cx="9144000" cy="6565328"/>
              <a:chOff x="0" y="0"/>
              <a:chExt cx="9144000" cy="6565328"/>
            </a:xfrm>
          </p:grpSpPr>
          <p:sp>
            <p:nvSpPr>
              <p:cNvPr id="8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" name="Rectangl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grpSp>
            <p:nvGrpSpPr>
              <p:cNvPr id="7" name="Группа 16"/>
              <p:cNvGrpSpPr>
                <a:grpSpLocks/>
              </p:cNvGrpSpPr>
              <p:nvPr/>
            </p:nvGrpSpPr>
            <p:grpSpPr bwMode="auto">
              <a:xfrm flipH="1">
                <a:off x="3160711" y="5710932"/>
                <a:ext cx="5697567" cy="854396"/>
                <a:chOff x="3330627" y="4765717"/>
                <a:chExt cx="5823311" cy="568757"/>
              </a:xfrm>
            </p:grpSpPr>
            <p:pic>
              <p:nvPicPr>
                <p:cNvPr id="25" name="Picture 2" descr="D:\Documents and Settings\Надежда Анатольевна\Мои документы\конкурсы\2014.01.29 пед-таланты\документы\материалы\Скрин\содержание.JPG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2670" t="73222" r="29260" b="7315"/>
                <a:stretch>
                  <a:fillRect/>
                </a:stretch>
              </p:blipFill>
              <p:spPr bwMode="auto">
                <a:xfrm>
                  <a:off x="3330627" y="4795673"/>
                  <a:ext cx="5823311" cy="538801"/>
                </a:xfrm>
                <a:prstGeom prst="homePlate">
                  <a:avLst/>
                </a:prstGeom>
                <a:noFill/>
                <a:ln w="38100">
                  <a:solidFill>
                    <a:srgbClr val="0000FF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26" name="TextBox 15"/>
                <p:cNvSpPr>
                  <a:spLocks noChangeArrowheads="1"/>
                </p:cNvSpPr>
                <p:nvPr/>
              </p:nvSpPr>
              <p:spPr bwMode="auto">
                <a:xfrm>
                  <a:off x="3653375" y="4765717"/>
                  <a:ext cx="5318123" cy="553181"/>
                </a:xfrm>
                <a:prstGeom prst="homePlate">
                  <a:avLst>
                    <a:gd name="adj" fmla="val 49991"/>
                  </a:avLst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lvl="0" algn="just"/>
                  <a:r>
                    <a:rPr lang="ru-RU" sz="1600" dirty="0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rPr>
                    <a:t> Инструкции к лабораторным работам, описание некоторых результатов практических работ, тексты, статистический и картографический материал</a:t>
                  </a:r>
                  <a:endParaRPr lang="ru-RU" sz="16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1" name="Пятиугольник 10"/>
              <p:cNvSpPr/>
              <p:nvPr/>
            </p:nvSpPr>
            <p:spPr>
              <a:xfrm>
                <a:off x="175965" y="1326770"/>
                <a:ext cx="2770094" cy="1041955"/>
              </a:xfrm>
              <a:prstGeom prst="homePlate">
                <a:avLst>
                  <a:gd name="adj" fmla="val 18218"/>
                </a:avLst>
              </a:prstGeom>
              <a:ln>
                <a:solidFill>
                  <a:srgbClr val="000099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20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Учебно-понятийный аспект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Пятиугольник 11"/>
              <p:cNvSpPr/>
              <p:nvPr/>
            </p:nvSpPr>
            <p:spPr>
              <a:xfrm>
                <a:off x="181215" y="4541480"/>
                <a:ext cx="2770094" cy="923365"/>
              </a:xfrm>
              <a:prstGeom prst="homePlate">
                <a:avLst>
                  <a:gd name="adj" fmla="val 18218"/>
                </a:avLst>
              </a:prstGeom>
              <a:ln>
                <a:solidFill>
                  <a:srgbClr val="000099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20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Контрольно-оценочный аспект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Пятиугольник 12"/>
              <p:cNvSpPr/>
              <p:nvPr/>
            </p:nvSpPr>
            <p:spPr>
              <a:xfrm>
                <a:off x="158418" y="5613050"/>
                <a:ext cx="2770094" cy="923365"/>
              </a:xfrm>
              <a:prstGeom prst="homePlate">
                <a:avLst>
                  <a:gd name="adj" fmla="val 18218"/>
                </a:avLst>
              </a:prstGeom>
              <a:ln>
                <a:solidFill>
                  <a:srgbClr val="000099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20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Информационно-иллюстративный аспект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2770294" y="5755926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23" name="Picture 2" descr="D:\Documents and Settings\Надежда Анатольевна\Мои документы\конкурсы\2014.01.29 пед-таланты\документы\материалы\Скрин\содержание.JPG"/>
              <p:cNvPicPr>
                <a:picLocks noChangeAspect="1" noChangeArrowheads="1"/>
              </p:cNvPicPr>
              <p:nvPr/>
            </p:nvPicPr>
            <p:blipFill>
              <a:blip r:embed="rId3"/>
              <a:srcRect l="2670" t="73222" r="29260" b="7315"/>
              <a:stretch>
                <a:fillRect/>
              </a:stretch>
            </p:blipFill>
            <p:spPr bwMode="auto">
              <a:xfrm flipH="1">
                <a:off x="3082859" y="4470044"/>
                <a:ext cx="5748404" cy="1071590"/>
              </a:xfrm>
              <a:prstGeom prst="homePlate">
                <a:avLst/>
              </a:prstGeom>
              <a:noFill/>
              <a:ln w="38100">
                <a:solidFill>
                  <a:srgbClr val="0000FF"/>
                </a:solidFill>
                <a:miter lim="800000"/>
                <a:headEnd/>
                <a:tailEnd/>
              </a:ln>
            </p:spPr>
          </p:pic>
          <p:sp>
            <p:nvSpPr>
              <p:cNvPr id="16" name="Овал 15"/>
              <p:cNvSpPr/>
              <p:nvPr/>
            </p:nvSpPr>
            <p:spPr>
              <a:xfrm>
                <a:off x="2812909" y="4612918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7" name="Пятиугольник 16"/>
              <p:cNvSpPr/>
              <p:nvPr/>
            </p:nvSpPr>
            <p:spPr bwMode="auto">
              <a:xfrm flipH="1">
                <a:off x="3224213" y="969580"/>
                <a:ext cx="5608637" cy="1709737"/>
              </a:xfrm>
              <a:prstGeom prst="homePlate">
                <a:avLst>
                  <a:gd name="adj" fmla="val 19991"/>
                </a:avLst>
              </a:prstGeom>
              <a:blipFill>
                <a:blip r:embed="rId4"/>
                <a:tile tx="0" ty="0" sx="100000" sy="100000" flip="none" algn="tl"/>
              </a:blip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just"/>
                <a:r>
                  <a:rPr lang="ru-RU" sz="1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Разворачивает логику предметного содержания в виде вариантов диалогов с вопросами по ходу изложения, содержит систему заданий для постановки и решения учебных задач, иллюстративный и текстовый материал для обнаружения противоречий с целью постановки новых задач;</a:t>
                </a:r>
                <a:endParaRPr lang="ru-RU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2709554" y="1536026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Пятиугольник 19"/>
              <p:cNvSpPr/>
              <p:nvPr/>
            </p:nvSpPr>
            <p:spPr bwMode="auto">
              <a:xfrm flipH="1">
                <a:off x="3232150" y="2826968"/>
                <a:ext cx="5608638" cy="1462087"/>
              </a:xfrm>
              <a:prstGeom prst="homePlate">
                <a:avLst>
                  <a:gd name="adj" fmla="val 19991"/>
                </a:avLst>
              </a:prstGeom>
              <a:blipFill>
                <a:blip r:embed="rId4"/>
                <a:tile tx="0" ty="0" sx="100000" sy="100000" flip="none" algn="tl"/>
              </a:blip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1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</a:t>
                </a:r>
              </a:p>
              <a:p>
                <a:pPr lvl="0" algn="just"/>
                <a:r>
                  <a:rPr lang="ru-RU" sz="16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Содержит материал для организации самостоятельной работы учащихся, систему заданий для выбора индивидуальных образовательных траекторий учащихся в рамках изучаемых отдельных тем учебного года;</a:t>
                </a:r>
                <a:endParaRPr lang="ru-RU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14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</a:t>
                </a:r>
                <a:endParaRPr lang="ru-RU" sz="14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Пятиугольник 20"/>
              <p:cNvSpPr/>
              <p:nvPr/>
            </p:nvSpPr>
            <p:spPr>
              <a:xfrm>
                <a:off x="171610" y="3112720"/>
                <a:ext cx="2770094" cy="1041955"/>
              </a:xfrm>
              <a:prstGeom prst="homePlate">
                <a:avLst>
                  <a:gd name="adj" fmla="val 18218"/>
                </a:avLst>
              </a:prstGeom>
              <a:ln>
                <a:solidFill>
                  <a:srgbClr val="000099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20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Развитие самостоятельности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2731366" y="3255596"/>
                <a:ext cx="648000" cy="6480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39" name="Прямоугольник 38"/>
            <p:cNvSpPr/>
            <p:nvPr/>
          </p:nvSpPr>
          <p:spPr>
            <a:xfrm>
              <a:off x="3545633" y="4683437"/>
              <a:ext cx="529978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содержит «карты» движения в содержании, задания для самоконтроля, фрагменты дискуссий для оценки и изменения своих представлений об изучаемом материале, диагностические работы </a:t>
              </a:r>
            </a:p>
          </p:txBody>
        </p:sp>
      </p:grpSp>
      <p:pic>
        <p:nvPicPr>
          <p:cNvPr id="35" name="Рисунок 34" descr="DSCN0779.JPG"/>
          <p:cNvPicPr>
            <a:picLocks noChangeAspect="1"/>
          </p:cNvPicPr>
          <p:nvPr/>
        </p:nvPicPr>
        <p:blipFill>
          <a:blip r:embed="rId5">
            <a:lum bright="30000" contrast="40000"/>
          </a:blip>
          <a:srcRect t="1695" b="5649"/>
          <a:stretch>
            <a:fillRect/>
          </a:stretch>
        </p:blipFill>
        <p:spPr>
          <a:xfrm>
            <a:off x="1085399" y="991261"/>
            <a:ext cx="7504445" cy="5214973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580236" y="1510985"/>
            <a:ext cx="8225833" cy="4416553"/>
            <a:chOff x="918167" y="4864628"/>
            <a:chExt cx="8225833" cy="4416553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918167" y="4942505"/>
              <a:ext cx="3970413" cy="4099329"/>
              <a:chOff x="-4659673" y="3396343"/>
              <a:chExt cx="3970413" cy="4099329"/>
            </a:xfrm>
          </p:grpSpPr>
          <p:grpSp>
            <p:nvGrpSpPr>
              <p:cNvPr id="28" name="Группа 27"/>
              <p:cNvGrpSpPr/>
              <p:nvPr/>
            </p:nvGrpSpPr>
            <p:grpSpPr>
              <a:xfrm>
                <a:off x="-4659673" y="3396343"/>
                <a:ext cx="3954163" cy="3696169"/>
                <a:chOff x="-4138841" y="2155372"/>
                <a:chExt cx="3954163" cy="3696169"/>
              </a:xfrm>
            </p:grpSpPr>
            <p:sp>
              <p:nvSpPr>
                <p:cNvPr id="27" name="Прямоугольник 26"/>
                <p:cNvSpPr/>
                <p:nvPr/>
              </p:nvSpPr>
              <p:spPr>
                <a:xfrm>
                  <a:off x="-4136571" y="2155372"/>
                  <a:ext cx="3635828" cy="34616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026" name="Picture 2" descr="азимут 3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-20000" contrast="40000"/>
                </a:blip>
                <a:srcRect l="14134" t="10362" r="33333" b="21210"/>
                <a:stretch>
                  <a:fillRect/>
                </a:stretch>
              </p:blipFill>
              <p:spPr bwMode="auto">
                <a:xfrm>
                  <a:off x="-4138841" y="2165871"/>
                  <a:ext cx="3954163" cy="3685670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</p:pic>
          </p:grpSp>
          <p:sp>
            <p:nvSpPr>
              <p:cNvPr id="30" name="TextBox 29"/>
              <p:cNvSpPr txBox="1"/>
              <p:nvPr/>
            </p:nvSpPr>
            <p:spPr>
              <a:xfrm>
                <a:off x="-4644040" y="7126340"/>
                <a:ext cx="395478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Рис. 7. Определение азимута по карте.</a:t>
                </a: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5189220" y="4864628"/>
              <a:ext cx="3954780" cy="4416553"/>
              <a:chOff x="10142220" y="864128"/>
              <a:chExt cx="3954780" cy="4416553"/>
            </a:xfrm>
          </p:grpSpPr>
          <p:pic>
            <p:nvPicPr>
              <p:cNvPr id="29" name="Рисунок 28" descr="тормоз.jp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177746" y="864128"/>
                <a:ext cx="3750812" cy="3800295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10142220" y="4634350"/>
                <a:ext cx="3954780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Рис. 20.  Использование тормозных ориентиров.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4939</TotalTime>
  <Words>1239</Words>
  <Application>Microsoft Office PowerPoint</Application>
  <PresentationFormat>Экран (4:3)</PresentationFormat>
  <Paragraphs>262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ТКО</dc:creator>
  <cp:lastModifiedBy>Евгений</cp:lastModifiedBy>
  <cp:revision>229</cp:revision>
  <dcterms:created xsi:type="dcterms:W3CDTF">2017-01-06T11:50:32Z</dcterms:created>
  <dcterms:modified xsi:type="dcterms:W3CDTF">2021-12-09T13:29:38Z</dcterms:modified>
</cp:coreProperties>
</file>