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70" r:id="rId2"/>
    <p:sldId id="256" r:id="rId3"/>
    <p:sldId id="272" r:id="rId4"/>
    <p:sldId id="264" r:id="rId5"/>
    <p:sldId id="267" r:id="rId6"/>
    <p:sldId id="257" r:id="rId7"/>
    <p:sldId id="268" r:id="rId8"/>
    <p:sldId id="266" r:id="rId9"/>
    <p:sldId id="262" r:id="rId10"/>
    <p:sldId id="263" r:id="rId11"/>
    <p:sldId id="269" r:id="rId12"/>
    <p:sldId id="273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0510" autoAdjust="0"/>
  </p:normalViewPr>
  <p:slideViewPr>
    <p:cSldViewPr>
      <p:cViewPr varScale="1">
        <p:scale>
          <a:sx n="93" d="100"/>
          <a:sy n="93" d="100"/>
        </p:scale>
        <p:origin x="2124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58AF0E-7B9C-4C29-A1A5-AC2CD38113B8}" type="datetimeFigureOut">
              <a:rPr lang="ru-RU" smtClean="0"/>
              <a:t>08.01.2023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6CB6B0-8886-414B-8119-A31514D756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74623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A1%D0%B5%D0%B2%D0%B5%D1%80%D0%BD%D0%B0%D1%8F_%D0%90%D1%84%D1%80%D0%B8%D0%BA%D0%B0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ru.wikipedia.org/wiki/%D0%9A%D0%BE%D0%BD%D1%82%D0%B8%D0%BD%D0%B5%D0%BD%D1%82" TargetMode="External"/><Relationship Id="rId5" Type="http://schemas.openxmlformats.org/officeDocument/2006/relationships/hyperlink" Target="https://ru.wikipedia.org/wiki/%D0%90%D0%B7%D0%B8%D1%8F" TargetMode="External"/><Relationship Id="rId4" Type="http://schemas.openxmlformats.org/officeDocument/2006/relationships/hyperlink" Target="https://ru.wikipedia.org/wiki/%D0%A1%D0%B8%D0%BD%D0%B0%D0%B9%D1%81%D0%BA%D0%B8%D0%B9_%D0%BF%D0%BE%D0%BB%D1%83%D0%BE%D1%81%D1%82%D1%80%D0%BE%D0%B2" TargetMode="Externa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Организационный момент.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Здравствуйте, ребята! Подготовили ли вы материалы для сегодняшней работы: фломастеры или цветные карандаши, клей? У вас на партах лежат материалы для работы на уроке. Не обращаем на них внимание, пока я вам об этом не скажу. Настройтесь на работу. Думать и работать придётся быстро. </a:t>
            </a:r>
          </a:p>
          <a:p>
            <a:r>
              <a:rPr lang="ru-RU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Актуализация знаний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 прошлом уроке мы рассматривали одежду и украшения разных народов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Вспомним материал прошлого урока и ответим: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Внимательно рассмотрите изображения на слайде и ответьте: «Зачем людям украшения?»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(Не только для оберега, но и чтобы показать своё социальное положение)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6CB6B0-8886-414B-8119-A31514D7568B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92348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Внимательно рассмотрите египетские орнаменты и ответьте, какие цвета в них использовались?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1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Анимация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Гиперссылка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Растения в орнаментах изображаются  так же, как они выглядят в природе?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Рисунки обобщённые, т. е. стилизованные, напоминающие настоящие.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ФИЗКУЛЬТМИНУТКА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6CB6B0-8886-414B-8119-A31514D7568B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36551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Самостоятельное применение знаний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Гиперссылка.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Теперь индивидуальное 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творческое задание: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выполнить в цвете стилизованный рисунок лотоса или  папируса. У вас на партах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заготовочки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для рисунка</a:t>
            </a:r>
          </a:p>
          <a:p>
            <a:r>
              <a:rPr lang="ru-RU" sz="1200" b="1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Анимация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 пример выполнения работы.</a:t>
            </a:r>
            <a:r>
              <a:rPr lang="ru-RU" sz="1200" b="1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Если работы выполнены, объединяем рисунки ребят каждой группы на одном листе, наклеив их, и выставим на классной доске.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Рефлексия. Итог урока.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Выставка работ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- Внимательно рассмотрите выполненные работы, верно ли выполнили ребята египетские символы?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Правильно ли они передали форму и цвет египетских символов?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Можно ли сделать вывод, что лотос и папирус являются частью египетского орнамента?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- Можно сделать вывод, что лотос и папирус являются частью египетского орнамента.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А какую роль играет орнамент в декоративном искусстве?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Орнамент всегда широко применялся в качестве декоративного оформления изделий, необходимых людям в быту и практической деятельности. Он составляет основу декоративно-прикладного искусства.</a:t>
            </a:r>
          </a:p>
          <a:p>
            <a:pPr marL="171450" indent="-171450">
              <a:buFontTx/>
              <a:buChar char="-"/>
            </a:pP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Ребята, по предложенным критериям оцените творческую работу своей и других групп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ru-RU" sz="1200" b="1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6CB6B0-8886-414B-8119-A31514D7568B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15276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Какой проблемный вопрос был нами поставлен?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Нами был поставлен проблемный вопрос: 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«Какова роль декоративного искусства в жизни Древнего Египта?»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Изучив египетские орнаменты, знаки и символы, применяемые в них, можем мы сказать, что получили ответ на этот вопрос?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Интересно и познавательно ли вам было узнать о египетских символах, да ещё и научиться выполнять их стилизованные рисунки?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Для чего вам необходимы эти знания?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Чтобы достичь цели урока.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- Помните ли вы, какую цель мы поставили в начале урока? «Сформировать  и развить представление  о роли декоративного искусства в жизни Древнего Египта»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Достигли мы поставленную на уроке цель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 Вы молодцы, очень хорошо поработали на уроке.</a:t>
            </a:r>
          </a:p>
          <a:p>
            <a:r>
              <a:rPr lang="ru-RU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Домашнее задание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Предлагает первой группе начать выполнять проектное задание: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подобрать изображения Древнего Египта, египтян в одежде разных сословий, украшений для коллажа.</a:t>
            </a:r>
          </a:p>
          <a:p>
            <a:pPr marL="171450" indent="-171450">
              <a:buFontTx/>
              <a:buChar char="-"/>
            </a:pP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6CB6B0-8886-414B-8119-A31514D7568B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20570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Создание проблемной ситуации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Рассмотрите изображения и ответьте, к культуре какого народа они относятся?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(Древнего Египта)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К какому виду изобразительного искусства они относятся?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(декоративно-прикладному искусству)</a:t>
            </a:r>
          </a:p>
          <a:p>
            <a:r>
              <a:rPr lang="ru-RU" sz="1200" b="1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Анимация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О роли чего мы будем говорить на уроке? Каков наш проблемный вопрос?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Проблемный вопрос: - Какова роль декоративного искусства в жизни Древнего Египта? 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Постановка цели занятия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Анимация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Тема урока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«Роль декоративного искусства в жизни Древнего общества. Древний Египет»  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6CB6B0-8886-414B-8119-A31514D7568B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14547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Какая цель нашего урока?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Вспомните, что ставится она на основе проблемного вопроса.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Цель урока «Сформировать  и развить представление  о роли декоративного искусства в жизни Древнего Египта»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6CB6B0-8886-414B-8119-A31514D7568B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99451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Поиск решения проблемы 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Что вы знаете о Египте?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(Загадочная древняя цивилизация, страна пирамид) Расположена в </a:t>
            </a:r>
            <a:r>
              <a:rPr lang="ru-RU" u="sng" dirty="0" smtClean="0">
                <a:solidFill>
                  <a:schemeClr val="tx1"/>
                </a:solidFill>
                <a:hlinkClick r:id="rId3" tooltip="Северная Африка"/>
              </a:rPr>
              <a:t>Северной Африке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и на </a:t>
            </a:r>
            <a:r>
              <a:rPr lang="ru-RU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 tooltip="Синайский полуостров"/>
              </a:rPr>
              <a:t>Синайском полуострове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ru-RU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5" tooltip="Азия"/>
              </a:rPr>
              <a:t>Азии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страна двух </a:t>
            </a:r>
            <a:r>
              <a:rPr lang="ru-RU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6" tooltip="Континент"/>
              </a:rPr>
              <a:t>материков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Древний Египет – удивительная, полная загадок и чудес страна, одна из цивилизаций, отдалённая от нас несколькими тысячелетиями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Какая природа, климат в Египте?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(Пустыня, тёплый влажный климат в долине реки)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Как называется река, в долине которой была сосредоточена жизнь египтян?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(Могучая африканская Река Нил, в её долине сосредоточена жизнь египтян) Голубым лотосом пересекает безжизненную пустыню могучая африканская река Нил.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Какой водный цветок она вам напоминает?</a:t>
            </a:r>
            <a:r>
              <a:rPr lang="ru-RU" sz="1200" b="1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Анимация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(Напоминает лотос)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6CB6B0-8886-414B-8119-A31514D7568B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8696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Сейчас, ребята, чтобы лучше узнать о Египте, вспомнить древнерусские знаки, 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выполним </a:t>
            </a:r>
            <a:r>
              <a:rPr lang="ru-RU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Задание 1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Работаете вы в парах. У вас на партах лежат основы для коллажа, обратите внимание на экран.</a:t>
            </a:r>
          </a:p>
          <a:p>
            <a:r>
              <a:rPr lang="ru-RU" sz="1200" b="1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Анимация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конвертах – древнерусские знаки, найдите их и разложите перед собой. Для подсказки на партах лежит лист со всеми древнерусскими знаками.</a:t>
            </a:r>
          </a:p>
          <a:p>
            <a:r>
              <a:rPr lang="ru-RU" sz="1200" b="1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Анимация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 древнеегипетские. 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Найдите их и разложите перед собой. А теперь слева в соответствии с пейзажами, напротив них, расположите древнерусские знаки, а справа – древнеегипетские. Приклейте их. Работайте быстро, не отвлекайтесь.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- 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Выполнили?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6CB6B0-8886-414B-8119-A31514D7568B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24786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Сравните полученные результаты с изображением на слайде. - 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Есть ошибки?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Какой вывод можно сделать, выполнив задание №1, есть ли сходство в знаках Древней Руси и Древнего Египта?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6CB6B0-8886-414B-8119-A31514D7568B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53910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Узнаёте ли вы предметы на слайдах, назовите их? Есть ли сходство в предметах русских и египетских? В Египте создавалось множество произведений прикладного искусства.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Художественные ремесла египетские мастера довели до совершенства, создавая настоящие шедевры. Они владели резьбой по дереву и кости, знали различные виды обработки металла, создавали ювелирные изделия из золота и серебра, украшенные самоцветами. Также они умели делать изделия из стекла, горного хрусталя, цветного стекла, керамики и фаянса.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6CB6B0-8886-414B-8119-A31514D7568B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57856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Находите ли вы в египетском орнаменте знакомые знаки, очень похожие со знаками в русских народных орнаментах?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Орнаментация носила преимущественно 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геометрический характер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(полосы, зигзаги) и располагалась по всей поверхности ткани. Орнамент всегда широко применялся в качестве декоративного оформления изделий, необходимых людям в быту, он – основа декоративно-прикладного искусства.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6CB6B0-8886-414B-8119-A31514D7568B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1739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- Как вы думаете, кроме геометрических элементов, что ещё изображали в орнаменте?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Наряду  с геометрическими элементами были обобщенные рисунки цветов и листьев лотоса (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непременный атрибут многих орнаментов: белый, голубой, редкий розовый; цветок уподоблялся дающему жизнь Солнцу, а его лепестки — лучам, символ плодородия, долголетия и богатства)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папируса, камыша, пальмы,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как стилизованные солнечные лучи.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6CB6B0-8886-414B-8119-A31514D7568B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78796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7FB4F-C2CE-42A3-B16B-EBE4292C458D}" type="datetimeFigureOut">
              <a:rPr lang="ru-RU" smtClean="0"/>
              <a:t>08.01.2023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9F2A246-098E-421F-9659-2D8BB7BBEDE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7FB4F-C2CE-42A3-B16B-EBE4292C458D}" type="datetimeFigureOut">
              <a:rPr lang="ru-RU" smtClean="0"/>
              <a:t>08.01.2023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2A246-098E-421F-9659-2D8BB7BBEDE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7FB4F-C2CE-42A3-B16B-EBE4292C458D}" type="datetimeFigureOut">
              <a:rPr lang="ru-RU" smtClean="0"/>
              <a:t>08.01.2023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2A246-098E-421F-9659-2D8BB7BBEDE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7FB4F-C2CE-42A3-B16B-EBE4292C458D}" type="datetimeFigureOut">
              <a:rPr lang="ru-RU" smtClean="0"/>
              <a:t>08.01.2023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9F2A246-098E-421F-9659-2D8BB7BBEDE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7FB4F-C2CE-42A3-B16B-EBE4292C458D}" type="datetimeFigureOut">
              <a:rPr lang="ru-RU" smtClean="0"/>
              <a:t>08.01.2023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2A246-098E-421F-9659-2D8BB7BBEDE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7FB4F-C2CE-42A3-B16B-EBE4292C458D}" type="datetimeFigureOut">
              <a:rPr lang="ru-RU" smtClean="0"/>
              <a:t>08.01.2023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2A246-098E-421F-9659-2D8BB7BBEDE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7FB4F-C2CE-42A3-B16B-EBE4292C458D}" type="datetimeFigureOut">
              <a:rPr lang="ru-RU" smtClean="0"/>
              <a:t>08.01.2023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39F2A246-098E-421F-9659-2D8BB7BBEDEF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7FB4F-C2CE-42A3-B16B-EBE4292C458D}" type="datetimeFigureOut">
              <a:rPr lang="ru-RU" smtClean="0"/>
              <a:t>08.01.2023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2A246-098E-421F-9659-2D8BB7BBEDE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7FB4F-C2CE-42A3-B16B-EBE4292C458D}" type="datetimeFigureOut">
              <a:rPr lang="ru-RU" smtClean="0"/>
              <a:t>08.01.2023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2A246-098E-421F-9659-2D8BB7BBEDE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7FB4F-C2CE-42A3-B16B-EBE4292C458D}" type="datetimeFigureOut">
              <a:rPr lang="ru-RU" smtClean="0"/>
              <a:t>08.01.2023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2A246-098E-421F-9659-2D8BB7BBEDE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7FB4F-C2CE-42A3-B16B-EBE4292C458D}" type="datetimeFigureOut">
              <a:rPr lang="ru-RU" smtClean="0"/>
              <a:t>08.01.2023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2A246-098E-421F-9659-2D8BB7BBEDEF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FF27FB4F-C2CE-42A3-B16B-EBE4292C458D}" type="datetimeFigureOut">
              <a:rPr lang="ru-RU" smtClean="0"/>
              <a:t>08.01.2023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39F2A246-098E-421F-9659-2D8BB7BBEDEF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jpe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emf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emf"/><Relationship Id="rId13" Type="http://schemas.openxmlformats.org/officeDocument/2006/relationships/image" Target="../media/image71.emf"/><Relationship Id="rId18" Type="http://schemas.openxmlformats.org/officeDocument/2006/relationships/slide" Target="slide9.xml"/><Relationship Id="rId3" Type="http://schemas.openxmlformats.org/officeDocument/2006/relationships/image" Target="../media/image61.png"/><Relationship Id="rId7" Type="http://schemas.openxmlformats.org/officeDocument/2006/relationships/image" Target="../media/image65.png"/><Relationship Id="rId12" Type="http://schemas.openxmlformats.org/officeDocument/2006/relationships/image" Target="../media/image70.emf"/><Relationship Id="rId17" Type="http://schemas.openxmlformats.org/officeDocument/2006/relationships/image" Target="../media/image75.emf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7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png"/><Relationship Id="rId11" Type="http://schemas.openxmlformats.org/officeDocument/2006/relationships/image" Target="../media/image69.emf"/><Relationship Id="rId5" Type="http://schemas.openxmlformats.org/officeDocument/2006/relationships/image" Target="../media/image63.png"/><Relationship Id="rId15" Type="http://schemas.openxmlformats.org/officeDocument/2006/relationships/image" Target="../media/image73.png"/><Relationship Id="rId10" Type="http://schemas.openxmlformats.org/officeDocument/2006/relationships/image" Target="../media/image68.emf"/><Relationship Id="rId4" Type="http://schemas.openxmlformats.org/officeDocument/2006/relationships/image" Target="../media/image62.png"/><Relationship Id="rId9" Type="http://schemas.openxmlformats.org/officeDocument/2006/relationships/image" Target="../media/image67.emf"/><Relationship Id="rId14" Type="http://schemas.openxmlformats.org/officeDocument/2006/relationships/image" Target="../media/image7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13" Type="http://schemas.openxmlformats.org/officeDocument/2006/relationships/image" Target="../media/image81.png"/><Relationship Id="rId18" Type="http://schemas.openxmlformats.org/officeDocument/2006/relationships/image" Target="../media/image85.jpeg"/><Relationship Id="rId3" Type="http://schemas.openxmlformats.org/officeDocument/2006/relationships/image" Target="../media/image76.jpeg"/><Relationship Id="rId7" Type="http://schemas.openxmlformats.org/officeDocument/2006/relationships/image" Target="../media/image50.emf"/><Relationship Id="rId12" Type="http://schemas.microsoft.com/office/2007/relationships/hdphoto" Target="../media/hdphoto4.wdp"/><Relationship Id="rId17" Type="http://schemas.openxmlformats.org/officeDocument/2006/relationships/image" Target="../media/image84.jpeg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83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image" Target="../media/image80.png"/><Relationship Id="rId5" Type="http://schemas.openxmlformats.org/officeDocument/2006/relationships/image" Target="../media/image77.jpeg"/><Relationship Id="rId15" Type="http://schemas.openxmlformats.org/officeDocument/2006/relationships/image" Target="../media/image82.png"/><Relationship Id="rId10" Type="http://schemas.openxmlformats.org/officeDocument/2006/relationships/image" Target="../media/image79.jpeg"/><Relationship Id="rId4" Type="http://schemas.microsoft.com/office/2007/relationships/hdphoto" Target="../media/hdphoto1.wdp"/><Relationship Id="rId9" Type="http://schemas.microsoft.com/office/2007/relationships/hdphoto" Target="../media/hdphoto3.wdp"/><Relationship Id="rId14" Type="http://schemas.openxmlformats.org/officeDocument/2006/relationships/image" Target="../media/image55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emf"/><Relationship Id="rId7" Type="http://schemas.openxmlformats.org/officeDocument/2006/relationships/image" Target="../media/image2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emf"/><Relationship Id="rId5" Type="http://schemas.openxmlformats.org/officeDocument/2006/relationships/image" Target="../media/image23.emf"/><Relationship Id="rId4" Type="http://schemas.openxmlformats.org/officeDocument/2006/relationships/image" Target="../media/image22.e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13" Type="http://schemas.openxmlformats.org/officeDocument/2006/relationships/image" Target="../media/image33.emf"/><Relationship Id="rId18" Type="http://schemas.openxmlformats.org/officeDocument/2006/relationships/image" Target="../media/image26.jpeg"/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12" Type="http://schemas.openxmlformats.org/officeDocument/2006/relationships/image" Target="../media/image24.emf"/><Relationship Id="rId17" Type="http://schemas.openxmlformats.org/officeDocument/2006/relationships/image" Target="../media/image37.emf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36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11" Type="http://schemas.openxmlformats.org/officeDocument/2006/relationships/image" Target="../media/image23.emf"/><Relationship Id="rId5" Type="http://schemas.openxmlformats.org/officeDocument/2006/relationships/image" Target="../media/image29.jpeg"/><Relationship Id="rId15" Type="http://schemas.openxmlformats.org/officeDocument/2006/relationships/image" Target="../media/image35.emf"/><Relationship Id="rId10" Type="http://schemas.openxmlformats.org/officeDocument/2006/relationships/image" Target="../media/image22.emf"/><Relationship Id="rId4" Type="http://schemas.openxmlformats.org/officeDocument/2006/relationships/image" Target="../media/image28.jpeg"/><Relationship Id="rId9" Type="http://schemas.openxmlformats.org/officeDocument/2006/relationships/image" Target="../media/image21.emf"/><Relationship Id="rId14" Type="http://schemas.openxmlformats.org/officeDocument/2006/relationships/image" Target="../media/image34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13" Type="http://schemas.openxmlformats.org/officeDocument/2006/relationships/image" Target="../media/image37.emf"/><Relationship Id="rId18" Type="http://schemas.openxmlformats.org/officeDocument/2006/relationships/image" Target="../media/image26.jpeg"/><Relationship Id="rId3" Type="http://schemas.openxmlformats.org/officeDocument/2006/relationships/image" Target="../media/image21.emf"/><Relationship Id="rId7" Type="http://schemas.openxmlformats.org/officeDocument/2006/relationships/image" Target="../media/image38.jpeg"/><Relationship Id="rId12" Type="http://schemas.openxmlformats.org/officeDocument/2006/relationships/image" Target="../media/image32.jpeg"/><Relationship Id="rId17" Type="http://schemas.openxmlformats.org/officeDocument/2006/relationships/image" Target="../media/image36.emf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35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emf"/><Relationship Id="rId11" Type="http://schemas.openxmlformats.org/officeDocument/2006/relationships/image" Target="../media/image31.jpeg"/><Relationship Id="rId5" Type="http://schemas.openxmlformats.org/officeDocument/2006/relationships/image" Target="../media/image23.emf"/><Relationship Id="rId15" Type="http://schemas.openxmlformats.org/officeDocument/2006/relationships/image" Target="../media/image34.emf"/><Relationship Id="rId10" Type="http://schemas.openxmlformats.org/officeDocument/2006/relationships/image" Target="../media/image30.jpeg"/><Relationship Id="rId4" Type="http://schemas.openxmlformats.org/officeDocument/2006/relationships/image" Target="../media/image22.emf"/><Relationship Id="rId9" Type="http://schemas.openxmlformats.org/officeDocument/2006/relationships/image" Target="../media/image29.jpeg"/><Relationship Id="rId14" Type="http://schemas.openxmlformats.org/officeDocument/2006/relationships/image" Target="../media/image33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9.png"/><Relationship Id="rId7" Type="http://schemas.openxmlformats.org/officeDocument/2006/relationships/image" Target="../media/image43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10" Type="http://schemas.openxmlformats.org/officeDocument/2006/relationships/image" Target="../media/image46.png"/><Relationship Id="rId4" Type="http://schemas.openxmlformats.org/officeDocument/2006/relationships/image" Target="../media/image40.png"/><Relationship Id="rId9" Type="http://schemas.openxmlformats.org/officeDocument/2006/relationships/image" Target="../media/image4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emf"/><Relationship Id="rId13" Type="http://schemas.openxmlformats.org/officeDocument/2006/relationships/image" Target="../media/image59.emf"/><Relationship Id="rId3" Type="http://schemas.openxmlformats.org/officeDocument/2006/relationships/image" Target="../media/image49.png"/><Relationship Id="rId7" Type="http://schemas.openxmlformats.org/officeDocument/2006/relationships/image" Target="../media/image53.emf"/><Relationship Id="rId12" Type="http://schemas.openxmlformats.org/officeDocument/2006/relationships/image" Target="../media/image58.emf"/><Relationship Id="rId2" Type="http://schemas.openxmlformats.org/officeDocument/2006/relationships/notesSlide" Target="../notesSlides/notesSlide9.xml"/><Relationship Id="rId16" Type="http://schemas.openxmlformats.org/officeDocument/2006/relationships/hyperlink" Target="&#1057;&#1091;&#1087;&#1077;&#1088;%20&#1092;&#1080;&#1079;&#1082;&#1091;&#1083;&#1100;&#1090;&#1084;&#1080;&#1085;&#1091;&#1090;&#1082;&#1072;.exe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emf"/><Relationship Id="rId11" Type="http://schemas.openxmlformats.org/officeDocument/2006/relationships/image" Target="../media/image57.png"/><Relationship Id="rId5" Type="http://schemas.openxmlformats.org/officeDocument/2006/relationships/image" Target="../media/image51.emf"/><Relationship Id="rId15" Type="http://schemas.openxmlformats.org/officeDocument/2006/relationships/slide" Target="slide11.xml"/><Relationship Id="rId10" Type="http://schemas.openxmlformats.org/officeDocument/2006/relationships/image" Target="../media/image56.emf"/><Relationship Id="rId4" Type="http://schemas.openxmlformats.org/officeDocument/2006/relationships/image" Target="../media/image50.emf"/><Relationship Id="rId9" Type="http://schemas.openxmlformats.org/officeDocument/2006/relationships/image" Target="../media/image55.emf"/><Relationship Id="rId14" Type="http://schemas.openxmlformats.org/officeDocument/2006/relationships/image" Target="../media/image60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757" y="370620"/>
            <a:ext cx="2259526" cy="2982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8709" y="74650"/>
            <a:ext cx="2174559" cy="2996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66"/>
          <a:stretch/>
        </p:blipFill>
        <p:spPr bwMode="auto">
          <a:xfrm>
            <a:off x="2213032" y="67853"/>
            <a:ext cx="811353" cy="705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8472"/>
            <a:ext cx="714300" cy="5442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5872" y="98472"/>
            <a:ext cx="3888910" cy="297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3853" y="3097078"/>
            <a:ext cx="2134778" cy="3476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500621"/>
            <a:ext cx="1768456" cy="32275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5002" y="5661248"/>
            <a:ext cx="803706" cy="1004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9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2329" y="3105380"/>
            <a:ext cx="743447" cy="1084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8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7555" y="3110673"/>
            <a:ext cx="2422772" cy="3015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3978763"/>
            <a:ext cx="2036787" cy="259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9804" y="5831734"/>
            <a:ext cx="1077951" cy="91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1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3014266"/>
            <a:ext cx="1347458" cy="884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8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6050" y="59744"/>
            <a:ext cx="761009" cy="1046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34990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706" y="5809742"/>
            <a:ext cx="964689" cy="964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092" y="182467"/>
            <a:ext cx="918967" cy="89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720" y="4758368"/>
            <a:ext cx="1051374" cy="10513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601" y="2479984"/>
            <a:ext cx="1028107" cy="1022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56" y="1216499"/>
            <a:ext cx="1101019" cy="1101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48" b="-1"/>
          <a:stretch/>
        </p:blipFill>
        <p:spPr bwMode="auto">
          <a:xfrm rot="19024924">
            <a:off x="303967" y="3856547"/>
            <a:ext cx="770166" cy="738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7200" y="86840"/>
            <a:ext cx="1360744" cy="1083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4662" y="2569180"/>
            <a:ext cx="1485821" cy="1105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292" y="3781341"/>
            <a:ext cx="1477191" cy="1355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17113">
            <a:off x="2355361" y="4168453"/>
            <a:ext cx="765165" cy="7480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4662" y="5228079"/>
            <a:ext cx="1485821" cy="1381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85" name="Picture 17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9607" y="2496325"/>
            <a:ext cx="5322887" cy="1957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88" name="Picture 20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6119" y="90337"/>
            <a:ext cx="5286375" cy="2328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90" name="Picture 22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4542476"/>
            <a:ext cx="5322887" cy="206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91" name="Picture 23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292" y="1254768"/>
            <a:ext cx="1477191" cy="12564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5-конечная звезда 1">
            <a:hlinkClick r:id="rId18" action="ppaction://hlinksldjump"/>
          </p:cNvPr>
          <p:cNvSpPr/>
          <p:nvPr/>
        </p:nvSpPr>
        <p:spPr>
          <a:xfrm>
            <a:off x="8712460" y="6403183"/>
            <a:ext cx="360040" cy="321095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452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2195736" y="1209635"/>
            <a:ext cx="4536504" cy="431499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 descr="C:\Users\User\AppData\Local\Microsoft\Windows\Temporary Internet Files\Content.Word\img552.jpg"/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054" y="332656"/>
            <a:ext cx="8856984" cy="6120679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14" name="Рисунок 13" descr="C:\Users\User\AppData\Local\Microsoft\Windows\Temporary Internet Files\Content.Word\img553.jpg"/>
          <p:cNvPicPr/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583" y="366596"/>
            <a:ext cx="8856984" cy="6120679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</p:pic>
      <p:grpSp>
        <p:nvGrpSpPr>
          <p:cNvPr id="15" name="Группа 14"/>
          <p:cNvGrpSpPr/>
          <p:nvPr/>
        </p:nvGrpSpPr>
        <p:grpSpPr>
          <a:xfrm>
            <a:off x="457126" y="218244"/>
            <a:ext cx="8423686" cy="6470473"/>
            <a:chOff x="457126" y="218244"/>
            <a:chExt cx="8423686" cy="6470473"/>
          </a:xfrm>
        </p:grpSpPr>
        <p:pic>
          <p:nvPicPr>
            <p:cNvPr id="16" name="Picture 14"/>
            <p:cNvPicPr/>
            <p:nvPr/>
          </p:nvPicPr>
          <p:blipFill>
            <a:blip r:embed="rId7">
              <a:lum bright="-20000" contrast="4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94648" y="4748964"/>
              <a:ext cx="2088232" cy="1939753"/>
            </a:xfrm>
            <a:prstGeom prst="rect">
              <a:avLst/>
            </a:prstGeom>
            <a:noFill/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  <a:extLst/>
          </p:spPr>
        </p:pic>
        <p:pic>
          <p:nvPicPr>
            <p:cNvPr id="17" name="Picture 2"/>
            <p:cNvPicPr/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harpenSoften amount="25000"/>
                      </a14:imgEffect>
                      <a14:imgEffect>
                        <a14:brightnessContrast bright="-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69202" y="2394174"/>
              <a:ext cx="1969711" cy="1793656"/>
            </a:xfrm>
            <a:prstGeom prst="rect">
              <a:avLst/>
            </a:prstGeom>
            <a:noFill/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  <a:extLst/>
          </p:spPr>
        </p:pic>
        <p:pic>
          <p:nvPicPr>
            <p:cNvPr id="18" name="Рисунок 17" descr="C:\Users\User\Desktop\1164586_embellishment-0056.jpg"/>
            <p:cNvPicPr/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34" t="15278" r="27200" b="57117"/>
            <a:stretch/>
          </p:blipFill>
          <p:spPr bwMode="auto">
            <a:xfrm rot="10800000">
              <a:off x="3325125" y="4520314"/>
              <a:ext cx="2659739" cy="2150534"/>
            </a:xfrm>
            <a:prstGeom prst="rect">
              <a:avLst/>
            </a:prstGeom>
            <a:noFill/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19" name="Рисунок 18" descr="C:\Users\User\Desktop\1164586_embellishment-0056.jpg"/>
            <p:cNvPicPr/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667" t="52256" r="9596" b="8160"/>
            <a:stretch/>
          </p:blipFill>
          <p:spPr bwMode="auto">
            <a:xfrm rot="10800000">
              <a:off x="6240024" y="2523797"/>
              <a:ext cx="2640788" cy="1855018"/>
            </a:xfrm>
            <a:prstGeom prst="rect">
              <a:avLst/>
            </a:prstGeom>
            <a:noFill/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20" name="Рисунок 19"/>
            <p:cNvPicPr/>
            <p:nvPr/>
          </p:nvPicPr>
          <p:blipFill rotWithShape="1">
            <a:blip r:embed="rId11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898" t="88133" r="42153" b="2792"/>
            <a:stretch/>
          </p:blipFill>
          <p:spPr bwMode="auto">
            <a:xfrm>
              <a:off x="457126" y="2394174"/>
              <a:ext cx="2505849" cy="1918006"/>
            </a:xfrm>
            <a:prstGeom prst="rect">
              <a:avLst/>
            </a:prstGeom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21" name="Рисунок 20"/>
            <p:cNvPicPr/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92040" y="218244"/>
              <a:ext cx="2141870" cy="189224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22" name="Picture 8"/>
            <p:cNvPicPr/>
            <p:nvPr/>
          </p:nvPicPr>
          <p:blipFill rotWithShape="1"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7647" r="72987"/>
            <a:stretch/>
          </p:blipFill>
          <p:spPr bwMode="auto">
            <a:xfrm rot="5400000">
              <a:off x="4706081" y="273531"/>
              <a:ext cx="1865663" cy="1872208"/>
            </a:xfrm>
            <a:prstGeom prst="rect">
              <a:avLst/>
            </a:prstGeom>
            <a:noFill/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23" name="Рисунок 22"/>
            <p:cNvPicPr/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0516" y="4766832"/>
              <a:ext cx="2039067" cy="1921885"/>
            </a:xfrm>
            <a:prstGeom prst="rect">
              <a:avLst/>
            </a:prstGeom>
            <a:noFill/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</p:pic>
      </p:grpSp>
      <p:grpSp>
        <p:nvGrpSpPr>
          <p:cNvPr id="25" name="Группа 24"/>
          <p:cNvGrpSpPr/>
          <p:nvPr/>
        </p:nvGrpSpPr>
        <p:grpSpPr>
          <a:xfrm>
            <a:off x="82057" y="0"/>
            <a:ext cx="9144000" cy="6858000"/>
            <a:chOff x="0" y="0"/>
            <a:chExt cx="9144000" cy="6858000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0" y="544025"/>
              <a:ext cx="7056784" cy="56323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000" dirty="0" smtClean="0">
                  <a:latin typeface="Arial Black" panose="020B0A04020102020204" pitchFamily="34" charset="0"/>
                </a:rPr>
                <a:t>   Мы на вершине</a:t>
              </a:r>
            </a:p>
            <a:p>
              <a:pPr marL="342900" indent="-342900">
                <a:buAutoNum type="arabicPeriod"/>
              </a:pPr>
              <a:endParaRPr lang="ru-RU" sz="4000" dirty="0" smtClean="0">
                <a:latin typeface="Arial Black" panose="020B0A04020102020204" pitchFamily="34" charset="0"/>
              </a:endParaRPr>
            </a:p>
            <a:p>
              <a:pPr marL="342900" indent="-342900">
                <a:buAutoNum type="arabicPeriod"/>
              </a:pPr>
              <a:endParaRPr lang="ru-RU" sz="4000" dirty="0" smtClean="0">
                <a:latin typeface="Arial Black" panose="020B0A04020102020204" pitchFamily="34" charset="0"/>
              </a:endParaRPr>
            </a:p>
            <a:p>
              <a:pPr marL="342900" indent="-342900">
                <a:buAutoNum type="arabicPeriod"/>
              </a:pPr>
              <a:endParaRPr lang="ru-RU" sz="4000" dirty="0" smtClean="0">
                <a:latin typeface="Arial Black" panose="020B0A04020102020204" pitchFamily="34" charset="0"/>
              </a:endParaRPr>
            </a:p>
            <a:p>
              <a:r>
                <a:rPr lang="ru-RU" sz="4000" dirty="0" smtClean="0">
                  <a:latin typeface="Arial Black" panose="020B0A04020102020204" pitchFamily="34" charset="0"/>
                </a:rPr>
                <a:t>   Мы на склоне</a:t>
              </a:r>
            </a:p>
            <a:p>
              <a:pPr marL="342900" indent="-342900">
                <a:buAutoNum type="arabicPeriod"/>
              </a:pPr>
              <a:endParaRPr lang="ru-RU" sz="4000" dirty="0" smtClean="0">
                <a:latin typeface="Arial Black" panose="020B0A04020102020204" pitchFamily="34" charset="0"/>
              </a:endParaRPr>
            </a:p>
            <a:p>
              <a:pPr marL="342900" indent="-342900">
                <a:buAutoNum type="arabicPeriod"/>
              </a:pPr>
              <a:endParaRPr lang="ru-RU" sz="4000" dirty="0" smtClean="0">
                <a:latin typeface="Arial Black" panose="020B0A04020102020204" pitchFamily="34" charset="0"/>
              </a:endParaRPr>
            </a:p>
            <a:p>
              <a:pPr marL="342900" indent="-342900">
                <a:buAutoNum type="arabicPeriod"/>
              </a:pPr>
              <a:endParaRPr lang="ru-RU" sz="4000" dirty="0" smtClean="0">
                <a:latin typeface="Arial Black" panose="020B0A04020102020204" pitchFamily="34" charset="0"/>
              </a:endParaRPr>
            </a:p>
            <a:p>
              <a:r>
                <a:rPr lang="ru-RU" sz="4000" dirty="0" smtClean="0">
                  <a:latin typeface="Arial Black" panose="020B0A04020102020204" pitchFamily="34" charset="0"/>
                </a:rPr>
                <a:t>   Мы у подножия</a:t>
              </a:r>
              <a:endParaRPr lang="ru-RU" sz="4000" dirty="0">
                <a:latin typeface="Arial Black" panose="020B0A04020102020204" pitchFamily="34" charset="0"/>
              </a:endParaRPr>
            </a:p>
          </p:txBody>
        </p:sp>
        <p:pic>
          <p:nvPicPr>
            <p:cNvPr id="1026" name="Picture 2" descr="http://capechamber.co.za/wp-content/uploads/cache/images/2018/01/Khayelitsha-Business-Success-Summit/Khayelitsha-Business-Success-Summit-1795310252.jpg"/>
            <p:cNvPicPr>
              <a:picLocks noChangeAspect="1" noChangeArrowheads="1"/>
            </p:cNvPicPr>
            <p:nvPr/>
          </p:nvPicPr>
          <p:blipFill rotWithShape="1"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250"/>
            <a:stretch/>
          </p:blipFill>
          <p:spPr bwMode="auto">
            <a:xfrm>
              <a:off x="5364087" y="174587"/>
              <a:ext cx="3274201" cy="23492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https://www.abanka.si/dam/jcr:03ea0857-3b83-4934-99b0-70d2b0f5b089/Fiduciarni_denarni_racun-teaser.jpg"/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41928" y="2553415"/>
              <a:ext cx="3968639" cy="18603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1" name="Picture 7" descr="http://wallpaperscraft.ru/image/siluet_alpinist_chelovek_gory_sneg_7148_320x240.jpg"/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90288" y="4402716"/>
              <a:ext cx="3048000" cy="2286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830730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5536" y="404664"/>
            <a:ext cx="842493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КАКОВА РОЛЬ </a:t>
            </a:r>
          </a:p>
          <a:p>
            <a:pPr algn="ctr"/>
            <a:r>
              <a:rPr lang="ru-RU" sz="3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ДЕКОРАТИВНОГО ИСКУССТВА </a:t>
            </a:r>
          </a:p>
          <a:p>
            <a:pPr algn="ctr"/>
            <a:r>
              <a:rPr lang="ru-RU" sz="3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ЖИЗНИ</a:t>
            </a:r>
            <a:r>
              <a:rPr lang="ru-RU" sz="1600" dirty="0" smtClean="0"/>
              <a:t/>
            </a:r>
            <a:br>
              <a:rPr lang="ru-RU" sz="1600" dirty="0" smtClean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11609" y="4318653"/>
            <a:ext cx="817884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 smtClean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ДРЕВНЕГО ЕГИПТА?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2287466"/>
            <a:ext cx="8640960" cy="2554545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 algn="ctr"/>
            <a:r>
              <a:rPr lang="ru-RU" sz="3200" u="sng" dirty="0" smtClean="0">
                <a:latin typeface="Arial Black" panose="020B0A04020102020204" pitchFamily="34" charset="0"/>
              </a:rPr>
              <a:t>Цель урока: </a:t>
            </a:r>
          </a:p>
          <a:p>
            <a:pPr algn="ctr"/>
            <a:r>
              <a:rPr lang="ru-RU" sz="3200" dirty="0" smtClean="0">
                <a:latin typeface="Arial Black" panose="020B0A04020102020204" pitchFamily="34" charset="0"/>
              </a:rPr>
              <a:t>«Сформировать и развить  </a:t>
            </a:r>
            <a:r>
              <a:rPr lang="ru-RU" sz="3200" dirty="0">
                <a:latin typeface="Arial Black" panose="020B0A04020102020204" pitchFamily="34" charset="0"/>
              </a:rPr>
              <a:t>представление  </a:t>
            </a:r>
            <a:endParaRPr lang="ru-RU" sz="3200" dirty="0" smtClean="0">
              <a:latin typeface="Arial Black" panose="020B0A04020102020204" pitchFamily="34" charset="0"/>
            </a:endParaRPr>
          </a:p>
          <a:p>
            <a:pPr algn="ctr"/>
            <a:r>
              <a:rPr lang="ru-RU" sz="3200" dirty="0" smtClean="0">
                <a:latin typeface="Arial Black" panose="020B0A04020102020204" pitchFamily="34" charset="0"/>
              </a:rPr>
              <a:t>о </a:t>
            </a:r>
            <a:r>
              <a:rPr lang="ru-RU" sz="3200" dirty="0">
                <a:latin typeface="Arial Black" panose="020B0A04020102020204" pitchFamily="34" charset="0"/>
              </a:rPr>
              <a:t>роли декоративного искусства </a:t>
            </a:r>
            <a:endParaRPr lang="ru-RU" sz="3200" dirty="0" smtClean="0">
              <a:latin typeface="Arial Black" panose="020B0A04020102020204" pitchFamily="34" charset="0"/>
            </a:endParaRPr>
          </a:p>
          <a:p>
            <a:pPr algn="ctr"/>
            <a:r>
              <a:rPr lang="ru-RU" sz="3200" dirty="0" smtClean="0">
                <a:latin typeface="Arial Black" panose="020B0A04020102020204" pitchFamily="34" charset="0"/>
              </a:rPr>
              <a:t>в </a:t>
            </a:r>
            <a:r>
              <a:rPr lang="ru-RU" sz="3200" dirty="0">
                <a:latin typeface="Arial Black" panose="020B0A04020102020204" pitchFamily="34" charset="0"/>
              </a:rPr>
              <a:t>жизни Древнего </a:t>
            </a:r>
            <a:r>
              <a:rPr lang="ru-RU" sz="3200" dirty="0" smtClean="0">
                <a:latin typeface="Arial Black" panose="020B0A04020102020204" pitchFamily="34" charset="0"/>
              </a:rPr>
              <a:t>Египта»</a:t>
            </a:r>
            <a:endParaRPr lang="ru-RU" sz="3200" dirty="0">
              <a:latin typeface="Arial Black" panose="020B0A040201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3528" y="2281348"/>
            <a:ext cx="8640960" cy="2554545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u="sng" dirty="0" smtClean="0">
                <a:latin typeface="Arial Black" panose="020B0A04020102020204" pitchFamily="34" charset="0"/>
              </a:rPr>
              <a:t>Домашнее задание</a:t>
            </a:r>
          </a:p>
          <a:p>
            <a:pPr algn="ctr"/>
            <a:r>
              <a:rPr lang="ru-RU" sz="3200" dirty="0" smtClean="0">
                <a:latin typeface="Arial Black" panose="020B0A04020102020204" pitchFamily="34" charset="0"/>
              </a:rPr>
              <a:t>Проектное задание для группы №1:</a:t>
            </a:r>
          </a:p>
          <a:p>
            <a:pPr algn="ctr"/>
            <a:r>
              <a:rPr lang="ru-RU" sz="3200" dirty="0">
                <a:latin typeface="Arial Black" panose="020B0A04020102020204" pitchFamily="34" charset="0"/>
              </a:rPr>
              <a:t>п</a:t>
            </a:r>
            <a:r>
              <a:rPr lang="ru-RU" sz="3200" dirty="0" smtClean="0">
                <a:latin typeface="Arial Black" panose="020B0A04020102020204" pitchFamily="34" charset="0"/>
              </a:rPr>
              <a:t>одобрать иллюстрации </a:t>
            </a:r>
          </a:p>
          <a:p>
            <a:pPr algn="ctr"/>
            <a:r>
              <a:rPr lang="ru-RU" sz="3200" dirty="0" smtClean="0">
                <a:latin typeface="Arial Black" panose="020B0A04020102020204" pitchFamily="34" charset="0"/>
              </a:rPr>
              <a:t>о Древнем Египте для коллажа – </a:t>
            </a:r>
          </a:p>
          <a:p>
            <a:pPr algn="ctr"/>
            <a:r>
              <a:rPr lang="ru-RU" sz="3200" dirty="0" smtClean="0">
                <a:latin typeface="Arial Black" panose="020B0A04020102020204" pitchFamily="34" charset="0"/>
              </a:rPr>
              <a:t>пейзажи, орнаменты, символы</a:t>
            </a:r>
            <a:endParaRPr lang="ru-RU" sz="32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3851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0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5536" y="404664"/>
            <a:ext cx="842493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КАКОВА РОЛЬ </a:t>
            </a:r>
          </a:p>
          <a:p>
            <a:pPr algn="ctr"/>
            <a:r>
              <a:rPr lang="ru-RU" sz="3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ДЕКОРАТИВНОГО ИСКУССТВА </a:t>
            </a:r>
          </a:p>
          <a:p>
            <a:pPr algn="ctr"/>
            <a:r>
              <a:rPr lang="ru-RU" sz="3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ЖИЗНИ</a:t>
            </a:r>
            <a:r>
              <a:rPr lang="ru-RU" sz="1600" dirty="0" smtClean="0"/>
              <a:t/>
            </a:r>
            <a:br>
              <a:rPr lang="ru-RU" sz="1600" dirty="0" smtClean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11609" y="4318653"/>
            <a:ext cx="817884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 smtClean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ДРЕВНЕГО ЕГИПТА?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9030" y="548680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РОЛЬ ДЕКОРАТИВНОГО ИСКУССТВО В ЖИЗНИ ДРЕВНЕГО ОБЩЕСТВА</a:t>
            </a:r>
            <a:endParaRPr lang="ru-RU" sz="36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39611" y="4318653"/>
            <a:ext cx="732283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ДРЕВНИЙ ЕГИПЕТ</a:t>
            </a: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713089" y="-310652"/>
            <a:ext cx="2703776" cy="37023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049" y="596508"/>
            <a:ext cx="4565373" cy="6077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7842" y="2446420"/>
            <a:ext cx="2882550" cy="4227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7392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29030" y="548679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РОЛЬ ДЕКОРАТИВНОГО ИСКУССТВО В ЖИЗНИ ДРЕВНЕГО ОБЩЕСТВА</a:t>
            </a:r>
            <a:endParaRPr lang="ru-RU" sz="36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39611" y="4318653"/>
            <a:ext cx="732283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ДРЕВНИЙ ЕГИПЕТ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2287466"/>
            <a:ext cx="8640960" cy="2062103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atin typeface="Arial Black" panose="020B0A04020102020204" pitchFamily="34" charset="0"/>
              </a:rPr>
              <a:t>Сформировать и развить  </a:t>
            </a:r>
            <a:r>
              <a:rPr lang="ru-RU" sz="3200" dirty="0">
                <a:latin typeface="Arial Black" panose="020B0A04020102020204" pitchFamily="34" charset="0"/>
              </a:rPr>
              <a:t>представление  </a:t>
            </a:r>
            <a:endParaRPr lang="ru-RU" sz="3200" dirty="0" smtClean="0">
              <a:latin typeface="Arial Black" panose="020B0A04020102020204" pitchFamily="34" charset="0"/>
            </a:endParaRPr>
          </a:p>
          <a:p>
            <a:pPr algn="ctr"/>
            <a:endParaRPr lang="ru-RU" sz="3200" dirty="0">
              <a:latin typeface="Arial Black" panose="020B0A04020102020204" pitchFamily="34" charset="0"/>
            </a:endParaRPr>
          </a:p>
          <a:p>
            <a:pPr algn="ctr"/>
            <a:endParaRPr lang="ru-RU" sz="3200" dirty="0" smtClean="0">
              <a:latin typeface="Arial Black" panose="020B0A040201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3241435"/>
            <a:ext cx="86409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latin typeface="Arial Black" panose="020B0A04020102020204" pitchFamily="34" charset="0"/>
              </a:rPr>
              <a:t>о роли декоративного искусства </a:t>
            </a:r>
          </a:p>
          <a:p>
            <a:pPr algn="ctr"/>
            <a:r>
              <a:rPr lang="ru-RU" sz="3200" dirty="0">
                <a:latin typeface="Arial Black" panose="020B0A04020102020204" pitchFamily="34" charset="0"/>
              </a:rPr>
              <a:t>в жизни Древнего Египта</a:t>
            </a:r>
          </a:p>
        </p:txBody>
      </p:sp>
    </p:spTree>
    <p:extLst>
      <p:ext uri="{BB962C8B-B14F-4D97-AF65-F5344CB8AC3E}">
        <p14:creationId xmlns:p14="http://schemas.microsoft.com/office/powerpoint/2010/main" val="317737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0" grpId="0" animBg="1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614"/>
          <a:stretch/>
        </p:blipFill>
        <p:spPr bwMode="auto">
          <a:xfrm>
            <a:off x="1364324" y="1760511"/>
            <a:ext cx="2275274" cy="1582369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0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7" r="4697"/>
          <a:stretch/>
        </p:blipFill>
        <p:spPr bwMode="auto">
          <a:xfrm>
            <a:off x="683568" y="127907"/>
            <a:ext cx="2266146" cy="1500893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61"/>
          <a:stretch/>
        </p:blipFill>
        <p:spPr bwMode="auto">
          <a:xfrm>
            <a:off x="649497" y="3420629"/>
            <a:ext cx="2300217" cy="1641848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6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74" r="20370"/>
          <a:stretch/>
        </p:blipFill>
        <p:spPr bwMode="auto">
          <a:xfrm>
            <a:off x="1307378" y="5217722"/>
            <a:ext cx="2303560" cy="1475604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532" y="267854"/>
            <a:ext cx="3362325" cy="6305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 descr="https://ancientcivs.ru/_bd/0/31697108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90589"/>
            <a:ext cx="3801908" cy="666008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9578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Группа 18"/>
          <p:cNvGrpSpPr/>
          <p:nvPr/>
        </p:nvGrpSpPr>
        <p:grpSpPr>
          <a:xfrm>
            <a:off x="192245" y="342559"/>
            <a:ext cx="1165396" cy="5995880"/>
            <a:chOff x="192245" y="342559"/>
            <a:chExt cx="1165396" cy="5995880"/>
          </a:xfrm>
        </p:grpSpPr>
        <p:pic>
          <p:nvPicPr>
            <p:cNvPr id="2" name="Picture 2" descr="C:\Users\User\Desktop\аттестация по ИЗО\уроки по ИЗО курсы\Материалы для курсов\Урок№1Древние образы в народном искусстве\карточки Знаки\знаки\земная твердь.jpg"/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2141" y="5525639"/>
              <a:ext cx="1121410" cy="812800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  <a:extLst/>
          </p:spPr>
        </p:pic>
        <p:pic>
          <p:nvPicPr>
            <p:cNvPr id="3" name="Picture 3" descr="C:\Users\User\Desktop\аттестация по ИЗО\уроки по ИЗО курсы\Материалы для курсов\Урок№1Древние образы в народном искусстве\карточки Знаки\знаки\горки.jpg"/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2245" y="1285388"/>
              <a:ext cx="1135380" cy="809625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  <a:extLst/>
          </p:spPr>
        </p:pic>
        <p:pic>
          <p:nvPicPr>
            <p:cNvPr id="4" name="Picture 2" descr="C:\Users\User\Desktop\аттестация по ИЗО\уроки по ИЗО курсы\Материалы для курсов\Урок№1Древние образы в народном искусстве\карточки Знаки\знаки\засеянное поле.jpg"/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416" y="342559"/>
              <a:ext cx="1121410" cy="723900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  <a:extLst/>
          </p:spPr>
        </p:pic>
        <p:pic>
          <p:nvPicPr>
            <p:cNvPr id="5" name="Picture 6" descr="C:\Users\User\Desktop\аттестация по ИЗО\уроки по ИЗО курсы\Материалы для курсов\Урок№1Древние образы в народном искусстве\карточки Знаки\знаки\дождь.jpg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2245" y="3389340"/>
              <a:ext cx="1135380" cy="786130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  <a:extLst/>
          </p:spPr>
        </p:pic>
        <p:pic>
          <p:nvPicPr>
            <p:cNvPr id="6" name="Picture 7" descr="C:\Users\User\Desktop\аттестация по ИЗО\уроки по ИЗО курсы\Материалы для курсов\Урок№1Древние образы в народном искусстве\карточки Знаки\знаки\солнце огонь тепло.jpg"/>
            <p:cNvPicPr/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6231" y="4427772"/>
              <a:ext cx="1121410" cy="808990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  <a:extLst/>
          </p:spPr>
        </p:pic>
        <p:pic>
          <p:nvPicPr>
            <p:cNvPr id="7" name="Picture 3" descr="C:\Users\User\Desktop\аттестация по ИЗО\уроки по ИЗО курсы\Материалы для курсов\Урок№1Древние образы в народном искусстве\карточки Знаки\знаки\вода.jpg"/>
            <p:cNvPicPr/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6215" y="2326260"/>
              <a:ext cx="1121410" cy="756920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  <a:extLst/>
          </p:spPr>
        </p:pic>
      </p:grpSp>
      <p:sp>
        <p:nvSpPr>
          <p:cNvPr id="17" name="Прямоугольник 16"/>
          <p:cNvSpPr/>
          <p:nvPr/>
        </p:nvSpPr>
        <p:spPr>
          <a:xfrm>
            <a:off x="1500806" y="-2223"/>
            <a:ext cx="7643193" cy="68580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Picture 2"/>
          <p:cNvPicPr/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614"/>
          <a:stretch/>
        </p:blipFill>
        <p:spPr bwMode="auto">
          <a:xfrm>
            <a:off x="1790221" y="1690200"/>
            <a:ext cx="1898716" cy="13736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10"/>
          <p:cNvPicPr/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7" r="4697"/>
          <a:stretch/>
        </p:blipFill>
        <p:spPr bwMode="auto">
          <a:xfrm>
            <a:off x="1790221" y="134079"/>
            <a:ext cx="1900941" cy="1445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6"/>
          <p:cNvPicPr/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61"/>
          <a:stretch/>
        </p:blipFill>
        <p:spPr bwMode="auto">
          <a:xfrm>
            <a:off x="1782323" y="3239826"/>
            <a:ext cx="1908839" cy="1798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16"/>
          <p:cNvPicPr/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74" r="20370"/>
          <a:stretch/>
        </p:blipFill>
        <p:spPr bwMode="auto">
          <a:xfrm>
            <a:off x="1782323" y="5186553"/>
            <a:ext cx="1906614" cy="1410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0" name="Группа 19"/>
          <p:cNvGrpSpPr/>
          <p:nvPr/>
        </p:nvGrpSpPr>
        <p:grpSpPr>
          <a:xfrm>
            <a:off x="4211602" y="303733"/>
            <a:ext cx="1344983" cy="6149101"/>
            <a:chOff x="4211602" y="303733"/>
            <a:chExt cx="1344983" cy="6149101"/>
          </a:xfrm>
        </p:grpSpPr>
        <p:pic>
          <p:nvPicPr>
            <p:cNvPr id="8" name="Picture 5"/>
            <p:cNvPicPr/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26740" y="4305300"/>
              <a:ext cx="1329690" cy="73279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  <a:extLst/>
          </p:spPr>
        </p:pic>
        <p:pic>
          <p:nvPicPr>
            <p:cNvPr id="9" name="Picture 8"/>
            <p:cNvPicPr/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11602" y="1274593"/>
              <a:ext cx="1319530" cy="82042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  <a:extLst/>
          </p:spPr>
        </p:pic>
        <p:pic>
          <p:nvPicPr>
            <p:cNvPr id="10" name="Picture 9"/>
            <p:cNvPicPr/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64599" y="5587964"/>
              <a:ext cx="1254125" cy="86487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  <a:extLst/>
          </p:spPr>
        </p:pic>
        <p:pic>
          <p:nvPicPr>
            <p:cNvPr id="11" name="Picture 4"/>
            <p:cNvPicPr/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64599" y="2564505"/>
              <a:ext cx="1212850" cy="135064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  <a:extLst/>
          </p:spPr>
        </p:pic>
        <p:pic>
          <p:nvPicPr>
            <p:cNvPr id="18" name="Picture 11"/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26740" y="303733"/>
              <a:ext cx="1329845" cy="553314"/>
            </a:xfrm>
            <a:prstGeom prst="rect">
              <a:avLst/>
            </a:prstGeom>
            <a:noFill/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1" name="Picture 2" descr="https://ancientcivs.ru/_bd/0/31697108.jp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5924" y="877042"/>
            <a:ext cx="3117640" cy="5461397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8750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614"/>
          <a:stretch/>
        </p:blipFill>
        <p:spPr bwMode="auto">
          <a:xfrm>
            <a:off x="1339380" y="1768762"/>
            <a:ext cx="2275274" cy="1582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10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7" r="4697"/>
          <a:stretch/>
        </p:blipFill>
        <p:spPr bwMode="auto">
          <a:xfrm>
            <a:off x="1336037" y="127907"/>
            <a:ext cx="2266146" cy="15008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61"/>
          <a:stretch/>
        </p:blipFill>
        <p:spPr bwMode="auto">
          <a:xfrm>
            <a:off x="1339380" y="3415143"/>
            <a:ext cx="2300217" cy="16418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16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74" r="20370"/>
          <a:stretch/>
        </p:blipFill>
        <p:spPr bwMode="auto">
          <a:xfrm>
            <a:off x="1336038" y="5217722"/>
            <a:ext cx="2303560" cy="14756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 descr="C:\Users\User\Desktop\аттестация по ИЗО\уроки по ИЗО курсы\Материалы для курсов\Урок№1Древние образы в народном искусстве\карточки Знаки\знаки\земная твердь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157" y="2136005"/>
            <a:ext cx="1121648" cy="812857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 descr="C:\Users\User\Desktop\аттестация по ИЗО\уроки по ИЗО курсы\Материалы для курсов\Урок№1Древние образы в народном искусстве\карточки Знаки\знаки\горки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119" y="1090999"/>
            <a:ext cx="1135683" cy="809848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C:\Users\User\Desktop\аттестация по ИЗО\уроки по ИЗО курсы\Материалы для курсов\Урок№1Древние образы в народном искусстве\карточки Знаки\знаки\засеянное поле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119" y="4274064"/>
            <a:ext cx="1121648" cy="724085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6" descr="C:\Users\User\Desktop\аттестация по ИЗО\уроки по ИЗО курсы\Материалы для курсов\Урок№1Древние образы в народном искусстве\карточки Знаки\знаки\дождь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50" y="3366368"/>
            <a:ext cx="1135682" cy="78629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7" descr="C:\Users\User\Desktop\аттестация по ИЗО\уроки по ИЗО курсы\Материалы для курсов\Урок№1Древние образы в народном искусстве\карточки Знаки\знаки\солнце огонь тепло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119" y="144927"/>
            <a:ext cx="1121648" cy="809283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" descr="C:\Users\User\Desktop\аттестация по ИЗО\уроки по ИЗО курсы\Материалы для курсов\Урок№1Древние образы в народном искусстве\карточки Знаки\знаки\вода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119" y="5460569"/>
            <a:ext cx="1121648" cy="757147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1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1823" y="5562485"/>
            <a:ext cx="1329845" cy="553314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7164" y="2193380"/>
            <a:ext cx="1330139" cy="733129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8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7164" y="4396798"/>
            <a:ext cx="1319941" cy="820924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9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2624" y="150607"/>
            <a:ext cx="1254481" cy="864948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4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3437" y="3004323"/>
            <a:ext cx="1212854" cy="1350993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2" descr="https://ancientcivs.ru/_bd/0/31697108.jp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38198"/>
            <a:ext cx="3627119" cy="6353889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0960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19" y="139170"/>
            <a:ext cx="2594607" cy="19133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0125" y="139170"/>
            <a:ext cx="2284537" cy="3433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062" y="2079732"/>
            <a:ext cx="2880320" cy="18452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7730" y="620688"/>
            <a:ext cx="2669809" cy="189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363"/>
          <a:stretch/>
        </p:blipFill>
        <p:spPr bwMode="auto">
          <a:xfrm>
            <a:off x="971600" y="4187704"/>
            <a:ext cx="2263211" cy="2514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7729" y="3061714"/>
            <a:ext cx="2669809" cy="364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11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5195" y="5301208"/>
            <a:ext cx="1976799" cy="14819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3679444"/>
            <a:ext cx="2566807" cy="14777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64796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Desktop\40601062_Egipet_1.gif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00" b="53125"/>
          <a:stretch/>
        </p:blipFill>
        <p:spPr bwMode="auto">
          <a:xfrm>
            <a:off x="179512" y="23857"/>
            <a:ext cx="6048672" cy="268506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Рисунок 3" descr="C:\Users\User\Desktop\40601062_Egipet_1.gif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812" r="50500" b="5938"/>
          <a:stretch/>
        </p:blipFill>
        <p:spPr bwMode="auto">
          <a:xfrm>
            <a:off x="179512" y="2800350"/>
            <a:ext cx="6048671" cy="257286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C:\Users\User\Desktop\40601062_Egipet_1.gif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313" r="50500" b="48750"/>
          <a:stretch/>
        </p:blipFill>
        <p:spPr bwMode="auto">
          <a:xfrm rot="10800000">
            <a:off x="647563" y="5375985"/>
            <a:ext cx="5112568" cy="132123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C:\Users\User\Desktop\42426080_Egipet6.jp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77" t="53712" r="39112" b="32751"/>
          <a:stretch/>
        </p:blipFill>
        <p:spPr bwMode="auto">
          <a:xfrm>
            <a:off x="6372200" y="188640"/>
            <a:ext cx="2592288" cy="194421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 descr="C:\Users\User\Desktop\42426080_Egipet6.jp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0" t="53421" r="68445" b="33042"/>
          <a:stretch/>
        </p:blipFill>
        <p:spPr bwMode="auto">
          <a:xfrm>
            <a:off x="6372200" y="2348880"/>
            <a:ext cx="2592288" cy="198652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 descr="C:\Users\User\Desktop\42426080_Egipet6.jp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00" t="85008" r="35556"/>
          <a:stretch/>
        </p:blipFill>
        <p:spPr bwMode="auto">
          <a:xfrm>
            <a:off x="6387008" y="4606219"/>
            <a:ext cx="2592288" cy="208823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370086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3385" y="519009"/>
            <a:ext cx="1279525" cy="1201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6" name="Picture 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4483" y="367351"/>
            <a:ext cx="1609867" cy="1777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8" name="Picture 1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1470" y="2366767"/>
            <a:ext cx="1602881" cy="19483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041" y="2245620"/>
            <a:ext cx="1600569" cy="2069511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5641" y="195108"/>
            <a:ext cx="2894712" cy="1983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3892" y="2057706"/>
            <a:ext cx="798513" cy="225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3697" y="2342982"/>
            <a:ext cx="3478600" cy="19721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3079" y="4864237"/>
            <a:ext cx="1761159" cy="153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443" y="4752162"/>
            <a:ext cx="2200275" cy="1647825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8783" y="4374242"/>
            <a:ext cx="2783174" cy="2045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3892" y="4973339"/>
            <a:ext cx="1403440" cy="12054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232" y="349276"/>
            <a:ext cx="1718488" cy="1770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5-конечная звезда 1">
            <a:hlinkClick r:id="rId15" action="ppaction://hlinksldjump"/>
          </p:cNvPr>
          <p:cNvSpPr/>
          <p:nvPr/>
        </p:nvSpPr>
        <p:spPr>
          <a:xfrm>
            <a:off x="8780353" y="6525344"/>
            <a:ext cx="163529" cy="14994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Улыбающееся лицо 14">
            <a:hlinkClick r:id="rId16" action="ppaction://hlinkfile"/>
          </p:cNvPr>
          <p:cNvSpPr/>
          <p:nvPr/>
        </p:nvSpPr>
        <p:spPr>
          <a:xfrm>
            <a:off x="4553030" y="6363145"/>
            <a:ext cx="338336" cy="29995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5587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1520</TotalTime>
  <Words>1017</Words>
  <Application>Microsoft Office PowerPoint</Application>
  <PresentationFormat>Экран (4:3)</PresentationFormat>
  <Paragraphs>109</Paragraphs>
  <Slides>12</Slides>
  <Notes>12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9" baseType="lpstr">
      <vt:lpstr>Arial Black</vt:lpstr>
      <vt:lpstr>Calibri</vt:lpstr>
      <vt:lpstr>Franklin Gothic Book</vt:lpstr>
      <vt:lpstr>Franklin Gothic Medium</vt:lpstr>
      <vt:lpstr>Tahoma</vt:lpstr>
      <vt:lpstr>Wingdings 2</vt:lpstr>
      <vt:lpstr>Трек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Пользователь</cp:lastModifiedBy>
  <cp:revision>63</cp:revision>
  <dcterms:created xsi:type="dcterms:W3CDTF">2014-01-18T11:21:49Z</dcterms:created>
  <dcterms:modified xsi:type="dcterms:W3CDTF">2023-01-07T22:47:33Z</dcterms:modified>
</cp:coreProperties>
</file>