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</p:sldMasterIdLst>
  <p:notesMasterIdLst>
    <p:notesMasterId r:id="rId46"/>
  </p:notesMasterIdLst>
  <p:sldIdLst>
    <p:sldId id="290" r:id="rId19"/>
    <p:sldId id="256" r:id="rId20"/>
    <p:sldId id="257" r:id="rId21"/>
    <p:sldId id="258" r:id="rId22"/>
    <p:sldId id="259" r:id="rId23"/>
    <p:sldId id="289" r:id="rId24"/>
    <p:sldId id="260" r:id="rId25"/>
    <p:sldId id="262" r:id="rId26"/>
    <p:sldId id="263" r:id="rId27"/>
    <p:sldId id="261" r:id="rId28"/>
    <p:sldId id="264" r:id="rId29"/>
    <p:sldId id="265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273" r:id="rId38"/>
    <p:sldId id="288" r:id="rId39"/>
    <p:sldId id="274" r:id="rId40"/>
    <p:sldId id="275" r:id="rId41"/>
    <p:sldId id="276" r:id="rId42"/>
    <p:sldId id="277" r:id="rId43"/>
    <p:sldId id="278" r:id="rId44"/>
    <p:sldId id="28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Rg st="1" end="27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600" autoAdjust="0"/>
  </p:normalViewPr>
  <p:slideViewPr>
    <p:cSldViewPr>
      <p:cViewPr varScale="1">
        <p:scale>
          <a:sx n="102" d="100"/>
          <a:sy n="102" d="100"/>
        </p:scale>
        <p:origin x="99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E741-6AF4-4FFA-9555-57AB08C4533A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D3FB6-44A4-4A20-9A2C-8ABAF7386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291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D3FB6-44A4-4A20-9A2C-8ABAF7386AF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023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38"/>
            <a:ext cx="20574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38"/>
            <a:ext cx="60198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4608A-EF25-4CEB-B624-39987538786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D7678-A2E6-4A9A-8121-92E05408AFB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D62EFD-CB49-41FA-9B62-69ACFEB2BAC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0AAC47-4D2B-4E97-AAA0-86647345C25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52D2B2-5A95-49F6-BD28-741858D7269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E4B51-DA38-4E04-9B78-315F4648697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FB900-CF19-4903-BB43-0F4AF72702C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2402B-342C-40DF-BDBC-2D736B7A646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020B0-A59C-4E41-B35A-5DB2E00C55E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FB3E5-2176-4540-8749-292F0FD29FB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8BB142-12D4-4B79-A642-2D60E0124DE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7C575-6E12-4E57-A4D7-922C8D436AA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F3A53-636B-4DED-A427-8C7A21FB78E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F16C91-0DC8-40EA-BCE8-76DDB406CA6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B6286-3154-4DA5-99EF-B37FA38C373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5C1F6-040E-43EA-B2FF-1910909FC36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ECE59-CA2F-489D-9CDD-3F23BFE957E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23B1A5-E4EF-499A-A087-377F27A14CA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B295A-25D6-476C-B9D4-4461AC1C69C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572A3-09EE-4FDD-90FE-80250927D37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72D59-1FF5-4924-8DC1-384DE96B8FB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F7D8B-9138-4863-8030-E72FB569B9A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C3706-0332-4AFA-83F0-945B70A1485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CA9C6-62B4-4F75-86B8-E2018CAA9B7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88E83E-F7D8-4F95-988A-30FDDC3ABC6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FC22A2-BABC-47FF-88EF-4B6C8B1FE05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E0B15-E646-4BBF-888A-CD1073B2C15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CD428-7CC6-4043-A287-C5A64CE7190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40931-C04B-4063-862A-CECD75840F1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6EB7B-0F35-4F3D-B0F5-03838F45A6D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2C0B4-48FD-435E-AD02-10EC4C0F94C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4E757-CA93-4AD4-8B66-D3EE0D79CAA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04D09D-2F0D-4FC3-96A0-1FA9543A682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6FBBC-6C5A-4070-9862-E0C8A7E393C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296EB-1C64-4D9C-B3DD-F11F6B3B9BD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6D9E00-D84B-42A0-91F0-E71A0AB9E41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40994-8523-40F7-92CB-A03D118679F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B0DC9-35E4-4899-9931-FE8935F8785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1CC2F-AB97-4423-A857-B3DB192374F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A13BB-20F3-4F22-86DE-59E50937079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BBEC4-AA7C-4FFB-9A28-B7C04F97D1E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16626-382E-4D55-AA9C-C54DCF0C8B2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58A17-B6B4-459B-A4A2-CBA7D3E49D1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F510E-C8FA-40C6-8C32-6C79046F076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52BFF-6954-4CB8-BEB9-DBC94B3AF1A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50DA9-F1F4-4E54-843D-D4DE52E06E9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CCAAC-400F-405C-8F01-88CD520CCC3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AE693-B638-4367-A21F-58DFA9AFE8A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2735DC-36E0-4597-B0F9-7DB1496E88A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76BEF2-6D47-49CF-A7D9-699D3C6F5C4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467117-8FB9-47EB-9855-C91A527992E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82D88-9D59-433A-B506-23D7B16CE57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839298-5B5A-4E9A-BDD3-DAAEEF3CA51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49D17-9AB1-4457-83D2-5405735FE8A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70D6B-9458-4238-A735-9C89C593331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BDC6A-7E49-45D8-BC60-9A6B2F74C7C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0138D-DE6B-4065-92AB-236B7952B9B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9BF85-D414-417E-A0D3-5EE354C47B2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9FE4D0-67B4-4EAD-9B73-7129F401794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2B6E6-7A33-4E8F-96D3-9146B02B211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476708-2B6D-42E4-B350-0078E21CFC8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2359B-4C6C-4F3D-BC08-344DFE26DCC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25720E-BC92-4498-BD6E-BC67521477D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F8986-6A74-470A-8F69-D7C6CE7F8EC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418BE-44AB-4EC0-9175-F5B3E8AD3F4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73007-2AE1-4BFD-A4FC-262C92C2DCF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57A63-DB12-4F31-B8C3-50BE1EB4B8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7F4AF-6324-4195-88EA-C9163D95FD5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6B181-2B4F-440D-A8D0-810A78EE008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383A4-F898-4B24-8936-C55E85323D7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A2E9D-3934-4BDF-9A0F-98CFE89A804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38B271-3106-4C14-964F-15B2CC7F3F7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E8687E-FB5F-4342-911D-9F87ACC2BA8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F9994-6FB1-4365-BC32-339C5859B36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6B300C-553D-4CDA-9FF1-65E83086021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A128B-0097-4581-8E54-77D5F5D9195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E587D-19F1-4059-A368-935E7E5A823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738C1-DAD3-4187-9C13-3EB2F196194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A004A-2B58-489A-A346-CA213BA1B57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1C57C-49BB-4AA7-B75A-9A470F2B081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7EEAF-91CE-4ABB-B269-7773F11BAAB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F4F98-EB50-4B3A-AEE4-6C51E31E1D2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EFD53-64A9-4ED0-BD47-EDE72870AD4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088F3-7328-4462-90EC-C88919F7910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90719-91F7-41E1-84F7-AE0A7083AFA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2E79C-6077-428B-9631-647558A1C6E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4083C-BF76-4CD1-B2C3-69952EC6064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230AB-B65E-4836-A3ED-E8AA2C6FE67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A4C45-45AD-4DDC-BB17-BAA3860A5B5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B68A5-A033-4CEF-B822-2A852495CC7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C9F31E-E2C7-4CA5-A3EB-71609269274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CBC632-6F67-4DE3-B877-3A19A09DFFC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D9BAD-4E81-4724-A827-DE0BAD8CA79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CF61A-9746-42E2-8097-93A2B017302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5444F8-9622-448D-AD4C-1D2FB99026B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42A3C-4FFF-41DF-93F3-79B107E6BF5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9E087-E13B-494F-8A86-5B1E2A618EF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B8283-6274-4D11-82A7-336C412F14A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35B2C1-B91F-4458-A028-207ACC257C8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5FA9E-3286-41D4-ABC1-A8AB8BC1174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B7C122-FCE3-455E-8DA0-A8603004CA9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D6453-09C7-4D9B-9DEC-C4A9FBF1996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E2B84-039D-482F-A815-9806E981924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DF114-2D30-42E3-8B7E-D8B2A0B1BB6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43FBE1-F399-4094-B983-A693E23D29F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37851-8FD1-44B9-89D2-08A803CF0AC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E14646-D9DB-4715-B549-D070799BBEF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25AC-68E7-40DB-B9F8-FA8DF82A9A5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6796A-4EA7-4CBB-913E-3C4F6E05517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4F3B3-C0E4-4C21-9C8C-084C13B43BD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6895A-D4A0-48F3-BD3F-B540F95C4AC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14B0DB-6F45-440C-93E0-4D694BCDCFD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168A3-20FA-45BA-B5C3-ED2843274A5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2332038"/>
            <a:ext cx="3657600" cy="384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86400" y="2332038"/>
            <a:ext cx="3657600" cy="384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7F7B3-07C3-41BC-B7AD-049817146EF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FE510F-6D67-4ADE-B0DA-8176A0574F5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C9DD0-19A7-428A-BB2B-AACEC6FD809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2332038"/>
            <a:ext cx="3657600" cy="384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86400" y="2332038"/>
            <a:ext cx="3657600" cy="384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EDCFDC-1C81-4F11-8FEF-6345B9C36AE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2099FE-8128-48DD-AADA-BE44E23297C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DA621-9831-43A5-92AB-E619F9DF4DF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0D69B6-101C-4CBC-B2C2-C88EB2B2981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38"/>
            <a:ext cx="20574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38"/>
            <a:ext cx="60198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5D9EC-AC2E-4173-952B-FF98EB44B7B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C1361-8B16-4E31-8E7A-7953B3EEBCA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F53F4-6982-447D-9AB7-5595151B6BD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0CEFB-282C-429C-ABF4-63BAB2D173A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50DAE-0637-45FB-A76D-FA684830CE4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82FD93-50FA-4E53-9DBA-538264ACB98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1420D7-1E12-4469-A327-EA2240D1BBB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C0FAA-6D39-4DF9-95D2-004AA0A40F5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6E5E3-9EF4-4DF6-B62E-5106CC93922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F894B3-AB7F-4AE0-A9B6-D467D34DC4D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A3253-BBA9-4467-B514-0B59AB6049C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9776D-5B4C-41A6-AEF1-DE6835278F7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3C724-756B-422B-A49A-460F097C3BF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DA4F5-38AB-4FB2-864B-E6E44B37894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BF449-30E8-4591-B747-36B72A33A0A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C486F-2735-4EAB-9C30-BD45593C875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948D9-B09B-41BE-AEAD-99FE7BC1BC0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B7767-7526-4535-915E-C6D6A33731F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0F6BE-318A-4293-8903-1CC1D1CCBB6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47FC0-2086-4C16-A5CF-FF13CECA1EF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19929-0039-40E3-9F45-282818CB816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CC63C-D380-450D-82E2-ED9A358A02E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5AEEF-6F95-4FC9-899E-490050A7334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95C6B-B285-4E06-83AB-6AC089B7573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98053-1E23-4F7B-80DB-ECC02CD45D8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BE8F4-F0A2-46EA-94BA-B36FE0CC7A7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2332038"/>
            <a:ext cx="3657600" cy="384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86400" y="2332038"/>
            <a:ext cx="3657600" cy="384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6907F-9E03-4C95-8EE3-161ECEFD418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950E3-B4EB-457C-BC3A-E34D75F294F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51787-B269-401F-BA77-1B34DF40F5F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82837-B620-41DD-A694-AAAC3F02A7C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D6C9EA-C87D-436B-B3AF-CAB5655D774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D48282-1C39-446F-AF49-9081FE314BA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4042D-2A51-4C04-87A5-8D9AD11FA47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38"/>
            <a:ext cx="20574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38"/>
            <a:ext cx="60198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DEF9DE-77CD-47DA-8755-427C710AD23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E5BB5-75B8-42C6-9A2E-5E971D79A1A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8E1C74-129A-4842-B6B6-5EDD6B07F4D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C006E-704E-4667-B219-25C25FD5802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3EB2E-12D8-4B82-9EDA-3C46859EF2A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EA123-AED7-4641-8E7F-13864FF55FA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63D01-3D66-4108-87E0-7A0E2A734F7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828B1-AF65-4570-815C-A453ACE88AE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70135-A12D-4392-946C-51727223CF0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846ED-594D-4E13-9D57-A6B78928435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079AF-11DF-4550-A83F-6364AC3C768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197FC-33D0-4B6E-B347-E74296EEAAC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A25E42-BB89-4810-B79F-AB55EC8ED96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D5CFA-57C8-4635-9DDA-B160FFE0748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6536C-A602-4029-8D23-69AE862A521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4D3D4-CAD2-4300-B33B-61AF4ECF6CB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05FC9-D81F-428F-8DA5-3B4DE7724BF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05F7E-90CC-47A5-9F4B-0082EF2A2E5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1D489-BA6C-4595-8013-48FCBD95B1D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02647-29FE-47D2-9AC1-D3ABA137E67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39A14-2B20-4E5B-9629-41DA76B9CB3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2D4120-04A3-4C44-A048-E2AACB0E3E7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C7A9D-25BC-46F3-9C67-237BEC03C61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2332038"/>
            <a:ext cx="7467600" cy="38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442863A-FF3A-40CA-8511-AC9FCA4FBCD6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864EE1-F343-41A6-BA11-3AB40ED4B2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72A4D25-0E37-4EBB-8E85-44A742D99BDF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7BE08A-C0C2-4EB1-8A6E-D7A7CD285D80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D5D5E10-B87A-4FE5-B9B0-A2A047A73536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AB6AB86-5AD6-46C4-8014-825159C04ACE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DA4D850-D78E-45C9-B6E9-0A82DA0D04DC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1B8D6BC-CC9D-4337-9740-1584FA830811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252A3C7-E5D6-4F10-AD8E-7C35AB46413B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072CD04-2111-44C6-B661-05CC1F551D7B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B4D0DDE-CB92-480A-AAE9-EDC7EDDB6E88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01F9C31-994E-4D00-B6F5-66034F4BDF2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2332038"/>
            <a:ext cx="7467600" cy="38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C67A7D5-2D3A-4614-9E37-050096A8A36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5EF3BCE-91D2-4FEE-B9A4-50EC7D1D85B6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973B454-ED36-4798-A8E0-F138B536B05A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2332038"/>
            <a:ext cx="7467600" cy="38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1ED94A5-316F-4709-8CFB-806A19DB585A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4C084E-7839-451E-A4E6-514750CF3F62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A125605-A6E8-4A31-B983-18A43E3E7AE5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4" Type="http://schemas.openxmlformats.org/officeDocument/2006/relationships/hyperlink" Target="http://go.ucrazy.ru/?to=aHR0cDovL3J1Lndpa2lwZWRpYS5vcmcvd2lraS/S6Ozu%2BOXt6u4sX9Hl7LjtX8ru7fHy4O3y6O3u4uj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28.pn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3.xml"/><Relationship Id="rId3" Type="http://schemas.openxmlformats.org/officeDocument/2006/relationships/audio" Target="../media/audio1.wav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3.xml"/><Relationship Id="rId25" Type="http://schemas.openxmlformats.org/officeDocument/2006/relationships/slide" Target="slide27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00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6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23" Type="http://schemas.openxmlformats.org/officeDocument/2006/relationships/slide" Target="slide25.xml"/><Relationship Id="rId10" Type="http://schemas.openxmlformats.org/officeDocument/2006/relationships/slide" Target="slide10.xml"/><Relationship Id="rId19" Type="http://schemas.openxmlformats.org/officeDocument/2006/relationships/slide" Target="slide2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5.xml"/><Relationship Id="rId22" Type="http://schemas.openxmlformats.org/officeDocument/2006/relationships/slide" Target="slide18.xml"/><Relationship Id="rId27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6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101.xml"/><Relationship Id="rId4" Type="http://schemas.openxmlformats.org/officeDocument/2006/relationships/hyperlink" Target="https://dic.academic.ru/dic.nsf/ruwiki/139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412776"/>
            <a:ext cx="78488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Военная история </a:t>
            </a:r>
          </a:p>
          <a:p>
            <a:r>
              <a:rPr lang="ru-RU" sz="60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ст.Егорлыкской</a:t>
            </a:r>
            <a:endParaRPr lang="ru-RU" sz="6000" b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r>
              <a:rPr lang="ru-RU" sz="6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в истории страны.</a:t>
            </a:r>
            <a:endParaRPr lang="ru-RU" sz="6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4581128"/>
            <a:ext cx="37656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Выполнила учитель</a:t>
            </a:r>
          </a:p>
          <a:p>
            <a:r>
              <a:rPr lang="ru-RU" dirty="0" smtClean="0"/>
              <a:t> истории и обществознания</a:t>
            </a:r>
          </a:p>
          <a:p>
            <a:r>
              <a:rPr lang="ru-RU" dirty="0" smtClean="0"/>
              <a:t>Сухарева Н.Ф. </a:t>
            </a:r>
          </a:p>
          <a:p>
            <a:r>
              <a:rPr lang="ru-RU" dirty="0" smtClean="0"/>
              <a:t>МБОУ ЕСОШ№7им.О.Казанского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625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643966" y="6429396"/>
            <a:ext cx="500034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15616" y="476672"/>
            <a:ext cx="7272808" cy="1728192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земляков, участников Великой Отечественной войны, является кавалером трех орденов Славы?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33056"/>
            <a:ext cx="4464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Стаценко Лука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Митрофанович.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3861048"/>
            <a:ext cx="161925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357322"/>
          </a:xfrm>
        </p:spPr>
        <p:txBody>
          <a:bodyPr/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Кому из маршалов  Великой Отечественной войны присвоено звание Героя СССР дважды</a:t>
            </a:r>
            <a:r>
              <a:rPr lang="ru-RU" sz="2800" b="1" dirty="0" smtClean="0">
                <a:latin typeface="Bookman Old Style" pitchFamily="18" charset="0"/>
              </a:rPr>
              <a:t>?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530212" y="6357958"/>
            <a:ext cx="613788" cy="50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3105835"/>
            <a:ext cx="7992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212529"/>
                </a:solidFill>
                <a:latin typeface="PT Sans" panose="020B0503020203020204" pitchFamily="34" charset="-52"/>
              </a:rPr>
              <a:t> </a:t>
            </a:r>
            <a:r>
              <a:rPr lang="ru-RU" sz="2800" b="1" dirty="0" smtClean="0">
                <a:solidFill>
                  <a:srgbClr val="212529"/>
                </a:solidFill>
                <a:latin typeface="PT Sans" panose="020B0503020203020204" pitchFamily="34" charset="-52"/>
              </a:rPr>
              <a:t>Маршалы  СССР Василевский </a:t>
            </a:r>
            <a:r>
              <a:rPr lang="ru-RU" sz="2800" b="1" dirty="0">
                <a:solidFill>
                  <a:srgbClr val="212529"/>
                </a:solidFill>
                <a:latin typeface="PT Sans" panose="020B0503020203020204" pitchFamily="34" charset="-52"/>
              </a:rPr>
              <a:t>Александр Михайлович </a:t>
            </a:r>
            <a:r>
              <a:rPr lang="ru-RU" sz="2800" b="1" dirty="0" smtClean="0">
                <a:solidFill>
                  <a:srgbClr val="212529"/>
                </a:solidFill>
                <a:latin typeface="PT Sans" panose="020B0503020203020204" pitchFamily="34" charset="-52"/>
              </a:rPr>
              <a:t>, </a:t>
            </a:r>
            <a:r>
              <a:rPr lang="ru-RU" sz="2800" b="1" dirty="0">
                <a:solidFill>
                  <a:srgbClr val="212529"/>
                </a:solidFill>
                <a:latin typeface="PT Sans" panose="020B0503020203020204" pitchFamily="34" charset="-52"/>
              </a:rPr>
              <a:t>Рокоссовский Константин </a:t>
            </a:r>
            <a:r>
              <a:rPr lang="ru-RU" sz="2800" b="1" dirty="0" smtClean="0">
                <a:solidFill>
                  <a:srgbClr val="212529"/>
                </a:solidFill>
                <a:latin typeface="PT Sans" panose="020B0503020203020204" pitchFamily="34" charset="-52"/>
              </a:rPr>
              <a:t>Константинович, </a:t>
            </a:r>
            <a:r>
              <a:rPr lang="ru-RU" sz="2800" b="1" dirty="0">
                <a:solidFill>
                  <a:srgbClr val="212529"/>
                </a:solidFill>
                <a:latin typeface="PT Sans" panose="020B0503020203020204" pitchFamily="34" charset="-52"/>
              </a:rPr>
              <a:t>Конев Иван </a:t>
            </a:r>
            <a:r>
              <a:rPr lang="ru-RU" sz="2800" b="1" dirty="0" smtClean="0">
                <a:solidFill>
                  <a:srgbClr val="212529"/>
                </a:solidFill>
                <a:latin typeface="PT Sans" panose="020B0503020203020204" pitchFamily="34" charset="-52"/>
              </a:rPr>
              <a:t>Степанович, Катуков </a:t>
            </a:r>
            <a:r>
              <a:rPr lang="ru-RU" sz="2800" b="1" dirty="0">
                <a:solidFill>
                  <a:srgbClr val="212529"/>
                </a:solidFill>
                <a:latin typeface="PT Sans" panose="020B0503020203020204" pitchFamily="34" charset="-52"/>
              </a:rPr>
              <a:t>Михаил </a:t>
            </a:r>
            <a:r>
              <a:rPr lang="ru-RU" sz="2800" b="1" dirty="0" smtClean="0">
                <a:solidFill>
                  <a:srgbClr val="212529"/>
                </a:solidFill>
                <a:latin typeface="PT Sans" panose="020B0503020203020204" pitchFamily="34" charset="-52"/>
              </a:rPr>
              <a:t>Ефимович, </a:t>
            </a:r>
            <a:r>
              <a:rPr lang="ru-RU" sz="2800" b="1" dirty="0">
                <a:solidFill>
                  <a:srgbClr val="212529"/>
                </a:solidFill>
                <a:latin typeface="PT Sans" panose="020B0503020203020204" pitchFamily="34" charset="-52"/>
              </a:rPr>
              <a:t>Новиков Александр Александрович, Черняховский Иван </a:t>
            </a:r>
            <a:r>
              <a:rPr lang="ru-RU" sz="2800" b="1" dirty="0" smtClean="0">
                <a:solidFill>
                  <a:srgbClr val="212529"/>
                </a:solidFill>
                <a:latin typeface="PT Sans" panose="020B0503020203020204" pitchFamily="34" charset="-52"/>
              </a:rPr>
              <a:t>Данилович,</a:t>
            </a:r>
            <a:r>
              <a:rPr lang="ru-RU" sz="2800" b="1" dirty="0">
                <a:solidFill>
                  <a:srgbClr val="212529"/>
                </a:solidFill>
                <a:latin typeface="PT Sans" panose="020B0503020203020204" pitchFamily="34" charset="-52"/>
              </a:rPr>
              <a:t> Малиновский Родион </a:t>
            </a:r>
            <a:r>
              <a:rPr lang="ru-RU" sz="2800" b="1" dirty="0" smtClean="0">
                <a:solidFill>
                  <a:srgbClr val="212529"/>
                </a:solidFill>
                <a:latin typeface="PT Sans" panose="020B0503020203020204" pitchFamily="34" charset="-52"/>
              </a:rPr>
              <a:t>Яковлевич,</a:t>
            </a:r>
            <a:r>
              <a:rPr lang="ru-RU" sz="2800" dirty="0"/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Тимошенко Семен Константинович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2708920"/>
            <a:ext cx="81507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Маршал Жуков Георгий Константинович.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643966" y="6429396"/>
            <a:ext cx="500034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2656"/>
            <a:ext cx="8568952" cy="1800200"/>
          </a:xfrm>
        </p:spPr>
        <p:txBody>
          <a:bodyPr/>
          <a:lstStyle/>
          <a:p>
            <a:pPr algn="l"/>
            <a:r>
              <a:rPr lang="ru-RU" b="1" dirty="0" smtClean="0"/>
              <a:t>Кто принимал  Парад Победы в г. Москве  24 июня 1945г.?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97889" y="3743321"/>
            <a:ext cx="7318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раз  получил звание Героя СССР?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3645024"/>
            <a:ext cx="7344815" cy="9361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95736" y="5229200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7778E-7 2.96296E-6 L -2.77778E-7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/>
          <a:lstStyle/>
          <a:p>
            <a:pPr algn="l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 из земляков является конструктором  «СВТ-40» и «ТТ»?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2060848"/>
            <a:ext cx="6389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Ф. </a:t>
            </a:r>
            <a:r>
              <a:rPr lang="ru-RU" sz="6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В.Токарев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643966" y="6429396"/>
            <a:ext cx="500034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3140968"/>
            <a:ext cx="5938019" cy="23762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05556E-6 2.96296E-6 L 3.05556E-6 -0.07223 " pathEditMode="relative" rAng="0" ptsTypes="AA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572528" y="6357958"/>
            <a:ext cx="571472" cy="50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512168"/>
          </a:xfrm>
        </p:spPr>
        <p:txBody>
          <a:bodyPr/>
          <a:lstStyle/>
          <a:p>
            <a:pPr algn="l"/>
            <a:r>
              <a:rPr lang="ru-RU" sz="3600" b="1" dirty="0" smtClean="0"/>
              <a:t>Какая модель танка   заслуживает </a:t>
            </a:r>
            <a:br>
              <a:rPr lang="ru-RU" sz="3600" b="1" dirty="0" smtClean="0"/>
            </a:br>
            <a:r>
              <a:rPr lang="ru-RU" sz="3600" b="1" dirty="0" smtClean="0"/>
              <a:t>слов «танк </a:t>
            </a:r>
            <a:r>
              <a:rPr lang="ru-RU" sz="3600" b="1" dirty="0"/>
              <a:t>изменивший ход </a:t>
            </a:r>
            <a:r>
              <a:rPr lang="ru-RU" sz="3600" b="1" dirty="0" smtClean="0"/>
              <a:t>войны»? 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2204864"/>
            <a:ext cx="83529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 </a:t>
            </a:r>
            <a:r>
              <a:rPr lang="ru-RU" sz="2800" dirty="0"/>
              <a:t>период с 1942 по 1945 год. </a:t>
            </a:r>
            <a:r>
              <a:rPr lang="ru-RU" sz="2800" dirty="0" smtClean="0"/>
              <a:t>Происходил выпуск </a:t>
            </a:r>
            <a:r>
              <a:rPr lang="ru-RU" sz="2800" dirty="0"/>
              <a:t>нового танка </a:t>
            </a:r>
            <a:r>
              <a:rPr lang="ru-RU" sz="2800" dirty="0" smtClean="0"/>
              <a:t>Т-34.</a:t>
            </a:r>
          </a:p>
          <a:p>
            <a:r>
              <a:rPr lang="ru-RU" sz="2800" dirty="0"/>
              <a:t>Т-34 заслуженно считается лучшей машиной, а по совокупности </a:t>
            </a:r>
            <a:endParaRPr lang="ru-RU" sz="2800" dirty="0" smtClean="0"/>
          </a:p>
          <a:p>
            <a:r>
              <a:rPr lang="ru-RU" sz="2800" dirty="0" smtClean="0"/>
              <a:t>характеристик </a:t>
            </a:r>
            <a:r>
              <a:rPr lang="ru-RU" sz="2800" dirty="0"/>
              <a:t>– революционной. Конструкция танка была очень надежна, имела очень мощное вооружение надежное бронирование корпуса и башни танка. Самое главное машина была очень динамична.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3" action="ppaction://hlinksldjump" highlightClick="1">
              <a:snd r:embed="rId4" name="coin.wav"/>
            </a:hlinkClick>
          </p:cNvPr>
          <p:cNvSpPr/>
          <p:nvPr/>
        </p:nvSpPr>
        <p:spPr>
          <a:xfrm>
            <a:off x="8715404" y="6357958"/>
            <a:ext cx="428596" cy="50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7504" y="404664"/>
            <a:ext cx="8712968" cy="2016224"/>
          </a:xfrm>
        </p:spPr>
        <p:txBody>
          <a:bodyPr/>
          <a:lstStyle/>
          <a:p>
            <a:pPr algn="l"/>
            <a:r>
              <a:rPr lang="ru-RU" b="1" dirty="0" smtClean="0"/>
              <a:t>Кто является конструктором самолета, которого называли «Летающим танком»?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996952"/>
            <a:ext cx="8230313" cy="20882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flipH="1">
            <a:off x="1547664" y="270892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140968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b="1" dirty="0"/>
              <a:t>Конструктором </a:t>
            </a:r>
            <a:r>
              <a:rPr lang="ru-RU" sz="3200" b="1" dirty="0" smtClean="0"/>
              <a:t>  самолета «Ил-2» </a:t>
            </a:r>
            <a:r>
              <a:rPr lang="ru-RU" sz="3200" b="1" dirty="0"/>
              <a:t>является Сергей Ильюшин, который разрабатывал эту модель с 1938 года</a:t>
            </a:r>
            <a:r>
              <a:rPr lang="ru-RU" sz="3200" dirty="0"/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2016224"/>
          </a:xfrm>
        </p:spPr>
        <p:txBody>
          <a:bodyPr/>
          <a:lstStyle/>
          <a:p>
            <a:pPr algn="l"/>
            <a:r>
              <a:rPr lang="ru-RU" sz="2800" b="1" dirty="0" smtClean="0">
                <a:latin typeface="Bookman Old Style" pitchFamily="18" charset="0"/>
              </a:rPr>
              <a:t>Как называлась реактивная установка артиллерии? Где и кому </a:t>
            </a:r>
            <a:r>
              <a:rPr lang="ru-RU" sz="2800" b="1" dirty="0" smtClean="0">
                <a:latin typeface="Bookman Old Style" pitchFamily="18" charset="0"/>
              </a:rPr>
              <a:t>в </a:t>
            </a:r>
            <a:r>
              <a:rPr lang="ru-RU" sz="2800" b="1" dirty="0" err="1" smtClean="0">
                <a:latin typeface="Bookman Old Style" pitchFamily="18" charset="0"/>
              </a:rPr>
              <a:t>Егорлыкском</a:t>
            </a:r>
            <a:r>
              <a:rPr lang="ru-RU" sz="2800" b="1" dirty="0" smtClean="0">
                <a:latin typeface="Bookman Old Style" pitchFamily="18" charset="0"/>
              </a:rPr>
              <a:t> районе посвящен </a:t>
            </a:r>
            <a:r>
              <a:rPr lang="ru-RU" sz="2800" b="1" dirty="0" smtClean="0">
                <a:latin typeface="Bookman Old Style" pitchFamily="18" charset="0"/>
              </a:rPr>
              <a:t>данный памятник?</a:t>
            </a:r>
            <a:br>
              <a:rPr lang="ru-RU" sz="2800" b="1" dirty="0" smtClean="0">
                <a:latin typeface="Bookman Old Style" pitchFamily="18" charset="0"/>
              </a:rPr>
            </a:br>
            <a:r>
              <a:rPr lang="ru-RU" sz="2800" b="1" dirty="0" smtClean="0">
                <a:latin typeface="Bookman Old Style" pitchFamily="18" charset="0"/>
              </a:rPr>
              <a:t/>
            </a:r>
            <a:br>
              <a:rPr lang="ru-RU" sz="2800" b="1" dirty="0" smtClean="0">
                <a:latin typeface="Bookman Old Style" pitchFamily="18" charset="0"/>
              </a:rPr>
            </a:br>
            <a:r>
              <a:rPr lang="ru-RU" sz="3600" b="1" dirty="0" smtClean="0">
                <a:latin typeface="Bookman Old Style" pitchFamily="18" charset="0"/>
              </a:rPr>
              <a:t/>
            </a:r>
            <a:br>
              <a:rPr lang="ru-RU" sz="3600" b="1" dirty="0" smtClean="0">
                <a:latin typeface="Bookman Old Style" pitchFamily="18" charset="0"/>
              </a:rPr>
            </a:br>
            <a:endParaRPr lang="ru-RU" sz="1400" b="1" dirty="0"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437112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БМ-13 широко известна </a:t>
            </a:r>
            <a:r>
              <a:rPr lang="ru-RU" sz="2400" b="1" dirty="0" smtClean="0"/>
              <a:t>под народным </a:t>
            </a:r>
            <a:r>
              <a:rPr lang="ru-RU" sz="2400" b="1" dirty="0"/>
              <a:t>прозвищем «Катюша</a:t>
            </a:r>
            <a:r>
              <a:rPr lang="ru-RU" sz="2400" b="1" dirty="0" smtClean="0"/>
              <a:t>». </a:t>
            </a:r>
            <a:r>
              <a:rPr lang="ru-RU" sz="2400" b="1" i="1" kern="0" dirty="0" smtClean="0">
                <a:ea typeface="+mj-ea"/>
                <a:cs typeface="+mj-cs"/>
              </a:rPr>
              <a:t>Памятник </a:t>
            </a:r>
            <a:r>
              <a:rPr lang="ru-RU" sz="2400" b="1" i="1" kern="0" dirty="0">
                <a:ea typeface="+mj-ea"/>
                <a:cs typeface="+mj-cs"/>
              </a:rPr>
              <a:t>морякам </a:t>
            </a:r>
            <a:r>
              <a:rPr lang="ru-RU" sz="2400" b="1" i="1" kern="0" dirty="0" smtClean="0">
                <a:ea typeface="+mj-ea"/>
                <a:cs typeface="+mj-cs"/>
              </a:rPr>
              <a:t> 14-му миномётному дивизиону, </a:t>
            </a:r>
            <a:r>
              <a:rPr lang="ru-RU" sz="2400" b="1" i="1" kern="0" dirty="0">
                <a:ea typeface="+mj-ea"/>
                <a:cs typeface="+mj-cs"/>
              </a:rPr>
              <a:t>героически </a:t>
            </a:r>
            <a:r>
              <a:rPr lang="ru-RU" sz="2400" b="1" i="1" kern="0" dirty="0" smtClean="0">
                <a:ea typeface="+mj-ea"/>
                <a:cs typeface="+mj-cs"/>
              </a:rPr>
              <a:t>сражавшемуся  в </a:t>
            </a:r>
            <a:r>
              <a:rPr lang="ru-RU" sz="2400" b="1" i="1" kern="0" dirty="0" err="1" smtClean="0">
                <a:ea typeface="+mj-ea"/>
                <a:cs typeface="+mj-cs"/>
              </a:rPr>
              <a:t>х.Калмыков</a:t>
            </a:r>
            <a:r>
              <a:rPr lang="ru-RU" sz="2400" b="1" i="1" kern="0" dirty="0" smtClean="0">
                <a:ea typeface="+mj-ea"/>
                <a:cs typeface="+mj-cs"/>
              </a:rPr>
              <a:t> Егорлыкского района в </a:t>
            </a:r>
            <a:r>
              <a:rPr lang="ru-RU" sz="2400" b="1" i="1" kern="0" dirty="0">
                <a:ea typeface="+mj-ea"/>
                <a:cs typeface="+mj-cs"/>
              </a:rPr>
              <a:t>июле 1942 </a:t>
            </a:r>
            <a:r>
              <a:rPr lang="ru-RU" sz="2400" b="1" i="1" kern="0" dirty="0" smtClean="0">
                <a:ea typeface="+mj-ea"/>
                <a:cs typeface="+mj-cs"/>
              </a:rPr>
              <a:t>года  </a:t>
            </a:r>
            <a:r>
              <a:rPr lang="ru-RU" sz="2400" b="1" kern="0" dirty="0">
                <a:latin typeface="Bookman Old Style" pitchFamily="18" charset="0"/>
                <a:ea typeface="+mj-ea"/>
                <a:cs typeface="+mj-cs"/>
              </a:rPr>
              <a:t/>
            </a:r>
            <a:br>
              <a:rPr lang="ru-RU" sz="2400" b="1" kern="0" dirty="0">
                <a:latin typeface="Bookman Old Style" pitchFamily="18" charset="0"/>
                <a:ea typeface="+mj-ea"/>
                <a:cs typeface="+mj-cs"/>
              </a:rPr>
            </a:br>
            <a:endParaRPr lang="ru-RU" sz="2400" b="1" dirty="0"/>
          </a:p>
        </p:txBody>
      </p:sp>
      <p:sp>
        <p:nvSpPr>
          <p:cNvPr id="5" name="Управляющая кнопка: домой 4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643966" y="6429396"/>
            <a:ext cx="500034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1628800"/>
            <a:ext cx="4157832" cy="2304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643966" y="6429396"/>
            <a:ext cx="500034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332656"/>
            <a:ext cx="7992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Какой марки грузовик получил прозвище «полуторка»?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47664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79512" y="2276872"/>
            <a:ext cx="835292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/>
              <a:t>ГАЗ-ММ-В  </a:t>
            </a:r>
            <a:r>
              <a:rPr lang="ru-RU" sz="2800" b="1" dirty="0" smtClean="0"/>
              <a:t>- </a:t>
            </a:r>
            <a:r>
              <a:rPr lang="ru-RU" sz="2800" b="1" dirty="0"/>
              <a:t>грузовой автомобиль Нижегородского (в 1932 году), позже Горьковского автозавода, грузоподъёмностью 1,5 т (1500 кг), известный как </a:t>
            </a:r>
            <a:r>
              <a:rPr lang="ru-RU" sz="2800" b="1" dirty="0" smtClean="0"/>
              <a:t>«полуторка».</a:t>
            </a:r>
            <a:endParaRPr lang="ru-RU" sz="28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4293096"/>
            <a:ext cx="4104456" cy="2448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Bookman Old Style" pitchFamily="18" charset="0"/>
              </a:rPr>
              <a:t>Какая песня начинается со слов «Вставай страна огромная…..»?</a:t>
            </a:r>
            <a:endParaRPr lang="ru-RU" sz="4000" b="1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708921"/>
            <a:ext cx="8229600" cy="1080120"/>
          </a:xfrm>
        </p:spPr>
        <p:txBody>
          <a:bodyPr/>
          <a:lstStyle/>
          <a:p>
            <a:pPr indent="34290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Песня «Священная война»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715404" y="6336792"/>
            <a:ext cx="428596" cy="52120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80920" cy="792088"/>
          </a:xfrm>
        </p:spPr>
        <p:txBody>
          <a:bodyPr/>
          <a:lstStyle/>
          <a:p>
            <a:pPr algn="l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«Первым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делом - самолеты...Ну а девушки? А девушки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потом»!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Из  какой песни эти слова стали крылатым выражением?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715404" y="6429396"/>
            <a:ext cx="428596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" y="3429000"/>
            <a:ext cx="8748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песни: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Леонид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Утесов. «Первым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делом –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самолеты».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081487"/>
              </p:ext>
            </p:extLst>
          </p:nvPr>
        </p:nvGraphicFramePr>
        <p:xfrm>
          <a:off x="0" y="2"/>
          <a:ext cx="9144000" cy="80283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98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687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История</a:t>
                      </a:r>
                      <a:r>
                        <a:rPr lang="ru-RU" baseline="0" dirty="0" smtClean="0">
                          <a:latin typeface="Bookman Old Style" pitchFamily="18" charset="0"/>
                        </a:rPr>
                        <a:t> памятников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2" action="ppaction://hlinksldjump">
                            <a:snd r:embed="rId3" name="coin.wav"/>
                          </a:hlinkClick>
                        </a:rPr>
                        <a:t>10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4" action="ppaction://hlinksldjump">
                            <a:snd r:embed="rId3" name="coin.wav"/>
                          </a:hlinkClick>
                        </a:rPr>
                        <a:t>20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5" action="ppaction://hlinksldjump">
                            <a:snd r:embed="rId3" name="coin.wav"/>
                          </a:hlinkClick>
                        </a:rPr>
                        <a:t>30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6" action="ppaction://hlinksldjump">
                            <a:snd r:embed="rId3" name="coin.wav"/>
                          </a:hlinkClick>
                        </a:rPr>
                        <a:t>40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7" action="ppaction://hlinksldjump">
                            <a:snd r:embed="rId3" name="coin.wav"/>
                          </a:hlinkClick>
                        </a:rPr>
                        <a:t>50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Герои</a:t>
                      </a:r>
                      <a:r>
                        <a:rPr lang="ru-RU" baseline="0" dirty="0" smtClean="0">
                          <a:latin typeface="Bookman Old Style" pitchFamily="18" charset="0"/>
                        </a:rPr>
                        <a:t> Великой Отечественной войны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8" action="ppaction://hlinksldjump">
                            <a:snd r:embed="rId3" name="coin.wav"/>
                          </a:hlinkClick>
                        </a:rPr>
                        <a:t>10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9" action="ppaction://hlinksldjump">
                            <a:snd r:embed="rId3" name="coin.wav"/>
                          </a:hlinkClick>
                        </a:rPr>
                        <a:t>20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10" action="ppaction://hlinksldjump">
                            <a:snd r:embed="rId3" name="coin.wav"/>
                          </a:hlinkClick>
                        </a:rPr>
                        <a:t>30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11" action="ppaction://hlinksldjump">
                            <a:snd r:embed="rId3" name="coin.wav"/>
                          </a:hlinkClick>
                        </a:rPr>
                        <a:t>40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12" action="ppaction://hlinksldjump">
                            <a:snd r:embed="rId3" name="coin.wav"/>
                          </a:hlinkClick>
                        </a:rPr>
                        <a:t>50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История</a:t>
                      </a:r>
                      <a:r>
                        <a:rPr lang="ru-RU" baseline="0" dirty="0" smtClean="0">
                          <a:latin typeface="Bookman Old Style" pitchFamily="18" charset="0"/>
                        </a:rPr>
                        <a:t> военной техники и оружия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13" action="ppaction://hlinksldjump">
                            <a:snd r:embed="rId3" name="coin.wav"/>
                          </a:hlinkClick>
                        </a:rPr>
                        <a:t>10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14" action="ppaction://hlinksldjump">
                            <a:snd r:embed="rId3" name="coin.wav"/>
                          </a:hlinkClick>
                        </a:rPr>
                        <a:t>20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15" action="ppaction://hlinksldjump">
                            <a:snd r:embed="rId3" name="coin.wav"/>
                          </a:hlinkClick>
                        </a:rPr>
                        <a:t>30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16" action="ppaction://hlinksldjump">
                            <a:snd r:embed="rId3" name="coin.wav"/>
                          </a:hlinkClick>
                        </a:rPr>
                        <a:t>40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17" action="ppaction://hlinksldjump">
                            <a:snd r:embed="rId3" name="coin.wav"/>
                          </a:hlinkClick>
                        </a:rPr>
                        <a:t>50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1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ookman Old Style" pitchFamily="18" charset="0"/>
                          <a:ea typeface="+mn-ea"/>
                          <a:cs typeface="+mn-cs"/>
                        </a:rPr>
                        <a:t>Песни о Великой Отечественной войне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ookman Old Style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18" action="ppaction://hlinksldjump">
                            <a:snd r:embed="rId3" name="coin.wav"/>
                          </a:hlinkClick>
                        </a:rPr>
                        <a:t>10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19" action="ppaction://hlinksldjump">
                            <a:snd r:embed="rId3" name="coin.wav"/>
                          </a:hlinkClick>
                        </a:rPr>
                        <a:t>20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20" action="ppaction://hlinksldjump">
                            <a:snd r:embed="rId3" name="coin.wav"/>
                          </a:hlinkClick>
                        </a:rPr>
                        <a:t>30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21" action="ppaction://hlinksldjump">
                            <a:snd r:embed="rId3" name="coin.wav"/>
                          </a:hlinkClick>
                        </a:rPr>
                        <a:t>40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22" action="ppaction://hlinksldjump">
                            <a:snd r:embed="rId3" name="coin.wav"/>
                          </a:hlinkClick>
                        </a:rPr>
                        <a:t>50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618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Крылатые выражения Великой Отечественной войны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23" action="ppaction://hlinksldjump">
                            <a:snd r:embed="rId3" name="coin.wav"/>
                          </a:hlinkClick>
                        </a:rPr>
                        <a:t>10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24" action="ppaction://hlinksldjump">
                            <a:snd r:embed="rId3" name="coin.wav"/>
                          </a:hlinkClick>
                        </a:rPr>
                        <a:t>20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25" action="ppaction://hlinksldjump">
                            <a:snd r:embed="rId3" name="coin.wav"/>
                          </a:hlinkClick>
                        </a:rPr>
                        <a:t>30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26" action="ppaction://hlinksldjump">
                            <a:snd r:embed="rId3" name="coin.wav"/>
                          </a:hlinkClick>
                        </a:rPr>
                        <a:t>40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  <a:hlinkClick r:id="rId27" action="ppaction://hlinksldjump">
                            <a:snd r:embed="rId3" name="coin.wav"/>
                          </a:hlinkClick>
                        </a:rPr>
                        <a:t>50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Bookman Old Style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57232"/>
          </a:xfrm>
        </p:spPr>
        <p:txBody>
          <a:bodyPr/>
          <a:lstStyle/>
          <a:p>
            <a:pPr algn="l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Ты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одессит, Мишка, а это значит что не страшны тебе ни горе ни 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беда».</a:t>
            </a:r>
            <a:r>
              <a:rPr lang="ru-RU" sz="4000" b="1" dirty="0" smtClean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 </a:t>
            </a:r>
            <a:r>
              <a:rPr lang="ru-RU" sz="3600" b="1" dirty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песни эти слова стали крылатым выражением? </a:t>
            </a:r>
            <a:br>
              <a:rPr lang="ru-RU" sz="3600" b="1" dirty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643966" y="6215082"/>
            <a:ext cx="500034" cy="64291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4077072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Песня. «Ты </a:t>
            </a:r>
            <a:r>
              <a:rPr lang="ru-RU" sz="3200" b="1" dirty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одессит, </a:t>
            </a:r>
            <a:r>
              <a:rPr lang="ru-RU" sz="3200" b="1" dirty="0" smtClean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Мишка». </a:t>
            </a:r>
            <a:r>
              <a:rPr lang="ru-RU" sz="3200" b="1" dirty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3200" b="1" dirty="0" err="1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Л.Утесов</a:t>
            </a:r>
            <a:r>
              <a:rPr lang="ru-RU" sz="3200" b="1" dirty="0">
                <a:solidFill>
                  <a:srgbClr val="1C1C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28092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«Помирать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нам рановато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Есть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на еще дома 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дела»!</a:t>
            </a:r>
          </a:p>
          <a:p>
            <a:r>
              <a:rPr lang="ru-RU" sz="3600" b="1" kern="0" dirty="0">
                <a:solidFill>
                  <a:srgbClr val="1C1C1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Из  какой песни эти слова стали крылатым выражением? </a:t>
            </a:r>
            <a:endParaRPr lang="ru-RU" sz="4000" b="1" dirty="0">
              <a:latin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290501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"Песенка фронтового 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шофера».</a:t>
            </a:r>
          </a:p>
          <a:p>
            <a:endParaRPr lang="ru-RU" sz="40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868875"/>
              </p:ext>
            </p:extLst>
          </p:nvPr>
        </p:nvGraphicFramePr>
        <p:xfrm>
          <a:off x="539552" y="4077072"/>
          <a:ext cx="7776864" cy="1193165"/>
        </p:xfrm>
        <a:graphic>
          <a:graphicData uri="http://schemas.openxmlformats.org/drawingml/2006/table">
            <a:tbl>
              <a:tblPr firstRow="1" firstCol="1" bandRow="1"/>
              <a:tblGrid>
                <a:gridCol w="7776864">
                  <a:extLst>
                    <a:ext uri="{9D8B030D-6E8A-4147-A177-3AD203B41FA5}">
                      <a16:colId xmlns:a16="http://schemas.microsoft.com/office/drawing/2014/main" val="36247798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Авторы- </a:t>
                      </a:r>
                      <a:r>
                        <a:rPr lang="ru-RU" sz="36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Б.Мокроусов</a:t>
                      </a:r>
                      <a:r>
                        <a:rPr lang="ru-RU" sz="3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36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Ласкин</a:t>
                      </a: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3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Лабовский</a:t>
                      </a:r>
                      <a:endParaRPr lang="ru-RU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549169"/>
                  </a:ext>
                </a:extLst>
              </a:tr>
            </a:tbl>
          </a:graphicData>
        </a:graphic>
      </p:graphicFrame>
      <p:sp>
        <p:nvSpPr>
          <p:cNvPr id="5" name="Управляющая кнопка: домой 4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715404" y="6429396"/>
            <a:ext cx="428596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58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331640" y="692696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автор песни  «День Победы»?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3105835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В.Харитонова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Тухманова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572528" y="6429396"/>
            <a:ext cx="571472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165397"/>
              </p:ext>
            </p:extLst>
          </p:nvPr>
        </p:nvGraphicFramePr>
        <p:xfrm>
          <a:off x="395535" y="548680"/>
          <a:ext cx="8352928" cy="1975866"/>
        </p:xfrm>
        <a:graphic>
          <a:graphicData uri="http://schemas.openxmlformats.org/drawingml/2006/table">
            <a:tbl>
              <a:tblPr firstRow="1" firstCol="1" bandRow="1"/>
              <a:tblGrid>
                <a:gridCol w="8352928">
                  <a:extLst>
                    <a:ext uri="{9D8B030D-6E8A-4147-A177-3AD203B41FA5}">
                      <a16:colId xmlns:a16="http://schemas.microsoft.com/office/drawing/2014/main" val="10700365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Велика </a:t>
                      </a: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Россия, а отступать некуда – позади Москва</a:t>
                      </a: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Кому принадлежат эти слова?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314078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11561" y="3290501"/>
            <a:ext cx="79208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Политрук Василий Клочков произнес эти слова  во время  битвы под Москвой 1941г.</a:t>
            </a:r>
            <a:endParaRPr lang="ru-RU" sz="4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715404" y="6429396"/>
            <a:ext cx="428596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836712"/>
            <a:ext cx="7776864" cy="1143000"/>
          </a:xfrm>
        </p:spPr>
        <p:txBody>
          <a:bodyPr/>
          <a:lstStyle/>
          <a:p>
            <a:pPr lvl="0" algn="l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"Мне не страшно умирать, товарищи! Это счастье - умереть за свой народ!»</a:t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произнес эти слова перед смертью?</a:t>
            </a:r>
            <a:br>
              <a:rPr lang="ru-RU" sz="40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123728" y="5301208"/>
            <a:ext cx="720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З. Космодемьянская.</a:t>
            </a:r>
            <a:b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 Петрищево 1941.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501090" y="6429396"/>
            <a:ext cx="642910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Лучше умереть стоя, чем жить на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коленях».</a:t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Кто был автором этого крылатого выражения? </a:t>
            </a:r>
            <a:endParaRPr lang="ru-RU" b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168081"/>
              </p:ext>
            </p:extLst>
          </p:nvPr>
        </p:nvGraphicFramePr>
        <p:xfrm>
          <a:off x="251520" y="3452715"/>
          <a:ext cx="8424936" cy="1994916"/>
        </p:xfrm>
        <a:graphic>
          <a:graphicData uri="http://schemas.openxmlformats.org/drawingml/2006/table">
            <a:tbl>
              <a:tblPr firstRow="1" firstCol="1" bandRow="1"/>
              <a:tblGrid>
                <a:gridCol w="8424936">
                  <a:extLst>
                    <a:ext uri="{9D8B030D-6E8A-4147-A177-3AD203B41FA5}">
                      <a16:colId xmlns:a16="http://schemas.microsoft.com/office/drawing/2014/main" val="373264058"/>
                    </a:ext>
                  </a:extLst>
                </a:gridCol>
              </a:tblGrid>
              <a:tr h="420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О.Кошевой</a:t>
                      </a: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вспомнил слова вождя восстания рабов в Риме </a:t>
                      </a: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Спартака.</a:t>
                      </a:r>
                      <a:endParaRPr lang="ru-RU" sz="4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715893"/>
                  </a:ext>
                </a:extLst>
              </a:tr>
              <a:tr h="420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г.Краснодон</a:t>
                      </a: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1942г</a:t>
                      </a:r>
                      <a:endParaRPr lang="ru-RU" sz="4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72253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572528" y="6429396"/>
            <a:ext cx="571472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387664"/>
              </p:ext>
            </p:extLst>
          </p:nvPr>
        </p:nvGraphicFramePr>
        <p:xfrm>
          <a:off x="323528" y="404664"/>
          <a:ext cx="7920880" cy="2106295"/>
        </p:xfrm>
        <a:graphic>
          <a:graphicData uri="http://schemas.openxmlformats.org/drawingml/2006/table">
            <a:tbl>
              <a:tblPr firstRow="1" firstCol="1" bandRow="1"/>
              <a:tblGrid>
                <a:gridCol w="7920880">
                  <a:extLst>
                    <a:ext uri="{9D8B030D-6E8A-4147-A177-3AD203B41FA5}">
                      <a16:colId xmlns:a16="http://schemas.microsoft.com/office/drawing/2014/main" val="34043013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« За </a:t>
                      </a: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Волгой для нас земли </a:t>
                      </a: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4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j-cs"/>
                        </a:rPr>
                        <a:t>Кто был автором этого крылатого выражения? 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64494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83568" y="3212976"/>
            <a:ext cx="754392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Снайпер Василий Зайцев.1942г.</a:t>
            </a:r>
          </a:p>
          <a:p>
            <a:r>
              <a:rPr lang="ru-RU" sz="4000" b="1" dirty="0" smtClean="0">
                <a:latin typeface="Times New Roman" panose="02020603050405020304" pitchFamily="18" charset="0"/>
              </a:rPr>
              <a:t>Сталинградская битва.</a:t>
            </a:r>
            <a:endParaRPr lang="ru-RU" sz="4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04664"/>
            <a:ext cx="77768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</a:rPr>
              <a:t>Кому принадлежат слова?</a:t>
            </a:r>
          </a:p>
          <a:p>
            <a:r>
              <a:rPr lang="ru-RU" sz="4400" b="1" dirty="0" smtClean="0">
                <a:latin typeface="Times New Roman" panose="02020603050405020304" pitchFamily="18" charset="0"/>
              </a:rPr>
              <a:t>«Только тот народ, который чтит своих героев, может считаться великим».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3" y="3789040"/>
            <a:ext cx="76328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К.К. Рокоссовский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715404" y="6429396"/>
            <a:ext cx="428596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858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188640"/>
            <a:ext cx="9396536" cy="22803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 smtClean="0">
                <a:latin typeface="Bookman Old Style" pitchFamily="18" charset="0"/>
              </a:rPr>
              <a:t>  Когда и где открыт памятник в станице </a:t>
            </a:r>
            <a:r>
              <a:rPr lang="ru-RU" sz="3600" b="1" dirty="0" err="1" smtClean="0">
                <a:latin typeface="Bookman Old Style" pitchFamily="18" charset="0"/>
              </a:rPr>
              <a:t>Егорлыкской,посвящен-ный</a:t>
            </a:r>
            <a:r>
              <a:rPr lang="ru-RU" sz="3600" b="1" dirty="0" smtClean="0">
                <a:latin typeface="Bookman Old Style" pitchFamily="18" charset="0"/>
              </a:rPr>
              <a:t>, погибшим мирным жителям в июле1942г.? </a:t>
            </a:r>
          </a:p>
          <a:p>
            <a:pPr>
              <a:buNone/>
            </a:pPr>
            <a:endParaRPr lang="ru-RU" sz="3600" dirty="0" smtClean="0">
              <a:latin typeface="Bookman Old Style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643966" y="6429396"/>
            <a:ext cx="500034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3212976"/>
            <a:ext cx="3048725" cy="33123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996952"/>
            <a:ext cx="57241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600" dirty="0" smtClean="0">
                <a:latin typeface="Bookman Old Style" pitchFamily="18" charset="0"/>
              </a:rPr>
              <a:t>Памятник открыт на </a:t>
            </a:r>
            <a:r>
              <a:rPr lang="ru-RU" sz="3600" dirty="0">
                <a:latin typeface="Bookman Old Style" pitchFamily="18" charset="0"/>
              </a:rPr>
              <a:t>территории железной </a:t>
            </a:r>
            <a:r>
              <a:rPr lang="ru-RU" sz="3600" dirty="0" smtClean="0">
                <a:latin typeface="Bookman Old Style" pitchFamily="18" charset="0"/>
              </a:rPr>
              <a:t>дороги,  28 </a:t>
            </a:r>
            <a:r>
              <a:rPr lang="ru-RU" sz="3600" dirty="0">
                <a:latin typeface="Bookman Old Style" pitchFamily="18" charset="0"/>
              </a:rPr>
              <a:t>апреля  2011г </a:t>
            </a:r>
          </a:p>
          <a:p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None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715404" y="6429396"/>
            <a:ext cx="428596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44137" y="116632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latin typeface="Bookman Old Style" pitchFamily="18" charset="0"/>
              </a:rPr>
              <a:t>В честь каких событий сооружен главный мемориальный комплекс в </a:t>
            </a:r>
            <a:r>
              <a:rPr lang="ru-RU" sz="3200" b="1" dirty="0" err="1" smtClean="0">
                <a:latin typeface="Bookman Old Style" pitchFamily="18" charset="0"/>
              </a:rPr>
              <a:t>ст.Егорлыкской</a:t>
            </a:r>
            <a:r>
              <a:rPr lang="ru-RU" sz="3200" b="1" dirty="0" smtClean="0">
                <a:latin typeface="Bookman Old Style" pitchFamily="18" charset="0"/>
              </a:rPr>
              <a:t>? </a:t>
            </a:r>
            <a:endParaRPr lang="ru-RU" sz="3200" b="1" dirty="0">
              <a:latin typeface="Bookman Old Style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7668" t="13759" r="8113"/>
          <a:stretch/>
        </p:blipFill>
        <p:spPr>
          <a:xfrm>
            <a:off x="4139952" y="3573016"/>
            <a:ext cx="4427034" cy="311415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1556792"/>
            <a:ext cx="3816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Мемориальный  </a:t>
            </a:r>
            <a:r>
              <a:rPr lang="ru-RU" sz="2400" dirty="0"/>
              <a:t>комплекс, посвященный воинам - защитникам родной земли, погибших в годы гражданской войны 1918-1920 гг. и в годы Великой Отечественной войны при освобождении станицы Егорлыкской от немецко-фашистских захватчиков в 1943 </a:t>
            </a:r>
            <a:r>
              <a:rPr lang="ru-RU" sz="2400" dirty="0" smtClean="0"/>
              <a:t>году.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643966" y="6429396"/>
            <a:ext cx="500034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88640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kern="0" dirty="0">
                <a:solidFill>
                  <a:srgbClr val="000000"/>
                </a:solidFill>
                <a:latin typeface="Bookman Old Style" pitchFamily="18" charset="0"/>
              </a:rPr>
              <a:t>Кому  был открыт памятник  в станице Егорлыкской 14.06.2021г</a:t>
            </a:r>
            <a:r>
              <a:rPr lang="ru-RU" sz="2800" kern="0" dirty="0">
                <a:solidFill>
                  <a:srgbClr val="000000"/>
                </a:solidFill>
                <a:latin typeface="Bookman Old Style" pitchFamily="18" charset="0"/>
              </a:rPr>
              <a:t>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556792"/>
            <a:ext cx="4355975" cy="32129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1628800"/>
            <a:ext cx="3384376" cy="2736304"/>
          </a:xfrm>
          <a:prstGeom prst="rect">
            <a:avLst/>
          </a:prstGeom>
        </p:spPr>
      </p:pic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611560" y="4437112"/>
            <a:ext cx="781524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r>
              <a:rPr lang="ru-RU" sz="2800" b="1" kern="0" dirty="0" smtClean="0">
                <a:latin typeface="Bookman Old Style" pitchFamily="18" charset="0"/>
              </a:rPr>
              <a:t> </a:t>
            </a:r>
            <a:endParaRPr lang="ru-RU" sz="2800" kern="0" dirty="0" smtClean="0">
              <a:latin typeface="Bookman Old Style" pitchFamily="18" charset="0"/>
            </a:endParaRPr>
          </a:p>
          <a:p>
            <a:pPr>
              <a:buFontTx/>
              <a:buNone/>
            </a:pPr>
            <a:r>
              <a:rPr lang="ru-RU" sz="2800" kern="0" dirty="0" smtClean="0">
                <a:latin typeface="Bookman Old Style" pitchFamily="18" charset="0"/>
              </a:rPr>
              <a:t>Памятник был открыт  нашему земляку </a:t>
            </a:r>
            <a:r>
              <a:rPr lang="ru-RU" sz="2800" kern="0" dirty="0" err="1" smtClean="0">
                <a:latin typeface="Bookman Old Style" pitchFamily="18" charset="0"/>
              </a:rPr>
              <a:t>Ф.В.Токареву</a:t>
            </a:r>
            <a:r>
              <a:rPr lang="ru-RU" sz="2800" kern="0" dirty="0" smtClean="0">
                <a:latin typeface="Bookman Old Style" pitchFamily="18" charset="0"/>
              </a:rPr>
              <a:t>- Великому конструктору оружейнику в честь 150 годовщины со дня рождения.</a:t>
            </a:r>
            <a:endParaRPr lang="ru-RU" sz="2800" kern="0" dirty="0">
              <a:latin typeface="Bookman Old Style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852936"/>
            <a:ext cx="48754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 Воину-освободителю в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Трептов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-парке в Берлине, Германия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открыт  8 мая 1949 года.</a:t>
            </a: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84984"/>
            <a:ext cx="3803915" cy="28529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2" y="548680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был увековечен подвиг русского солдата с девочкой на руках?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>
              <a:snd r:embed="rId4" name="coin.wav"/>
            </a:hlinkClick>
          </p:cNvPr>
          <p:cNvSpPr/>
          <p:nvPr/>
        </p:nvSpPr>
        <p:spPr>
          <a:xfrm>
            <a:off x="8715404" y="6429396"/>
            <a:ext cx="428596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661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584043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Где находится  почетный караул Пост №1 в России?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715404" y="6429396"/>
            <a:ext cx="428596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t="10249" b="18305"/>
          <a:stretch/>
        </p:blipFill>
        <p:spPr>
          <a:xfrm>
            <a:off x="5436096" y="2564904"/>
            <a:ext cx="3436640" cy="35906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512" y="1484784"/>
            <a:ext cx="51125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 Почётного караула у Вечного огня на Могиле Неизвестного Солдата у Кремлёвской стены, также известный как Пост № 1 - главный караульный пост России.</a:t>
            </a:r>
          </a:p>
          <a:p>
            <a:pPr algn="just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5"/>
            <a:ext cx="7715200" cy="1128188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latin typeface="Bookman Old Style" pitchFamily="18" charset="0"/>
              </a:rPr>
              <a:t>Почему 9 декабря считается Днем Героя Отечества России и СССР?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572528" y="6357958"/>
            <a:ext cx="571472" cy="50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79513" y="2420888"/>
            <a:ext cx="8424935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Montserrat"/>
              </a:rPr>
              <a:t>Президент  РФ Владимир Путин 24 декабря 2007 года внес изменения в федеральный закон "О днях воинской славы и памятных датах России".</a:t>
            </a:r>
            <a:r>
              <a:rPr lang="ru-RU" sz="2800" dirty="0">
                <a:solidFill>
                  <a:srgbClr val="000000"/>
                </a:solidFill>
                <a:latin typeface="NotoSans"/>
              </a:rPr>
              <a:t>  </a:t>
            </a:r>
            <a:r>
              <a:rPr lang="ru-RU" sz="2800" b="1" dirty="0">
                <a:solidFill>
                  <a:srgbClr val="000000"/>
                </a:solidFill>
                <a:latin typeface="NotoSans"/>
              </a:rPr>
              <a:t>В этот день чествуют Героев Советского Союза, Героев Российской Федерации, кавалеров ордена Святого Георгия Победоносца и ордена Славы.</a:t>
            </a:r>
            <a:endParaRPr lang="ru-RU" sz="2800" b="1" dirty="0">
              <a:latin typeface="Bookman Old Style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498178"/>
          </a:xfrm>
        </p:spPr>
        <p:txBody>
          <a:bodyPr/>
          <a:lstStyle/>
          <a:p>
            <a:pPr algn="l"/>
            <a:r>
              <a:rPr lang="ru-RU" sz="3200" b="1" dirty="0" smtClean="0">
                <a:latin typeface="Bookman Old Style" pitchFamily="18" charset="0"/>
              </a:rPr>
              <a:t>Кто из земляков, участников Великой Отечественной войны, получил  награду Героя СССР?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>
              <a:snd r:embed="rId3" name="coin.wav"/>
            </a:hlinkClick>
          </p:cNvPr>
          <p:cNvSpPr/>
          <p:nvPr/>
        </p:nvSpPr>
        <p:spPr>
          <a:xfrm>
            <a:off x="8643966" y="6286520"/>
            <a:ext cx="500034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997839"/>
            <a:ext cx="89289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Указом Президиума Верховного Совета СССР от </a:t>
            </a:r>
            <a:r>
              <a:rPr lang="ru-RU" sz="2800" u="sng" dirty="0" smtClean="0">
                <a:solidFill>
                  <a:srgbClr val="5F5D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16. 11. </a:t>
            </a:r>
            <a:r>
              <a:rPr lang="ru-RU" sz="2800" u="sng" dirty="0" smtClean="0">
                <a:solidFill>
                  <a:srgbClr val="5F5DB7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1943</a:t>
            </a:r>
            <a:r>
              <a:rPr lang="ru-RU" sz="2800" u="sng" dirty="0">
                <a:solidFill>
                  <a:srgbClr val="5F5DB7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 года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рилёву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Тимофею Ефимовичу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присвоено      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звание Героя Советского Союза с вручением ордена 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Ленина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 медали «Золотая Звезда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Андрей Петровичу Дубинец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</a:rPr>
              <a:t>(1911-1942) </a:t>
            </a: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–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15.08.1941 присвоено</a:t>
            </a: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звание Герой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</a:rPr>
              <a:t>Советского </a:t>
            </a: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Союза посмертно.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theme/theme1.xml><?xml version="1.0" encoding="utf-8"?>
<a:theme xmlns:a="http://schemas.openxmlformats.org/drawingml/2006/main" name="Тема22">
  <a:themeElements>
    <a:clrScheme name="simple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21">
  <a:themeElements>
    <a:clrScheme name="round rectangle bevel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colormaster">
  <a:themeElements>
    <a:clrScheme name="1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colormaster">
  <a:themeElements>
    <a:clrScheme name="2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colormaster">
  <a:themeElements>
    <a:clrScheme name="3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0_colormaster">
  <a:themeElements>
    <a:clrScheme name="4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1_colormaster">
  <a:themeElements>
    <a:clrScheme name="5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2_colormaster">
  <a:themeElements>
    <a:clrScheme name="6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3_colormaster">
  <a:themeElements>
    <a:clrScheme name="7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4_colormaster">
  <a:themeElements>
    <a:clrScheme name="8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lormaster">
  <a:themeElements>
    <a:clrScheme name="1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simple">
  <a:themeElements>
    <a:clrScheme name="1_simple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1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colormaster">
  <a:themeElements>
    <a:clrScheme name="3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colormaster">
  <a:themeElements>
    <a:clrScheme name="4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simple">
  <a:themeElements>
    <a:clrScheme name="2_simple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2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colormaster">
  <a:themeElements>
    <a:clrScheme name="5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colormaster">
  <a:themeElements>
    <a:clrScheme name="6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Тема22</Template>
  <TotalTime>1271</TotalTime>
  <Words>737</Words>
  <Application>Microsoft Office PowerPoint</Application>
  <PresentationFormat>Экран (4:3)</PresentationFormat>
  <Paragraphs>107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18</vt:i4>
      </vt:variant>
      <vt:variant>
        <vt:lpstr>Заголовки слайдов</vt:lpstr>
      </vt:variant>
      <vt:variant>
        <vt:i4>27</vt:i4>
      </vt:variant>
    </vt:vector>
  </HeadingPairs>
  <TitlesOfParts>
    <vt:vector size="53" baseType="lpstr">
      <vt:lpstr>Arial</vt:lpstr>
      <vt:lpstr>Bookman Old Style</vt:lpstr>
      <vt:lpstr>Calibri</vt:lpstr>
      <vt:lpstr>Georgia</vt:lpstr>
      <vt:lpstr>Montserrat</vt:lpstr>
      <vt:lpstr>NotoSans</vt:lpstr>
      <vt:lpstr>PT Sans</vt:lpstr>
      <vt:lpstr>Times New Roman</vt:lpstr>
      <vt:lpstr>Тема22</vt:lpstr>
      <vt:lpstr>1_colormaster</vt:lpstr>
      <vt:lpstr>2_colormaster</vt:lpstr>
      <vt:lpstr>1_simple</vt:lpstr>
      <vt:lpstr>3_colormaster</vt:lpstr>
      <vt:lpstr>4_colormaster</vt:lpstr>
      <vt:lpstr>2_simple</vt:lpstr>
      <vt:lpstr>5_colormaster</vt:lpstr>
      <vt:lpstr>6_colormaster</vt:lpstr>
      <vt:lpstr>Тема21</vt:lpstr>
      <vt:lpstr>7_colormaster</vt:lpstr>
      <vt:lpstr>8_colormaster</vt:lpstr>
      <vt:lpstr>9_colormaster</vt:lpstr>
      <vt:lpstr>10_colormaster</vt:lpstr>
      <vt:lpstr>11_colormaster</vt:lpstr>
      <vt:lpstr>12_colormaster</vt:lpstr>
      <vt:lpstr>13_colormaster</vt:lpstr>
      <vt:lpstr>14_colormaster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Кто из земляков, участников Великой Отечественной войны, получил  награду Героя СССР?</vt:lpstr>
      <vt:lpstr>Презентация PowerPoint</vt:lpstr>
      <vt:lpstr>Кому из маршалов  Великой Отечественной войны присвоено звание Героя СССР дважды?</vt:lpstr>
      <vt:lpstr>Кто принимал  Парад Победы в г. Москве  24 июня 1945г.?</vt:lpstr>
      <vt:lpstr>Кто  из земляков является конструктором  «СВТ-40» и «ТТ»?</vt:lpstr>
      <vt:lpstr>Какая модель танка   заслуживает  слов «танк изменивший ход войны»? </vt:lpstr>
      <vt:lpstr>Кто является конструктором самолета, которого называли «Летающим танком»?</vt:lpstr>
      <vt:lpstr>Как называлась реактивная установка артиллерии? Где и кому в Егорлыкском районе посвящен данный памятник?   </vt:lpstr>
      <vt:lpstr>Презентация PowerPoint</vt:lpstr>
      <vt:lpstr>Какая песня начинается со слов «Вставай страна огромная…..»?</vt:lpstr>
      <vt:lpstr>    «Первым делом - самолеты...Ну а девушки? А девушки – потом»!   Из  какой песни эти слова стали крылатым выражением?    </vt:lpstr>
      <vt:lpstr>       «Ты - одессит, Мишка, а это значит что не страшны тебе ни горе ни беда».  Из  какой песни эти слова стали крылатым выражением?    </vt:lpstr>
      <vt:lpstr>Презентация PowerPoint</vt:lpstr>
      <vt:lpstr>Кто автор песни  «День Победы»? </vt:lpstr>
      <vt:lpstr>Презентация PowerPoint</vt:lpstr>
      <vt:lpstr>      "Мне не страшно умирать, товарищи! Это счастье - умереть за свой народ!»  Кто произнес эти слова перед смертью?  Ответ: </vt:lpstr>
      <vt:lpstr>  "Лучше умереть стоя, чем жить на коленях». Кто был автором этого крылатого выражения?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122</cp:revision>
  <dcterms:created xsi:type="dcterms:W3CDTF">2012-12-27T09:05:48Z</dcterms:created>
  <dcterms:modified xsi:type="dcterms:W3CDTF">2021-12-07T19:25:56Z</dcterms:modified>
</cp:coreProperties>
</file>