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9" r:id="rId3"/>
    <p:sldId id="284" r:id="rId4"/>
    <p:sldId id="286" r:id="rId5"/>
    <p:sldId id="287" r:id="rId6"/>
    <p:sldId id="289" r:id="rId7"/>
    <p:sldId id="293" r:id="rId8"/>
    <p:sldId id="292" r:id="rId9"/>
    <p:sldId id="291" r:id="rId10"/>
    <p:sldId id="290" r:id="rId11"/>
    <p:sldId id="296" r:id="rId12"/>
    <p:sldId id="297" r:id="rId13"/>
    <p:sldId id="300" r:id="rId14"/>
    <p:sldId id="263" r:id="rId15"/>
    <p:sldId id="299" r:id="rId16"/>
    <p:sldId id="302" r:id="rId17"/>
    <p:sldId id="303" r:id="rId18"/>
    <p:sldId id="305" r:id="rId19"/>
    <p:sldId id="306" r:id="rId20"/>
    <p:sldId id="298" r:id="rId21"/>
    <p:sldId id="295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2D1DFF"/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 начало проекта</c:v>
                </c:pt>
                <c:pt idx="1">
                  <c:v>на конец проекта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0.56000000000000005</c:v>
                </c:pt>
                <c:pt idx="1">
                  <c:v>0.44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 начало проекта</c:v>
                </c:pt>
                <c:pt idx="1">
                  <c:v>на конец проекта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0.44</c:v>
                </c:pt>
                <c:pt idx="1">
                  <c:v>0.56000000000000005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 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на начало проекта</c:v>
                </c:pt>
                <c:pt idx="1">
                  <c:v>на конец проекта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65792"/>
        <c:axId val="21283968"/>
      </c:barChart>
      <c:catAx>
        <c:axId val="21265792"/>
        <c:scaling>
          <c:orientation val="minMax"/>
        </c:scaling>
        <c:delete val="0"/>
        <c:axPos val="b"/>
        <c:majorTickMark val="out"/>
        <c:minorTickMark val="none"/>
        <c:tickLblPos val="nextTo"/>
        <c:crossAx val="21283968"/>
        <c:crosses val="autoZero"/>
        <c:auto val="1"/>
        <c:lblAlgn val="ctr"/>
        <c:lblOffset val="100"/>
        <c:noMultiLvlLbl val="0"/>
      </c:catAx>
      <c:valAx>
        <c:axId val="2128396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12657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49245"/>
            <a:ext cx="9144000" cy="320680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Домодедовская средняя общеобразовательная школа №1                        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142001, Московская обл., г. Домодедово, микрорайон Северный, ул. Советская, д. 70</a:t>
            </a:r>
            <a:b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т.(496)79- 350 -37, 79-350-38, e-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dmdd_sosh_1@mosreg.ru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«В мире звуков и букв»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b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Гапликова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А.Г.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527605"/>
            <a:ext cx="8551480" cy="763525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chemeClr val="tx1"/>
                </a:solidFill>
              </a:rPr>
              <a:t>Перспективный </a:t>
            </a:r>
            <a:r>
              <a:rPr lang="ru-RU" sz="4000" b="1" dirty="0">
                <a:solidFill>
                  <a:schemeClr val="tx1"/>
                </a:solidFill>
              </a:rPr>
              <a:t>план реализации проекта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205516"/>
              </p:ext>
            </p:extLst>
          </p:nvPr>
        </p:nvGraphicFramePr>
        <p:xfrm>
          <a:off x="296259" y="2360064"/>
          <a:ext cx="8847739" cy="38176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302335"/>
                <a:gridCol w="1710670"/>
                <a:gridCol w="2917367"/>
                <a:gridCol w="2917367"/>
              </a:tblGrid>
              <a:tr h="1174653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Заключительный этап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0991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Май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Формы и методы работы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Тема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работы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619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Участие в МО </a:t>
                      </a:r>
                      <a:r>
                        <a:rPr lang="ru-RU" sz="2000" dirty="0" smtClean="0">
                          <a:effectLst/>
                        </a:rPr>
                        <a:t>логопедов и дефектологов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«В мире звуков и букв»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Презентация проекта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9544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1. Первый этап – подготовительный (информационно-аналитический).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Подготовка к осуществлению проекта.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Постановка цели и задач, составление плана работы.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Проведение обследования речевого развития учащихся.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Выяснение образовательных потребностей родителей и уровень их компетентности в вопросах речевого развития (анкетирование).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Подбор и изучение литературы по теме проекта.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chemeClr val="tx1"/>
                </a:solidFill>
              </a:rPr>
              <a:t>Этапы  </a:t>
            </a:r>
            <a:r>
              <a:rPr lang="ru-RU" sz="4000" b="1" dirty="0">
                <a:solidFill>
                  <a:schemeClr val="tx1"/>
                </a:solidFill>
              </a:rPr>
              <a:t>реализации  проекта.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250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2. Второй этап – практический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 Пополнение (приобретение и изготовление) дидактического материала.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 Активизация работы с учащимися и их родителями.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 Проведение индивидуальных консультаций с родителями и учителями.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 Анализ результатов подготовительного этапа реализации проекта.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 Внесение необходимых изменений </a:t>
            </a:r>
            <a:r>
              <a:rPr lang="ru-RU">
                <a:solidFill>
                  <a:schemeClr val="tx1"/>
                </a:solidFill>
              </a:rPr>
              <a:t>и </a:t>
            </a:r>
            <a:r>
              <a:rPr lang="ru-RU" smtClean="0">
                <a:solidFill>
                  <a:schemeClr val="tx1"/>
                </a:solidFill>
              </a:rPr>
              <a:t>коррективов </a:t>
            </a:r>
            <a:r>
              <a:rPr lang="ru-RU" dirty="0">
                <a:solidFill>
                  <a:schemeClr val="tx1"/>
                </a:solidFill>
              </a:rPr>
              <a:t>в работу над проектом.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 fontScale="90000"/>
          </a:bodyPr>
          <a:lstStyle/>
          <a:p>
            <a:pPr fontAlgn="base">
              <a:spcAft>
                <a:spcPct val="0"/>
              </a:spcAft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. </a:t>
            </a:r>
            <a:r>
              <a:rPr lang="ru-RU" sz="4000" b="1" dirty="0">
                <a:solidFill>
                  <a:schemeClr val="tx1"/>
                </a:solidFill>
              </a:rPr>
              <a:t>Этапы  реализации  проекта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657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2998"/>
            <a:ext cx="8551480" cy="4118461"/>
          </a:xfrm>
        </p:spPr>
        <p:txBody>
          <a:bodyPr>
            <a:normAutofit/>
          </a:bodyPr>
          <a:lstStyle/>
          <a:p>
            <a:pPr fontAlgn="base">
              <a:spcAft>
                <a:spcPct val="0"/>
              </a:spcAft>
            </a:pPr>
            <a:r>
              <a:rPr lang="ru-RU" sz="4000" b="1" dirty="0" smtClean="0"/>
              <a:t> </a:t>
            </a:r>
            <a:r>
              <a:rPr lang="ru-RU" sz="4000" b="1" dirty="0" err="1" smtClean="0"/>
              <a:t>среды</a:t>
            </a:r>
            <a:r>
              <a:rPr lang="ru-RU" sz="3600" b="1" dirty="0" err="1">
                <a:solidFill>
                  <a:prstClr val="black"/>
                </a:solidFill>
              </a:rPr>
              <a:t>Пополнение</a:t>
            </a:r>
            <a:r>
              <a:rPr lang="ru-RU" sz="3600" b="1" dirty="0">
                <a:solidFill>
                  <a:prstClr val="black"/>
                </a:solidFill>
              </a:rPr>
              <a:t> </a:t>
            </a:r>
            <a:r>
              <a:rPr lang="ru-RU" sz="3600" b="1" dirty="0" err="1">
                <a:solidFill>
                  <a:prstClr val="black"/>
                </a:solidFill>
              </a:rPr>
              <a:t>коррекционно</a:t>
            </a:r>
            <a:r>
              <a:rPr lang="ru-RU" sz="3600" b="1" dirty="0">
                <a:solidFill>
                  <a:prstClr val="black"/>
                </a:solidFill>
              </a:rPr>
              <a:t> – развивающей среды учебного кабинета</a:t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prstClr val="black"/>
                </a:solidFill>
              </a:rPr>
              <a:t/>
            </a:r>
            <a:br>
              <a:rPr lang="ru-RU" sz="3600" b="1" dirty="0">
                <a:solidFill>
                  <a:prstClr val="black"/>
                </a:solidFill>
              </a:rPr>
            </a:br>
            <a:r>
              <a:rPr lang="ru-RU" sz="4000" b="1" dirty="0" smtClean="0"/>
              <a:t> </a:t>
            </a:r>
            <a:r>
              <a:rPr lang="ru-RU" sz="4000" b="1" dirty="0" smtClean="0"/>
              <a:t>учебного кабинета</a:t>
            </a:r>
            <a:br>
              <a:rPr lang="ru-RU" sz="4000" b="1" dirty="0" smtClean="0"/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0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70338" y="527605"/>
            <a:ext cx="8856890" cy="122164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endParaRPr lang="ru-RU" sz="8000" b="1" dirty="0" smtClean="0">
              <a:solidFill>
                <a:srgbClr val="002060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838" y="1924197"/>
            <a:ext cx="1976015" cy="3229513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65" y="3123590"/>
            <a:ext cx="1807486" cy="313669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ownloads\20210927_1025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44126">
            <a:off x="297868" y="2166725"/>
            <a:ext cx="4860000" cy="393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59" y="527605"/>
            <a:ext cx="8551480" cy="911655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r>
              <a:rPr lang="ru-RU" sz="4000" b="1" dirty="0">
                <a:solidFill>
                  <a:srgbClr val="002060"/>
                </a:solidFill>
              </a:rPr>
              <a:t/>
            </a:r>
            <a:br>
              <a:rPr lang="ru-RU" sz="4000" b="1" dirty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9" y="4492955"/>
            <a:ext cx="3063250" cy="2296316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9" y="1901950"/>
            <a:ext cx="5191203" cy="2558884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31" y="1901950"/>
            <a:ext cx="3512214" cy="2558884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079" y="4460834"/>
            <a:ext cx="3669496" cy="232843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576" y="4492955"/>
            <a:ext cx="2137870" cy="234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94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203747" y="680310"/>
            <a:ext cx="8856890" cy="122164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endParaRPr lang="ru-RU" sz="8000" b="1" dirty="0" smtClean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0" y="2970885"/>
            <a:ext cx="2828185" cy="365760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950" y="2970885"/>
            <a:ext cx="2595985" cy="3657600"/>
          </a:xfrm>
          <a:prstGeom prst="rect">
            <a:avLst/>
          </a:prstGeom>
          <a:noFill/>
          <a:ln w="19050">
            <a:solidFill>
              <a:srgbClr val="FFFF0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000" y="2964576"/>
            <a:ext cx="3194604" cy="167975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033" y="4688315"/>
            <a:ext cx="3194604" cy="1935358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635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143555" y="527605"/>
            <a:ext cx="8856890" cy="122164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endParaRPr lang="ru-RU" sz="8000" b="1" dirty="0" smtClean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2164868"/>
            <a:ext cx="3655770" cy="3209397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025" y="2188012"/>
            <a:ext cx="1916008" cy="2745489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5229688"/>
            <a:ext cx="3122677" cy="160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233" y="4950256"/>
            <a:ext cx="5638800" cy="19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370" y="2164868"/>
            <a:ext cx="3197655" cy="289407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464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287110" y="222195"/>
            <a:ext cx="8856890" cy="1221640"/>
          </a:xfrm>
          <a:ln>
            <a:solidFill>
              <a:srgbClr val="FFFF00"/>
            </a:solidFill>
          </a:ln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endParaRPr lang="ru-RU" sz="8000" b="1" dirty="0" smtClean="0">
              <a:solidFill>
                <a:srgbClr val="00206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590" y="2363630"/>
            <a:ext cx="3508364" cy="215943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935" y="4384566"/>
            <a:ext cx="1527050" cy="244327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985" y="4421247"/>
            <a:ext cx="1976015" cy="2443279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541" y="4345229"/>
            <a:ext cx="1986385" cy="252195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2317314"/>
            <a:ext cx="3641450" cy="3194767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009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3"/>
          <p:cNvSpPr>
            <a:spLocks noGrp="1"/>
          </p:cNvSpPr>
          <p:nvPr>
            <p:ph sz="half" idx="2"/>
          </p:nvPr>
        </p:nvSpPr>
        <p:spPr>
          <a:xfrm>
            <a:off x="356247" y="374900"/>
            <a:ext cx="8856890" cy="1221640"/>
          </a:xfrm>
          <a:ln>
            <a:solidFill>
              <a:srgbClr val="FFFF00"/>
            </a:solidFill>
          </a:ln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</a:rPr>
              <a:t>мире звуков и букв</a:t>
            </a:r>
            <a:endParaRPr lang="ru-RU" sz="8000" b="1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user\Downloads\20210927_1029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00" y="1560807"/>
            <a:ext cx="6566315" cy="526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81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Паспорт проекта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968794"/>
              </p:ext>
            </p:extLst>
          </p:nvPr>
        </p:nvGraphicFramePr>
        <p:xfrm>
          <a:off x="0" y="1901950"/>
          <a:ext cx="9144000" cy="53027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918262"/>
                <a:gridCol w="7225738"/>
              </a:tblGrid>
              <a:tr h="4067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Название проекта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«В мире звуков и букв»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7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Разработчик проекта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Гапликова</a:t>
                      </a:r>
                      <a:r>
                        <a:rPr lang="ru-RU" sz="1800" dirty="0" smtClean="0">
                          <a:effectLst/>
                        </a:rPr>
                        <a:t> А.Г.., </a:t>
                      </a:r>
                      <a:r>
                        <a:rPr lang="ru-RU" sz="1800" dirty="0">
                          <a:effectLst/>
                        </a:rPr>
                        <a:t>учитель-логопед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232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Участники проекта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учащиеся </a:t>
                      </a:r>
                      <a:r>
                        <a:rPr lang="ru-RU" sz="1800" dirty="0" smtClean="0">
                          <a:effectLst/>
                        </a:rPr>
                        <a:t>1 класса с</a:t>
                      </a:r>
                      <a:r>
                        <a:rPr lang="ru-RU" sz="1800" baseline="0" dirty="0" smtClean="0">
                          <a:effectLst/>
                        </a:rPr>
                        <a:t> ОВЗ</a:t>
                      </a:r>
                      <a:r>
                        <a:rPr lang="ru-RU" sz="1800" dirty="0" smtClean="0">
                          <a:effectLst/>
                        </a:rPr>
                        <a:t>, </a:t>
                      </a:r>
                      <a:r>
                        <a:rPr lang="ru-RU" sz="1800" dirty="0">
                          <a:effectLst/>
                        </a:rPr>
                        <a:t>учитель-логопед, учителя, родители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8719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Тип проекта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 практико-ориентированный;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 </a:t>
                      </a:r>
                      <a:r>
                        <a:rPr lang="ru-RU" sz="1800" dirty="0" smtClean="0">
                          <a:effectLst/>
                        </a:rPr>
                        <a:t>краткосрочный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51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Ресурсы проекта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Кабинет логопеда, ресурсная комната, мультимедийная библиотека, наглядность.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70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Сроки реализации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2010-2021 </a:t>
                      </a:r>
                      <a:r>
                        <a:rPr lang="ru-RU" sz="1800" dirty="0">
                          <a:effectLst/>
                        </a:rPr>
                        <a:t>учебный год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3. Третий этап – заключительный.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Подведение итогов и анализ результатов проекта.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•	Проанализировать эффективность коррекционной работы с учащимися.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chemeClr val="tx1"/>
                </a:solidFill>
              </a:rPr>
              <a:t>Этапы  </a:t>
            </a:r>
            <a:r>
              <a:rPr lang="ru-RU" sz="4000" b="1" dirty="0">
                <a:solidFill>
                  <a:schemeClr val="tx1"/>
                </a:solidFill>
              </a:rPr>
              <a:t>реализации  проекта.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6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38426"/>
            <a:ext cx="8551480" cy="91623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tx1"/>
                </a:solidFill>
              </a:rPr>
              <a:t>Уровень речевого развития </a:t>
            </a:r>
            <a:r>
              <a:rPr lang="ru-RU" sz="4000" b="1" dirty="0">
                <a:solidFill>
                  <a:schemeClr val="tx1"/>
                </a:solidFill>
              </a:rPr>
              <a:t>младших школьников </a:t>
            </a:r>
            <a:endParaRPr lang="ru-RU" sz="4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36818231"/>
              </p:ext>
            </p:extLst>
          </p:nvPr>
        </p:nvGraphicFramePr>
        <p:xfrm>
          <a:off x="1517900" y="2360065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8773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752600"/>
            <a:ext cx="77724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  <a:latin typeface="Segoe Script" pitchFamily="34" charset="0"/>
              </a:rPr>
              <a:t>БЛАГОДАРЮ ЗА ВНИМАНИЕ!!!</a:t>
            </a:r>
            <a:endParaRPr lang="ru-RU" sz="66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pic>
        <p:nvPicPr>
          <p:cNvPr id="4" name="Рисунок 3" descr="deti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495800"/>
            <a:ext cx="64674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 проекта: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21613"/>
              </p:ext>
            </p:extLst>
          </p:nvPr>
        </p:nvGraphicFramePr>
        <p:xfrm>
          <a:off x="-3" y="1901950"/>
          <a:ext cx="9144002" cy="51915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840175"/>
                <a:gridCol w="2126216"/>
                <a:gridCol w="5177611"/>
              </a:tblGrid>
              <a:tr h="69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Сроки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Этапы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Участники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967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Январь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Разработка проекта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Учащиеся </a:t>
                      </a:r>
                      <a:r>
                        <a:rPr lang="ru-RU" sz="2000" dirty="0" smtClean="0">
                          <a:effectLst/>
                        </a:rPr>
                        <a:t>1 класса </a:t>
                      </a:r>
                      <a:r>
                        <a:rPr lang="ru-RU" sz="2000" dirty="0" err="1" smtClean="0">
                          <a:effectLst/>
                        </a:rPr>
                        <a:t>класса</a:t>
                      </a:r>
                      <a:r>
                        <a:rPr lang="ru-RU" sz="2000" dirty="0" smtClean="0">
                          <a:effectLst/>
                        </a:rPr>
                        <a:t>, </a:t>
                      </a:r>
                      <a:r>
                        <a:rPr lang="ru-RU" sz="2000" dirty="0">
                          <a:effectLst/>
                        </a:rPr>
                        <a:t>учитель-логопед, учителя, родители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6961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Январь-2021-март 2021г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Развитие проекта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03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Май 2021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Подведение итогов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69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Метод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 в работе с детьми с ОВЗ может использоваться не в полном объёме, а с определёнными коррективами.  Это объясняется, прежде всего, особенностями высшей нервной деятельности школьников с интеллектуальной недостаточностью, которые проявляются   в дефектах внимания, памяти, восприятия, мышления, речи. У детей с задержкой психического развития  нарушены все операции мышления, отмечается слабость аналитико-синтетической  и ориентировочной деятельности, низкая способность к отвлечению и обобщению, недостаточная познавательная активность, слабая восприимчивости ко всему новому. У учащихся 1 класса с ОВЗ отмечается  слабость мотивации, снижение потребности в речевом общении, нарушение смыслового программирования  речевой деятельности. Вследствие чего нарушается контроль над собственной  речью.  Усвоенные  на логопедических занятиях речевые навыки исчезают у данной категории детей в других ситуациях, на другом речевом материале. В связи с этим расстройства речи у них носят стойкий характер, с большим трудом поддаются коррекции и часто  сохраняются вплоть до старших классов.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b="1" dirty="0">
                <a:solidFill>
                  <a:schemeClr val="tx1"/>
                </a:solidFill>
              </a:rPr>
              <a:t>Актуальность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39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ыступило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предположение о том, что использование метода проекта в коррекционной работе будет способствовать речевому развитию учащихся первого класса с ОВЗ за счёт обогащения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развивающей среды кабинета.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потенциальные возможности речевого развития учащихся 1 класса с ОВЗ при использовании метода проекта.</a:t>
            </a:r>
          </a:p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Развивать речевые способности учеников  первого класса.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Активизировать процессы  восприятия, внимания, памяти.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Повышать мотивацию, интерес к логопедическим занятиям.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Побуждать учащихся к совместной деятельности.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Объединять усилия педагогов и родителей в совместной деятельности по коррекции речевых нарушений.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tx1"/>
                </a:solidFill>
              </a:rPr>
              <a:t>Гипотеза </a:t>
            </a:r>
            <a:r>
              <a:rPr lang="ru-RU" sz="4000" b="1" dirty="0">
                <a:solidFill>
                  <a:schemeClr val="tx1"/>
                </a:solidFill>
              </a:rPr>
              <a:t>проекта</a:t>
            </a:r>
            <a:r>
              <a:rPr lang="ru-RU" sz="4000" dirty="0">
                <a:solidFill>
                  <a:schemeClr val="tx1"/>
                </a:solidFill>
              </a:rPr>
              <a:t> 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59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овысить </a:t>
            </a:r>
            <a:r>
              <a:rPr lang="ru-RU" dirty="0">
                <a:solidFill>
                  <a:schemeClr val="tx1"/>
                </a:solidFill>
              </a:rPr>
              <a:t>потенциальные возможности речевого развития </a:t>
            </a:r>
            <a:r>
              <a:rPr lang="ru-RU" dirty="0" smtClean="0">
                <a:solidFill>
                  <a:schemeClr val="tx1"/>
                </a:solidFill>
              </a:rPr>
              <a:t>учеников 1 класса при использовании метода проекта.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tx1"/>
                </a:solidFill>
              </a:rPr>
              <a:t>Цель проекта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519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1</a:t>
            </a:r>
            <a:r>
              <a:rPr lang="ru-RU" dirty="0">
                <a:solidFill>
                  <a:schemeClr val="tx1"/>
                </a:solidFill>
              </a:rPr>
              <a:t>. Развивать речевые способности 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ru-RU" dirty="0">
                <a:solidFill>
                  <a:schemeClr val="tx1"/>
                </a:solidFill>
              </a:rPr>
              <a:t>2. Активизировать процессы  восприятия, внимания, памяти.</a:t>
            </a:r>
          </a:p>
          <a:p>
            <a:pPr algn="just">
              <a:buNone/>
            </a:pPr>
            <a:r>
              <a:rPr lang="ru-RU" dirty="0">
                <a:solidFill>
                  <a:schemeClr val="tx1"/>
                </a:solidFill>
              </a:rPr>
              <a:t>3. Повышать мотивацию, интерес к логопедическим занятиям.</a:t>
            </a:r>
          </a:p>
          <a:p>
            <a:pPr algn="just">
              <a:buNone/>
            </a:pPr>
            <a:r>
              <a:rPr lang="ru-RU" dirty="0">
                <a:solidFill>
                  <a:schemeClr val="tx1"/>
                </a:solidFill>
              </a:rPr>
              <a:t>4. Побуждать учащихся к совместной деятельности.</a:t>
            </a:r>
          </a:p>
          <a:p>
            <a:pPr algn="just">
              <a:buNone/>
            </a:pPr>
            <a:r>
              <a:rPr lang="ru-RU" dirty="0">
                <a:solidFill>
                  <a:schemeClr val="tx1"/>
                </a:solidFill>
              </a:rPr>
              <a:t>5. Объединять усилия педагогов и родителей в совместной деятельности по коррекции речевых нарушений.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1143000"/>
            <a:ext cx="8551480" cy="911655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sz="4000" b="1" dirty="0" smtClean="0">
                <a:solidFill>
                  <a:schemeClr val="tx1"/>
                </a:solidFill>
              </a:rPr>
              <a:t>Задачи проекта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334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222195"/>
            <a:ext cx="8551480" cy="1068935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>
                <a:solidFill>
                  <a:schemeClr val="tx1"/>
                </a:solidFill>
              </a:rPr>
              <a:t>Перспективный план реализации проекта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337599"/>
              </p:ext>
            </p:extLst>
          </p:nvPr>
        </p:nvGraphicFramePr>
        <p:xfrm>
          <a:off x="1" y="985720"/>
          <a:ext cx="9143998" cy="58722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06138"/>
                <a:gridCol w="1708960"/>
                <a:gridCol w="2914450"/>
                <a:gridCol w="2914450"/>
              </a:tblGrid>
              <a:tr h="17362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Месяц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Формы и методы работы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Тема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Содержание работы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327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 этап. Подготовительный этап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807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Январь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Диагностика речевого развития учащихся.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«Логопедическое обследование»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Провести диагностику речевого развития учащихся.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30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Анкетирование родителей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Анкета для родителей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Познакомиться с родителями учащихся; 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собрать анамнестические данные о ходе развития ребенка;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изучить позиции родителей по отношению к речевому дефекту ребёнка;   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 изучить уровень компетентности родителей в вопросах речевого развития.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4176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222195"/>
            <a:ext cx="8551480" cy="763526"/>
          </a:xfrm>
        </p:spPr>
        <p:txBody>
          <a:bodyPr>
            <a:normAutofit fontScale="90000"/>
          </a:bodyPr>
          <a:lstStyle/>
          <a:p>
            <a:pPr algn="ctr" fontAlgn="base">
              <a:spcAft>
                <a:spcPct val="0"/>
              </a:spcAft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>
                <a:solidFill>
                  <a:schemeClr val="tx1"/>
                </a:solidFill>
              </a:rPr>
              <a:t>Перспективный </a:t>
            </a:r>
            <a:r>
              <a:rPr lang="ru-RU" sz="4000" b="1" dirty="0">
                <a:solidFill>
                  <a:schemeClr val="tx1"/>
                </a:solidFill>
              </a:rPr>
              <a:t>план </a:t>
            </a:r>
            <a:r>
              <a:rPr lang="ru-RU" sz="4000" b="1" dirty="0" smtClean="0">
                <a:solidFill>
                  <a:schemeClr val="tx1"/>
                </a:solidFill>
              </a:rPr>
              <a:t>реализации проекта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051934"/>
              </p:ext>
            </p:extLst>
          </p:nvPr>
        </p:nvGraphicFramePr>
        <p:xfrm>
          <a:off x="0" y="1291130"/>
          <a:ext cx="9144000" cy="68732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06138"/>
                <a:gridCol w="1708962"/>
                <a:gridCol w="2914450"/>
                <a:gridCol w="2914450"/>
              </a:tblGrid>
              <a:tr h="0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2 этап. Основной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5963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Январь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«Логопедическое обследование»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Познакомить родителей с  результатами диагностического обследования учащихся. Наметить пути преодоления речевого дефекта.</a:t>
                      </a:r>
                      <a:br>
                        <a:rPr lang="ru-RU" sz="1100">
                          <a:effectLst/>
                        </a:rPr>
                      </a:br>
                      <a:r>
                        <a:rPr lang="ru-RU" sz="1100">
                          <a:effectLst/>
                        </a:rPr>
                        <a:t>Рассказать о требованиях, предъявляемых к учащимся, посещающим логопедические занятия.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382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Индивидуаль-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Памятка «Логопед - кто это? и зачем он нужен?»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Памятка «Как организовать логопедические занятия дома»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Познакомить родителей с основными направлениями логопедической работы.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573578"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Январь-февраль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«План коррекционно-развивающей работы  с учащимся»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«Упражнения для развития мелкой моторики»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Познакомить родителей с основными направлениями коррекционно-развивающей работы с детьми, с упражнениями для развития мелкой моторики».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2867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«Артикуляционная гимнастика»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Познакомить родителей с артикуляционными упражнениями.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4779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Видео фрагмента занятия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«Дифференциация звуков и букв Б-П в слогах и словах»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Провести фрагмент подгруппового занятия по дифференциации звуков и букв Б-П    в слогах и словах с учащимися 2 класса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2867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Февраль-март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Участие школьников в конкурсе чтецов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Конкурс чтецов </a:t>
                      </a:r>
                      <a:r>
                        <a:rPr lang="ru-RU" sz="1100" dirty="0" smtClean="0">
                          <a:effectLst/>
                        </a:rPr>
                        <a:t>«К нам</a:t>
                      </a:r>
                      <a:r>
                        <a:rPr lang="ru-RU" sz="1100" baseline="0" dirty="0" smtClean="0">
                          <a:effectLst/>
                        </a:rPr>
                        <a:t> пришла красавица весна</a:t>
                      </a:r>
                      <a:r>
                        <a:rPr lang="ru-RU" sz="1100" dirty="0" smtClean="0">
                          <a:effectLst/>
                        </a:rPr>
                        <a:t>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Заучивать стихотворения с учащимися.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5735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Март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-апрель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Мониторинг учащихся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«Промежуточная диагностика» «Подведение итогов первого полугодия»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Подвести итоги первого полугодия. Познакомить родителей с динамикой речевого развития детей, наметить план работы на следующее полугодие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2867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</a:rPr>
                        <a:t>Апрель-май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Индивидуальные консультации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«Разное»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Ответить на вопросы, волнующие родителей. Рекомендации для родителей.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2867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Открытое занятие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«Дифференциация С-Ш»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Посещение  занятий учителями – дефектологами, классным  руководителем.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477982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В течение всего периода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Проведение подгрупповых и индивидуальных занятий с детьми.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Занятия согласно планированию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Составление и накопление конспектов фронтальных, индивидуальных и подгрупповых занятий. 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  <a:tr h="5735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Пополнение (приобретение и изготовление) дидактического материала.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Обогащение коррекционно-развивающей среды кабинета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859" marR="308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14432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832</TotalTime>
  <Words>836</Words>
  <Application>Microsoft Office PowerPoint</Application>
  <PresentationFormat>Экран (4:3)</PresentationFormat>
  <Paragraphs>166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МАОУ Домодедовская средняя общеобразовательная школа №1                         142001, Московская обл., г. Домодедово, микрорайон Северный, ул. Советская, д. 70 т.(496)79- 350 -37, 79-350-38, e-mail: dmdd_sosh_1@mosreg.ru   «В мире звуков и букв»   учитель-логопед  Гапликова А.Г. </vt:lpstr>
      <vt:lpstr>Паспорт проекта</vt:lpstr>
      <vt:lpstr>Этапы реализации проекта:</vt:lpstr>
      <vt:lpstr>Актуальность</vt:lpstr>
      <vt:lpstr>Гипотеза проекта </vt:lpstr>
      <vt:lpstr>Цель проекта</vt:lpstr>
      <vt:lpstr>Задачи проекта</vt:lpstr>
      <vt:lpstr>Перспективный план реализации проекта </vt:lpstr>
      <vt:lpstr> Перспективный план реализации проекта </vt:lpstr>
      <vt:lpstr> Перспективный план реализации проекта </vt:lpstr>
      <vt:lpstr> Этапы  реализации  проекта. </vt:lpstr>
      <vt:lpstr> . Этапы  реализации  проекта </vt:lpstr>
      <vt:lpstr> средыПополнение коррекционно – развивающей среды учебного кабинета   учебного кабинета </vt:lpstr>
      <vt:lpstr>Презентация PowerPoint</vt:lpstr>
      <vt:lpstr> В мире звуков и букв  </vt:lpstr>
      <vt:lpstr>Презентация PowerPoint</vt:lpstr>
      <vt:lpstr>Презентация PowerPoint</vt:lpstr>
      <vt:lpstr>Презентация PowerPoint</vt:lpstr>
      <vt:lpstr>Презентация PowerPoint</vt:lpstr>
      <vt:lpstr> Этапы  реализации  проекта. </vt:lpstr>
      <vt:lpstr> Уровень речевого развития младших школьников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136</cp:revision>
  <dcterms:created xsi:type="dcterms:W3CDTF">2013-08-21T19:17:07Z</dcterms:created>
  <dcterms:modified xsi:type="dcterms:W3CDTF">2021-09-27T07:46:54Z</dcterms:modified>
</cp:coreProperties>
</file>