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6" r:id="rId3"/>
    <p:sldId id="259" r:id="rId4"/>
    <p:sldId id="258" r:id="rId5"/>
    <p:sldId id="276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3" d="100"/>
          <a:sy n="73" d="100"/>
        </p:scale>
        <p:origin x="-121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1CA19-6620-4E20-9169-E139F3C04AF4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A97AE-4BB1-46BA-9852-D21175E8B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13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106D4-B338-453F-B5BD-5164B6928E21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6BE17-1CD8-4DE5-8836-2ECA8F058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0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6BE17-1CD8-4DE5-8836-2ECA8F05884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74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B86C1-2730-41FE-B9A4-2AFA4B5EC52D}" type="datetime1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10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0126-742F-46D0-8BF6-48B342B60512}" type="datetime1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79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8A902-6835-4D66-848B-AF0942E84D84}" type="datetime1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3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2A5DD-EFFE-45C4-9BCD-989EF5FBEEE4}" type="datetime1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28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9167-D836-4A98-9365-035D01710F37}" type="datetime1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01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9B1DA-A6D5-48D2-B36E-A32974B15A9F}" type="datetime1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0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05382-1C24-4B63-A310-A32E91AA7B86}" type="datetime1">
              <a:rPr lang="ru-RU" smtClean="0"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6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86AE-F926-44B5-A2BD-5FC9FD49BC58}" type="datetime1">
              <a:rPr lang="ru-RU" smtClean="0"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2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E02FA-97A2-418A-ABAF-25EAD4542248}" type="datetime1">
              <a:rPr lang="ru-RU" smtClean="0"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49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C1583-7DB7-413A-AA07-AE95D1B04288}" type="datetime1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39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581C-6FAB-49FE-94E4-FA1D3E1CC7E0}" type="datetime1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65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70985-22B1-4FA0-BB29-D2E422CE21F0}" type="datetime1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FEE54-739A-4DDC-859D-963DB647A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82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jpg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r-yanao.ru/gosudarstvennyj-prirodnyj-zakaznik-regionalnogo-znacheniya-pyakolskij1.html" TargetMode="External"/><Relationship Id="rId7" Type="http://schemas.openxmlformats.org/officeDocument/2006/relationships/image" Target="../media/image4.jpg"/><Relationship Id="rId2" Type="http://schemas.openxmlformats.org/officeDocument/2006/relationships/hyperlink" Target="http://www.zapoved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hyperlink" Target="https://ru.wikipedia.org/wiki/%D0%9A%D1%80%D0%B0%D1%81%D0%BD%D0%B0%D1%8F_%D0%BA%D0%BD%D0%B8%D0%B3%D0%B0_%D0%A0%D0%BE%D1%81%D1%81%D0%B8%D0%B8" TargetMode="External"/><Relationship Id="rId4" Type="http://schemas.openxmlformats.org/officeDocument/2006/relationships/hyperlink" Target="http://vtorothodi.ru/ecology/god-ekologi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welcome2yamal.ru/yamal/okhranyaemye-territorii/item/gosudarstvennyj-prirodnyj-zakaznik-regionalnogo-znacheniya-pyakolskij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ru.wikipedia.org/wiki/%D0%9A%D1%80%D0%B0%D1%81%D0%BD%D0%B0%D1%8F_%D0%BA%D0%BD%D0%B8%D0%B3%D0%B0_%D0%A0%D0%BE%D1%81%D1%81%D0%B8%D0%B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image" Target="../media/image4.jpg"/><Relationship Id="rId5" Type="http://schemas.openxmlformats.org/officeDocument/2006/relationships/slide" Target="slide10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7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15616" y="4293096"/>
            <a:ext cx="6768752" cy="159891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Заповедные тропинки ЯМАЛА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1844824"/>
            <a:ext cx="8784976" cy="338437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>
                <a:gd name="adj" fmla="val 2976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Животный и растительный мир </a:t>
            </a: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"</a:t>
            </a:r>
            <a:r>
              <a:rPr lang="ru-RU" sz="5400" b="1" i="1" dirty="0" err="1" smtClean="0">
                <a:solidFill>
                  <a:srgbClr val="FF0000"/>
                </a:solidFill>
              </a:rPr>
              <a:t>Пякольского</a:t>
            </a:r>
            <a:r>
              <a:rPr lang="ru-RU" sz="5400" b="1" i="1" dirty="0" smtClean="0">
                <a:solidFill>
                  <a:srgbClr val="FF0000"/>
                </a:solidFill>
              </a:rPr>
              <a:t>" заказника</a:t>
            </a:r>
            <a:endParaRPr lang="ru-RU" sz="5400" dirty="0" smtClean="0">
              <a:solidFill>
                <a:srgbClr val="FF0000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584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157711" y="6175821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7156" y="908720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Это что за Парашют?</a:t>
            </a:r>
            <a:br>
              <a:rPr lang="ru-RU" sz="2800" dirty="0"/>
            </a:br>
            <a:r>
              <a:rPr lang="ru-RU" sz="2800" dirty="0"/>
              <a:t>Говорят в лесу их шьют.</a:t>
            </a:r>
            <a:br>
              <a:rPr lang="ru-RU" sz="2800" dirty="0"/>
            </a:br>
            <a:r>
              <a:rPr lang="ru-RU" sz="2800" dirty="0"/>
              <a:t>И таёжный Параплан</a:t>
            </a:r>
            <a:br>
              <a:rPr lang="ru-RU" sz="2800" dirty="0"/>
            </a:br>
            <a:r>
              <a:rPr lang="ru-RU" sz="2800" dirty="0"/>
              <a:t>Опускается к грибам</a:t>
            </a:r>
          </a:p>
        </p:txBody>
      </p:sp>
      <p:sp>
        <p:nvSpPr>
          <p:cNvPr id="6" name="Овал 5"/>
          <p:cNvSpPr/>
          <p:nvPr/>
        </p:nvSpPr>
        <p:spPr>
          <a:xfrm>
            <a:off x="4572000" y="3068960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27" y="692696"/>
            <a:ext cx="7650597" cy="552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7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220173" y="6093296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15616" y="836712"/>
            <a:ext cx="49685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Только ляжет снег несмело </a:t>
            </a:r>
          </a:p>
          <a:p>
            <a:pPr algn="just"/>
            <a:r>
              <a:rPr lang="ru-RU" sz="2800" dirty="0"/>
              <a:t>И покроет все места, </a:t>
            </a:r>
          </a:p>
          <a:p>
            <a:pPr algn="just"/>
            <a:r>
              <a:rPr lang="ru-RU" sz="2800" dirty="0"/>
              <a:t>Становлюсь и я весь белым, </a:t>
            </a:r>
          </a:p>
          <a:p>
            <a:pPr algn="just"/>
            <a:r>
              <a:rPr lang="ru-RU" sz="2800" dirty="0"/>
              <a:t>Кроме кончика хвоста. </a:t>
            </a:r>
          </a:p>
          <a:p>
            <a:pPr algn="just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427984" y="2929593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36" y="688177"/>
            <a:ext cx="7578588" cy="54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2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27677" y="6309320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15616" y="908720"/>
            <a:ext cx="44644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Что за зверь, семейства куньих,</a:t>
            </a:r>
          </a:p>
          <a:p>
            <a:pPr algn="just"/>
            <a:r>
              <a:rPr lang="ru-RU" sz="2000" dirty="0"/>
              <a:t>Так похож на Медвежонка?</a:t>
            </a:r>
          </a:p>
          <a:p>
            <a:pPr algn="just"/>
            <a:r>
              <a:rPr lang="ru-RU" sz="2000" dirty="0"/>
              <a:t>Весь лохматый, шерсть густая,</a:t>
            </a:r>
          </a:p>
          <a:p>
            <a:pPr algn="just"/>
            <a:r>
              <a:rPr lang="ru-RU" sz="2000" dirty="0"/>
              <a:t>Буро - палевый окрас.</a:t>
            </a:r>
          </a:p>
          <a:p>
            <a:pPr algn="just"/>
            <a:r>
              <a:rPr lang="ru-RU" sz="2000" dirty="0"/>
              <a:t>Лапы с длинными когтями,</a:t>
            </a:r>
          </a:p>
          <a:p>
            <a:pPr algn="just"/>
            <a:r>
              <a:rPr lang="ru-RU" sz="2000" dirty="0"/>
              <a:t>Зубы острые, как бритвы,</a:t>
            </a:r>
          </a:p>
          <a:p>
            <a:pPr algn="just"/>
            <a:r>
              <a:rPr lang="ru-RU" sz="2000" dirty="0"/>
              <a:t>В жизни вечная бродяга,</a:t>
            </a:r>
          </a:p>
          <a:p>
            <a:pPr algn="just"/>
            <a:r>
              <a:rPr lang="ru-RU" sz="2000" dirty="0"/>
              <a:t>И отличный древолаз.</a:t>
            </a:r>
          </a:p>
          <a:p>
            <a:pPr algn="just"/>
            <a:r>
              <a:rPr lang="ru-RU" sz="2000" dirty="0"/>
              <a:t>Кто, свирепый и без страха,</a:t>
            </a:r>
          </a:p>
          <a:p>
            <a:pPr algn="just"/>
            <a:r>
              <a:rPr lang="ru-RU" sz="2000" dirty="0"/>
              <a:t>Страшней Волка?</a:t>
            </a:r>
          </a:p>
        </p:txBody>
      </p:sp>
      <p:sp>
        <p:nvSpPr>
          <p:cNvPr id="6" name="Овал 5"/>
          <p:cNvSpPr/>
          <p:nvPr/>
        </p:nvSpPr>
        <p:spPr>
          <a:xfrm>
            <a:off x="4427984" y="4043662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620688"/>
            <a:ext cx="7776865" cy="573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100392" y="6175542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908720"/>
            <a:ext cx="3384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 верху фонарики,</a:t>
            </a:r>
          </a:p>
          <a:p>
            <a:r>
              <a:rPr lang="ru-RU" sz="2800" dirty="0" smtClean="0"/>
              <a:t>На стебле качаются,</a:t>
            </a:r>
          </a:p>
          <a:p>
            <a:r>
              <a:rPr lang="ru-RU" sz="2800" dirty="0" smtClean="0"/>
              <a:t>Но они не светятся, </a:t>
            </a:r>
          </a:p>
          <a:p>
            <a:r>
              <a:rPr lang="ru-RU" sz="2800" dirty="0" smtClean="0"/>
              <a:t>Ароматом стелют!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4067944" y="3284984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780757"/>
            <a:ext cx="7776864" cy="534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9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100392" y="6281936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750548"/>
            <a:ext cx="4536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Множество бутонов</a:t>
            </a:r>
          </a:p>
          <a:p>
            <a:r>
              <a:rPr lang="ru-RU" sz="2800" dirty="0" smtClean="0"/>
              <a:t>На кусте качаются,</a:t>
            </a:r>
          </a:p>
          <a:p>
            <a:r>
              <a:rPr lang="ru-RU" sz="2800" dirty="0" smtClean="0"/>
              <a:t>А когда распустятся</a:t>
            </a:r>
          </a:p>
          <a:p>
            <a:r>
              <a:rPr lang="ru-RU" sz="2800" dirty="0" smtClean="0"/>
              <a:t>В букет куст превращается»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3779912" y="2780928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748376"/>
            <a:ext cx="7704856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6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172400" y="6165304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99592" y="1052736"/>
            <a:ext cx="4680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Хоть малая, хоть большая —</a:t>
            </a:r>
            <a:br>
              <a:rPr lang="ru-RU" sz="2800" dirty="0"/>
            </a:br>
            <a:r>
              <a:rPr lang="ru-RU" sz="2800" dirty="0"/>
              <a:t>где стоит, там и шумит</a:t>
            </a:r>
          </a:p>
        </p:txBody>
      </p:sp>
      <p:sp>
        <p:nvSpPr>
          <p:cNvPr id="6" name="Овал 5"/>
          <p:cNvSpPr/>
          <p:nvPr/>
        </p:nvSpPr>
        <p:spPr>
          <a:xfrm>
            <a:off x="4427984" y="3068960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598376"/>
            <a:ext cx="7848872" cy="542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3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403572"/>
            <a:ext cx="5976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заказнике запрещены: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706" y="1941467"/>
            <a:ext cx="77057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</a:t>
            </a:r>
            <a:r>
              <a:rPr lang="ru-RU" sz="2000" b="1" dirty="0"/>
              <a:t>все виды охоты, за исключением охоты в целях осуществления научно-исследовательской деятельности, образовательной деятельности и регулирования численности охотничьих </a:t>
            </a:r>
            <a:r>
              <a:rPr lang="ru-RU" sz="2000" b="1" dirty="0" smtClean="0"/>
              <a:t>ресурсов;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6707" y="2878406"/>
            <a:ext cx="7343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 все </a:t>
            </a:r>
            <a:r>
              <a:rPr lang="ru-RU" b="1" dirty="0"/>
              <a:t>виды рыболовства, за исключением рыболовства в научно-исследовательских и контрольных целях, любительского и спортивного </a:t>
            </a:r>
            <a:r>
              <a:rPr lang="ru-RU" b="1" dirty="0" smtClean="0"/>
              <a:t>рыболовства;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6707" y="3801736"/>
            <a:ext cx="720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 заготовка </a:t>
            </a:r>
            <a:r>
              <a:rPr lang="ru-RU" b="1" dirty="0"/>
              <a:t>и сбор </a:t>
            </a:r>
            <a:r>
              <a:rPr lang="ru-RU" b="1" dirty="0" err="1"/>
              <a:t>недревесных</a:t>
            </a:r>
            <a:r>
              <a:rPr lang="ru-RU" b="1" dirty="0"/>
              <a:t> лесных ресурсов, заготовка пищевых лесных ресурсов и сбор лекарственных растений;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47334" y="4442447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 геологоразведочные изыскания, влекущие нарушение почвенного покрова и уничтожение растительности;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47864" y="5229200"/>
            <a:ext cx="5184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- добыча полезных ископаемых, а также выполнение иных, связанных с пользованием недрами, </a:t>
            </a:r>
            <a:r>
              <a:rPr lang="ru-RU" b="1" dirty="0" smtClean="0"/>
              <a:t>работ и др.</a:t>
            </a:r>
            <a:endParaRPr lang="ru-RU" b="1" dirty="0"/>
          </a:p>
        </p:txBody>
      </p:sp>
      <p:sp>
        <p:nvSpPr>
          <p:cNvPr id="10" name="Стрелка вправо с вырезом 9">
            <a:hlinkClick r:id="rId2" action="ppaction://hlinksldjump"/>
          </p:cNvPr>
          <p:cNvSpPr/>
          <p:nvPr/>
        </p:nvSpPr>
        <p:spPr>
          <a:xfrm rot="10800000">
            <a:off x="6753105" y="6069051"/>
            <a:ext cx="1584176" cy="648072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7603" y="692696"/>
            <a:ext cx="61824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Заповеди заказника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168" y="602906"/>
            <a:ext cx="1671467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3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46717"/>
            <a:ext cx="8075240" cy="42211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«Мы хозяева нашей природы, и она для нас кладовая солнца с великими сокровищами жизни. Мало того, чтобы сокровища эти охранять, их надо открывать и показывать. Для рыбы нужна чистая вода – будем охранять наши водоёмы. В лесах, горах разные ценные животные – будем охранять леса и горы. Рыбе – вода, птице – воздух, зверю – лес, горы. А человеку нужна Родина. И охранять природу – значит охранять Родину!» </a:t>
            </a:r>
          </a:p>
          <a:p>
            <a:pPr marL="0" indent="0" algn="r">
              <a:buNone/>
            </a:pPr>
            <a:r>
              <a:rPr lang="ru-RU" i="1" dirty="0" smtClean="0"/>
              <a:t>Михаил </a:t>
            </a:r>
            <a:r>
              <a:rPr lang="ru-RU" i="1" dirty="0"/>
              <a:t>Пришвин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28803" y="404664"/>
            <a:ext cx="3948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Заключение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трелка вправо с вырезом 4">
            <a:hlinkClick r:id="rId4" action="ppaction://hlinksldjump"/>
          </p:cNvPr>
          <p:cNvSpPr/>
          <p:nvPr/>
        </p:nvSpPr>
        <p:spPr>
          <a:xfrm rot="10800000">
            <a:off x="6660232" y="5745015"/>
            <a:ext cx="1584176" cy="648072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Барбарики_-_Шарик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541.72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54630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664601"/>
            <a:ext cx="1815484" cy="9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1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7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595" y="2086982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/>
              </a:rPr>
              <a:t>http://www.zapoved.net/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http://www.obr-yanao.ru/gosudarstvennyj-prirodnyj-zakaznik-regionalnogo-znacheniya-pyakolskij1.html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 </a:t>
            </a:r>
            <a:r>
              <a:rPr lang="ru-RU" u="sng" dirty="0">
                <a:hlinkClick r:id="rId4"/>
              </a:rPr>
              <a:t>http://vtorothodi.ru/ecology/god-ekologii</a:t>
            </a:r>
            <a:endParaRPr lang="ru-RU" dirty="0"/>
          </a:p>
          <a:p>
            <a:r>
              <a:rPr lang="ru-RU" dirty="0" smtClean="0"/>
              <a:t>                   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ru.wikipedia.org/wiki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692696"/>
            <a:ext cx="59766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Список использованных </a:t>
            </a:r>
            <a:endParaRPr lang="ru-RU" sz="36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информационных </a:t>
            </a:r>
            <a:r>
              <a:rPr lang="ru-RU" sz="36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ресурсов 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трелка вправо с вырезом 4">
            <a:hlinkClick r:id="rId6" action="ppaction://hlinksldjump"/>
          </p:cNvPr>
          <p:cNvSpPr/>
          <p:nvPr/>
        </p:nvSpPr>
        <p:spPr>
          <a:xfrm rot="10800000">
            <a:off x="6804248" y="6135508"/>
            <a:ext cx="1584176" cy="648072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957" y="692696"/>
            <a:ext cx="1671467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3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0367" y="684281"/>
            <a:ext cx="597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591" y="1053612"/>
            <a:ext cx="55446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   </a:t>
            </a:r>
            <a:r>
              <a:rPr lang="ru-RU" sz="2000" b="1" dirty="0" smtClean="0"/>
              <a:t>Самый  первый </a:t>
            </a:r>
            <a:r>
              <a:rPr lang="ru-RU" sz="2000" dirty="0" smtClean="0"/>
              <a:t>в государстве</a:t>
            </a:r>
            <a:r>
              <a:rPr lang="ru-RU" sz="2000" b="1" dirty="0" smtClean="0"/>
              <a:t> </a:t>
            </a:r>
            <a:r>
              <a:rPr lang="ru-RU" sz="2000" b="1" i="1" dirty="0" err="1" smtClean="0"/>
              <a:t>Баргузинский</a:t>
            </a:r>
            <a:r>
              <a:rPr lang="ru-RU" sz="2000" b="1" i="1" dirty="0" smtClean="0"/>
              <a:t> заповедник</a:t>
            </a:r>
            <a:r>
              <a:rPr lang="ru-RU" sz="2000" i="1" dirty="0" smtClean="0"/>
              <a:t> </a:t>
            </a:r>
            <a:r>
              <a:rPr lang="ru-RU" sz="2000" dirty="0" smtClean="0"/>
              <a:t>был создан</a:t>
            </a:r>
            <a:r>
              <a:rPr lang="ru-RU" sz="2000" i="1" dirty="0" smtClean="0"/>
              <a:t> </a:t>
            </a:r>
            <a:r>
              <a:rPr lang="ru-RU" sz="2000" b="1" i="1" dirty="0" smtClean="0"/>
              <a:t>сто лет назад</a:t>
            </a:r>
            <a:r>
              <a:rPr lang="ru-RU" sz="2000" i="1" dirty="0" smtClean="0"/>
              <a:t>. </a:t>
            </a:r>
            <a:r>
              <a:rPr lang="ru-RU" sz="2000" dirty="0"/>
              <a:t>П</a:t>
            </a:r>
            <a:r>
              <a:rPr lang="ru-RU" sz="2000" dirty="0" smtClean="0"/>
              <a:t>ервый в регионе  заказник был создан в 1981 году. Сегодня на территории Ямало-Ненецкого  автономного округа функционируют 13 особо охраняемых территорий, девять из которых регионального значения, пять (</a:t>
            </a:r>
            <a:r>
              <a:rPr lang="ru-RU" sz="2000" dirty="0" err="1" smtClean="0"/>
              <a:t>Верхнетазовский</a:t>
            </a:r>
            <a:r>
              <a:rPr lang="ru-RU" sz="2000" dirty="0" smtClean="0"/>
              <a:t>, </a:t>
            </a:r>
            <a:r>
              <a:rPr lang="ru-RU" sz="2000" dirty="0" err="1" smtClean="0"/>
              <a:t>Гыданский</a:t>
            </a:r>
            <a:r>
              <a:rPr lang="ru-RU" sz="2000" dirty="0" smtClean="0"/>
              <a:t>, </a:t>
            </a:r>
            <a:r>
              <a:rPr lang="ru-RU" sz="2000" dirty="0" err="1" smtClean="0"/>
              <a:t>Нижнеобской</a:t>
            </a:r>
            <a:r>
              <a:rPr lang="ru-RU" sz="2000" dirty="0" smtClean="0"/>
              <a:t>, </a:t>
            </a:r>
            <a:r>
              <a:rPr lang="ru-RU" sz="2000" dirty="0" err="1" smtClean="0"/>
              <a:t>Надымский</a:t>
            </a:r>
            <a:r>
              <a:rPr lang="ru-RU" sz="2000" dirty="0" smtClean="0"/>
              <a:t>, </a:t>
            </a:r>
            <a:r>
              <a:rPr lang="ru-RU" sz="2000" dirty="0" err="1" smtClean="0"/>
              <a:t>Куноватский</a:t>
            </a:r>
            <a:r>
              <a:rPr lang="ru-RU" sz="2000" dirty="0" smtClean="0"/>
              <a:t>) – федерального. </a:t>
            </a:r>
            <a:endParaRPr lang="ru-RU" sz="2000" b="1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3933056"/>
            <a:ext cx="546862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000" dirty="0" smtClean="0"/>
              <a:t>В </a:t>
            </a:r>
            <a:r>
              <a:rPr lang="ru-RU" sz="2000" dirty="0" err="1" smtClean="0"/>
              <a:t>Пуровском</a:t>
            </a:r>
            <a:r>
              <a:rPr lang="ru-RU" sz="2000" dirty="0" smtClean="0"/>
              <a:t> районе  таких территорий нет, но рассмотрев карту «</a:t>
            </a:r>
            <a:r>
              <a:rPr lang="ru-RU" sz="2000" b="1" i="1" dirty="0" smtClean="0"/>
              <a:t>Особо охраняемых территорий» </a:t>
            </a:r>
            <a:r>
              <a:rPr lang="ru-RU" sz="2000" dirty="0" smtClean="0"/>
              <a:t>видим, что у наших соседей, в </a:t>
            </a:r>
            <a:r>
              <a:rPr lang="ru-RU" sz="2000" dirty="0" err="1" smtClean="0"/>
              <a:t>Красноселькупском</a:t>
            </a:r>
            <a:r>
              <a:rPr lang="ru-RU" sz="2000" dirty="0" smtClean="0"/>
              <a:t> районе  есть заказник «</a:t>
            </a:r>
            <a:r>
              <a:rPr lang="ru-RU" sz="2000" dirty="0" err="1" smtClean="0"/>
              <a:t>Пякольский</a:t>
            </a:r>
            <a:r>
              <a:rPr lang="ru-RU" sz="2000" dirty="0" smtClean="0"/>
              <a:t>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Государственный природный заказник регионального значения «ПЯКОЛЬСКИЙ»">
            <a:hlinkClick r:id="rId2" tooltip="&quot;Государственный природный заказник регионального значения «ПЯКОЛЬСКИЙ»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69" y="1772330"/>
            <a:ext cx="1848671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272" y="712832"/>
            <a:ext cx="1574144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7918" y="780906"/>
            <a:ext cx="619833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b="1" i="1" dirty="0" smtClean="0"/>
              <a:t>  </a:t>
            </a:r>
          </a:p>
          <a:p>
            <a:pPr indent="457200" algn="just"/>
            <a:r>
              <a:rPr lang="ru-RU" b="1" i="1" dirty="0" smtClean="0"/>
              <a:t>  </a:t>
            </a:r>
          </a:p>
          <a:p>
            <a:pPr indent="457200" algn="ctr"/>
            <a:r>
              <a:rPr lang="ru-RU" sz="2400" b="1" i="1" dirty="0" smtClean="0"/>
              <a:t>Заказник </a:t>
            </a:r>
            <a:r>
              <a:rPr lang="ru-RU" sz="2400" b="1" i="1" dirty="0"/>
              <a:t>«</a:t>
            </a:r>
            <a:r>
              <a:rPr lang="ru-RU" sz="2400" b="1" i="1" dirty="0" err="1"/>
              <a:t>Пякольский</a:t>
            </a:r>
            <a:r>
              <a:rPr lang="ru-RU" sz="2400" b="1" i="1" dirty="0"/>
              <a:t>»</a:t>
            </a:r>
            <a:r>
              <a:rPr lang="ru-RU" sz="2400" dirty="0"/>
              <a:t> расположен в </a:t>
            </a:r>
            <a:r>
              <a:rPr lang="ru-RU" sz="2400" dirty="0" err="1"/>
              <a:t>Красноселькупском</a:t>
            </a:r>
            <a:r>
              <a:rPr lang="ru-RU" sz="2400" dirty="0"/>
              <a:t> районе Ямало-Ненецкого АО в бассейне реки </a:t>
            </a:r>
            <a:r>
              <a:rPr lang="ru-RU" sz="2400" dirty="0" err="1"/>
              <a:t>Пякольки</a:t>
            </a:r>
            <a:r>
              <a:rPr lang="ru-RU" sz="2400" dirty="0"/>
              <a:t> - правого притока Большой Таза.</a:t>
            </a:r>
          </a:p>
          <a:p>
            <a:pPr indent="457200" algn="ctr"/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77918" y="1772816"/>
            <a:ext cx="7710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endParaRPr lang="ru-RU" dirty="0" smtClean="0"/>
          </a:p>
          <a:p>
            <a:pPr indent="457200" algn="just"/>
            <a:endParaRPr lang="ru-RU" dirty="0"/>
          </a:p>
          <a:p>
            <a:pPr indent="457200" algn="just"/>
            <a:endParaRPr lang="ru-RU" dirty="0" smtClean="0"/>
          </a:p>
          <a:p>
            <a:pPr indent="457200" algn="just"/>
            <a:endParaRPr lang="ru-RU" sz="2400" dirty="0" smtClean="0"/>
          </a:p>
          <a:p>
            <a:pPr indent="457200" algn="just"/>
            <a:r>
              <a:rPr lang="ru-RU" sz="2400" dirty="0" smtClean="0"/>
              <a:t>Создан </a:t>
            </a:r>
            <a:r>
              <a:rPr lang="ru-RU" sz="2400" dirty="0"/>
              <a:t>он был 31 октября 1996, и в этом году </a:t>
            </a:r>
            <a:r>
              <a:rPr lang="ru-RU" sz="2400" dirty="0" smtClean="0"/>
              <a:t>заказнику </a:t>
            </a:r>
            <a:r>
              <a:rPr lang="ru-RU" sz="2400" dirty="0"/>
              <a:t>исполняется </a:t>
            </a:r>
            <a:r>
              <a:rPr lang="ru-RU" sz="2400" b="1" dirty="0"/>
              <a:t>25 лет</a:t>
            </a:r>
            <a:r>
              <a:rPr lang="ru-RU" sz="2400" dirty="0"/>
              <a:t>.</a:t>
            </a:r>
          </a:p>
          <a:p>
            <a:pPr indent="457200" algn="just"/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9" y="3861048"/>
            <a:ext cx="5544615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864" y="684281"/>
            <a:ext cx="1671467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8913" y="692696"/>
            <a:ext cx="60858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 smtClean="0"/>
              <a:t>    В </a:t>
            </a:r>
            <a:r>
              <a:rPr lang="ru-RU" dirty="0"/>
              <a:t>1992 г. издан Указ Президента Российской Федерации «Об особо охраняемых природных территориях России». В указе подчеркнуто, что особое значение при этом имеет природно-заповедный фонд, включающий биосферные заповедники, заказники, </a:t>
            </a:r>
            <a:r>
              <a:rPr lang="ru-RU" dirty="0" err="1"/>
              <a:t>водоохранные</a:t>
            </a:r>
            <a:r>
              <a:rPr lang="ru-RU" dirty="0"/>
              <a:t> и лесозащитные зоны, памятники природы, редкие или находящиеся под угрозой исчезновения растения и животные, относящиеся к видам, занесенным в Красную книгу Российской </a:t>
            </a:r>
            <a:r>
              <a:rPr lang="ru-RU" dirty="0" smtClean="0"/>
              <a:t>Федерации.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3147933"/>
            <a:ext cx="63367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b="1" i="1" dirty="0"/>
              <a:t>Заказник «</a:t>
            </a:r>
            <a:r>
              <a:rPr lang="ru-RU" b="1" i="1" dirty="0" err="1"/>
              <a:t>Пякольский</a:t>
            </a:r>
            <a:r>
              <a:rPr lang="ru-RU" b="1" i="1" dirty="0"/>
              <a:t>» </a:t>
            </a:r>
            <a:r>
              <a:rPr lang="ru-RU" dirty="0"/>
              <a:t>создан для сохранения и восстановления ресурсов животного мира, в том числе рыбных запасов, растительного мира, а также охраны редких и исчезающих биологических видов животных, и растений, их генофонда, сохранение условий жизнедеятельности коренных малочисленных народов Севера. </a:t>
            </a:r>
          </a:p>
          <a:p>
            <a:pPr indent="457200" algn="just"/>
            <a:r>
              <a:rPr lang="ru-RU" dirty="0"/>
              <a:t>На его территории зарегистрировано 34 вида млекопитающих, 550 видов насекомых, 180 видов птиц. Многие из представителей фауны занесены в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u="sng" dirty="0">
                <a:hlinkClick r:id="rId2"/>
              </a:rPr>
              <a:t>Красную книгу</a:t>
            </a:r>
            <a:r>
              <a:rPr lang="ru-RU" dirty="0">
                <a:hlinkClick r:id="rId2"/>
              </a:rPr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779" y="684280"/>
            <a:ext cx="1671467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2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7" y="877362"/>
            <a:ext cx="5472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2000" algn="just"/>
            <a:r>
              <a:rPr lang="ru-RU" sz="2000" b="1" i="1" dirty="0"/>
              <a:t>Правила игры: </a:t>
            </a:r>
            <a:r>
              <a:rPr lang="ru-RU" sz="2000" dirty="0"/>
              <a:t>Учащийся (или команда) выбирает категорию вопроса и его «стоимость». При нажатии на число осуществляется переход на слайд с вопросом, при этом цвет числа изменяется. При нажатии на слово </a:t>
            </a:r>
            <a:r>
              <a:rPr lang="ru-RU" sz="2000" u="sng" dirty="0"/>
              <a:t>ответ</a:t>
            </a:r>
            <a:r>
              <a:rPr lang="ru-RU" sz="2000" dirty="0"/>
              <a:t>, откроется сам ответ. По управляющей кнопке (она находится в правом нижнем  углу слайда в виде смайлика) осуществляется переход на слайд с табло «Своей игры».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2975" y="3714847"/>
            <a:ext cx="492726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2000" algn="just"/>
            <a:r>
              <a:rPr lang="ru-RU" sz="2000" dirty="0"/>
              <a:t>Если учащийся (или команда)  дала правильный ответ, ей начисляются выбранные баллы, если ответ неправильный команда баллов не получает. </a:t>
            </a:r>
            <a:r>
              <a:rPr lang="ru-RU" sz="2000" dirty="0" smtClean="0"/>
              <a:t>Желаю </a:t>
            </a:r>
            <a:r>
              <a:rPr lang="ru-RU" sz="2000" dirty="0"/>
              <a:t>успехов.</a:t>
            </a:r>
          </a:p>
          <a:p>
            <a:pPr indent="432000" algn="just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864" y="684281"/>
            <a:ext cx="1671467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7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643672"/>
              </p:ext>
            </p:extLst>
          </p:nvPr>
        </p:nvGraphicFramePr>
        <p:xfrm>
          <a:off x="2195736" y="2132856"/>
          <a:ext cx="6120680" cy="3111825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2016224"/>
                <a:gridCol w="1368152"/>
                <a:gridCol w="1368152"/>
                <a:gridCol w="1368152"/>
              </a:tblGrid>
              <a:tr h="103727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Птицы</a:t>
                      </a:r>
                      <a:endParaRPr lang="ru-RU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baseline="0" dirty="0" smtClean="0">
                          <a:hlinkClick r:id="rId2" action="ppaction://hlinksldjump"/>
                        </a:rPr>
                        <a:t>100</a:t>
                      </a:r>
                      <a:endParaRPr lang="ru-RU" sz="4000" b="1" baseline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3" action="ppaction://hlinksldjump"/>
                        </a:rPr>
                        <a:t>200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4" action="ppaction://hlinksldjump"/>
                        </a:rPr>
                        <a:t>300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27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Животные</a:t>
                      </a:r>
                      <a:endParaRPr lang="ru-RU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5" action="ppaction://hlinksldjump"/>
                        </a:rPr>
                        <a:t>100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6" action="ppaction://hlinksldjump"/>
                        </a:rPr>
                        <a:t>200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7" action="ppaction://hlinksldjump"/>
                        </a:rPr>
                        <a:t>300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27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Растения</a:t>
                      </a:r>
                      <a:endParaRPr lang="ru-RU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8" action="ppaction://hlinksldjump"/>
                        </a:rPr>
                        <a:t>100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9" action="ppaction://hlinksldjump"/>
                        </a:rPr>
                        <a:t>200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hlinkClick r:id="rId10" action="ppaction://hlinksldjump"/>
                        </a:rPr>
                        <a:t>300</a:t>
                      </a:r>
                      <a:endParaRPr lang="ru-RU" sz="4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57868" y="332656"/>
            <a:ext cx="43181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«Своя игра»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864" y="684281"/>
            <a:ext cx="1671467" cy="10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427984" y="1916832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4248472" cy="14401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Днём спит, ночью летает,</a:t>
            </a:r>
            <a:br>
              <a:rPr lang="ru-RU" dirty="0"/>
            </a:br>
            <a:r>
              <a:rPr lang="ru-RU" dirty="0"/>
              <a:t>Ухает, людей пугает.</a:t>
            </a:r>
            <a:br>
              <a:rPr lang="ru-RU" dirty="0"/>
            </a:br>
            <a:r>
              <a:rPr lang="ru-RU" dirty="0"/>
              <a:t>В темноте горят глаза –</a:t>
            </a:r>
            <a:br>
              <a:rPr lang="ru-RU" dirty="0"/>
            </a:br>
            <a:r>
              <a:rPr lang="ru-RU" dirty="0"/>
              <a:t>Всем мышам она гроза</a:t>
            </a:r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16416" y="6234933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SHKOLA\Desktop\сов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35" y="620688"/>
            <a:ext cx="7716389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1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5328592" cy="18002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700" dirty="0" smtClean="0"/>
              <a:t>По </a:t>
            </a:r>
            <a:r>
              <a:rPr lang="ru-RU" sz="2700" dirty="0"/>
              <a:t>водной глади будто бы бежит,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700" dirty="0"/>
              <a:t>Вздымая крылья словно паруса.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700" dirty="0"/>
              <a:t>Он тянет шею и вот-вот взлетит,-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700" dirty="0"/>
              <a:t>Воды хозяин рвется в небеса!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142963" y="6121950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792389" y="2492896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SHKOLA\Desktop\лебедь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562" y="620688"/>
            <a:ext cx="7819435" cy="533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19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172400" y="6165304"/>
            <a:ext cx="720080" cy="576064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В воде купался, а сух остался</a:t>
            </a:r>
          </a:p>
        </p:txBody>
      </p:sp>
      <p:sp>
        <p:nvSpPr>
          <p:cNvPr id="6" name="Овал 5"/>
          <p:cNvSpPr/>
          <p:nvPr/>
        </p:nvSpPr>
        <p:spPr>
          <a:xfrm>
            <a:off x="4427984" y="1916832"/>
            <a:ext cx="201622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52" y="673935"/>
            <a:ext cx="7700571" cy="561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2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652</Words>
  <Application>Microsoft Office PowerPoint</Application>
  <PresentationFormat>Экран (4:3)</PresentationFormat>
  <Paragraphs>89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SHKOLA</dc:creator>
  <cp:lastModifiedBy>Evgeniy</cp:lastModifiedBy>
  <cp:revision>62</cp:revision>
  <dcterms:created xsi:type="dcterms:W3CDTF">2017-09-24T09:15:19Z</dcterms:created>
  <dcterms:modified xsi:type="dcterms:W3CDTF">2021-11-08T05:15:17Z</dcterms:modified>
</cp:coreProperties>
</file>