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3" r:id="rId2"/>
    <p:sldId id="339" r:id="rId3"/>
    <p:sldId id="333" r:id="rId4"/>
    <p:sldId id="330" r:id="rId5"/>
    <p:sldId id="338" r:id="rId6"/>
    <p:sldId id="342" r:id="rId7"/>
    <p:sldId id="319" r:id="rId8"/>
    <p:sldId id="340" r:id="rId9"/>
    <p:sldId id="343" r:id="rId10"/>
    <p:sldId id="344" r:id="rId11"/>
    <p:sldId id="320" r:id="rId12"/>
    <p:sldId id="336" r:id="rId13"/>
    <p:sldId id="331" r:id="rId14"/>
    <p:sldId id="341" r:id="rId15"/>
    <p:sldId id="326" r:id="rId16"/>
    <p:sldId id="345" r:id="rId17"/>
    <p:sldId id="33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118" d="100"/>
          <a:sy n="118" d="100"/>
        </p:scale>
        <p:origin x="173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F556B-8C20-4089-B6A7-4C4139FC4DE8}" type="datetimeFigureOut">
              <a:rPr lang="ru-RU" smtClean="0"/>
              <a:t>07.12.2025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6F6F8-A0F8-44EC-95E0-60EE9C1F86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738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53"/>
            <a:ext cx="9144000" cy="6844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476672"/>
            <a:ext cx="700089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Знакомство со строчной и заглавной буквами Я, я.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Звуки [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й'а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], ['а].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Двойная роль букв Я, я 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738835-B30B-4722-A685-C424B455E1E9}"/>
              </a:ext>
            </a:extLst>
          </p:cNvPr>
          <p:cNvSpPr/>
          <p:nvPr/>
        </p:nvSpPr>
        <p:spPr>
          <a:xfrm>
            <a:off x="2051720" y="2121321"/>
            <a:ext cx="5720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урока обучения грамоте в 1 классе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39E9E9-678F-4FF9-81C5-EDA71830902E}"/>
              </a:ext>
            </a:extLst>
          </p:cNvPr>
          <p:cNvSpPr/>
          <p:nvPr/>
        </p:nvSpPr>
        <p:spPr>
          <a:xfrm>
            <a:off x="3896790" y="3789040"/>
            <a:ext cx="3967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учитель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высш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квал.кат.Ладыгина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С.Г.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73" y="2730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Найдите лишний предмет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2977F9-B076-4893-8560-754E9F28F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1556792"/>
            <a:ext cx="1867230" cy="208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61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19" y="0"/>
            <a:ext cx="913288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Сделаем вывод: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1124744"/>
            <a:ext cx="6624736" cy="3477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Яблоки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Яблони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Зоя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772816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07904" y="1952534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653620" y="2420888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632488" y="2600606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33232" y="3726753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33232" y="3860963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33232" y="4365104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33232" y="4483861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0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119" y="0"/>
            <a:ext cx="913288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Составьте правило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107504" y="1052736"/>
            <a:ext cx="4032448" cy="237626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я обозначает звук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788024" y="1052736"/>
            <a:ext cx="4032448" cy="237626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я обозначает звуки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й‘а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9792" y="4221088"/>
            <a:ext cx="2952328" cy="15841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слова</a:t>
            </a:r>
          </a:p>
        </p:txBody>
      </p:sp>
      <p:sp>
        <p:nvSpPr>
          <p:cNvPr id="6" name="Овал 5"/>
          <p:cNvSpPr/>
          <p:nvPr/>
        </p:nvSpPr>
        <p:spPr>
          <a:xfrm>
            <a:off x="2987824" y="4221088"/>
            <a:ext cx="3312368" cy="15841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согласного</a:t>
            </a:r>
          </a:p>
        </p:txBody>
      </p:sp>
      <p:sp>
        <p:nvSpPr>
          <p:cNvPr id="7" name="Овал 6"/>
          <p:cNvSpPr/>
          <p:nvPr/>
        </p:nvSpPr>
        <p:spPr>
          <a:xfrm>
            <a:off x="6185896" y="4293096"/>
            <a:ext cx="2952328" cy="15841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гласного</a:t>
            </a:r>
          </a:p>
        </p:txBody>
      </p:sp>
      <p:sp>
        <p:nvSpPr>
          <p:cNvPr id="8" name="Стрелка вправо 7"/>
          <p:cNvSpPr/>
          <p:nvPr/>
        </p:nvSpPr>
        <p:spPr>
          <a:xfrm rot="3882946">
            <a:off x="2848130" y="3631147"/>
            <a:ext cx="2117952" cy="231329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8834369">
            <a:off x="2170638" y="3366771"/>
            <a:ext cx="3422363" cy="749726"/>
          </a:xfrm>
          <a:prstGeom prst="rightArrow">
            <a:avLst>
              <a:gd name="adj1" fmla="val 14857"/>
              <a:gd name="adj2" fmla="val 4382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4611654">
            <a:off x="7129535" y="3408823"/>
            <a:ext cx="1743677" cy="524586"/>
          </a:xfrm>
          <a:prstGeom prst="rightArrow">
            <a:avLst>
              <a:gd name="adj1" fmla="val 14857"/>
              <a:gd name="adj2" fmla="val 55548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23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396" y="-30358"/>
            <a:ext cx="913288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Прочитайте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1648" y="1006111"/>
            <a:ext cx="9187296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Земля, моя страна – Россия. Мы посадили у дома сад. Будут у нас сливы и яблони. Красота! Рады будут все: папа, мама и брат.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628800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741939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1628799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87960" y="1605939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92608" y="1732799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596336" y="1605939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87724" y="2924944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64940" y="3032390"/>
            <a:ext cx="504056" cy="457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2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73" y="13683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Проверьте работу: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4345FA-271C-47ED-AA98-346162D5E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439" y="1058116"/>
            <a:ext cx="1835055" cy="20240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A785D9-CFB5-479E-AB7D-7DD3DE7BE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124744"/>
            <a:ext cx="1847248" cy="2103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C1535AC-6F07-4CAB-A4C0-0445178BDA8D}"/>
              </a:ext>
            </a:extLst>
          </p:cNvPr>
          <p:cNvSpPr/>
          <p:nvPr/>
        </p:nvSpPr>
        <p:spPr>
          <a:xfrm>
            <a:off x="1259633" y="1700808"/>
            <a:ext cx="936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ПЛЯЖ</a:t>
            </a:r>
            <a:r>
              <a:rPr lang="ru-RU" dirty="0"/>
              <a:t>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B169622-4EBB-4988-A546-A8808B5F7773}"/>
              </a:ext>
            </a:extLst>
          </p:cNvPr>
          <p:cNvSpPr/>
          <p:nvPr/>
        </p:nvSpPr>
        <p:spPr>
          <a:xfrm>
            <a:off x="5972313" y="1870967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ЗАЯЦ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C7A764-4FF6-4EAC-B904-FB0028E98E43}"/>
              </a:ext>
            </a:extLst>
          </p:cNvPr>
          <p:cNvSpPr/>
          <p:nvPr/>
        </p:nvSpPr>
        <p:spPr>
          <a:xfrm>
            <a:off x="2299904" y="1700808"/>
            <a:ext cx="794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ИМЯ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1821138-DD2D-4E44-9BF4-056DE5FEA67C}"/>
              </a:ext>
            </a:extLst>
          </p:cNvPr>
          <p:cNvSpPr/>
          <p:nvPr/>
        </p:nvSpPr>
        <p:spPr>
          <a:xfrm>
            <a:off x="1760992" y="1988840"/>
            <a:ext cx="11548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КАПЛЯ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4A50354-241F-45D5-8832-50C2DE8BC209}"/>
              </a:ext>
            </a:extLst>
          </p:cNvPr>
          <p:cNvSpPr/>
          <p:nvPr/>
        </p:nvSpPr>
        <p:spPr>
          <a:xfrm flipH="1">
            <a:off x="6609126" y="2072381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ЯГОДА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A5B514D-7F18-421D-94FC-E05EC018AE3A}"/>
              </a:ext>
            </a:extLst>
          </p:cNvPr>
          <p:cNvSpPr/>
          <p:nvPr/>
        </p:nvSpPr>
        <p:spPr>
          <a:xfrm>
            <a:off x="5981924" y="2337180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ЗМЕЯ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CCAE213-F24B-409E-935E-A294963389A3}"/>
              </a:ext>
            </a:extLst>
          </p:cNvPr>
          <p:cNvSpPr/>
          <p:nvPr/>
        </p:nvSpPr>
        <p:spPr>
          <a:xfrm>
            <a:off x="6660232" y="2643127"/>
            <a:ext cx="9361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Я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093E994-2F91-42B0-B8FD-E7C3E4EA992D}"/>
              </a:ext>
            </a:extLst>
          </p:cNvPr>
          <p:cNvSpPr/>
          <p:nvPr/>
        </p:nvSpPr>
        <p:spPr>
          <a:xfrm>
            <a:off x="1835697" y="2441713"/>
            <a:ext cx="10081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АТЯ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837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3491880" y="260648"/>
            <a:ext cx="1872208" cy="10527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40807" y="1556792"/>
            <a:ext cx="377435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Гласный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6182" y="2723530"/>
            <a:ext cx="570360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rgbClr val="92D050"/>
                  </a:solidFill>
                  <a:prstDash val="solid"/>
                </a:ln>
                <a:solidFill>
                  <a:srgbClr val="92D050"/>
                </a:solidFill>
              </a:rPr>
              <a:t>Мягкость </a:t>
            </a:r>
            <a:endParaRPr lang="ru-RU" sz="5400" b="1" cap="none" spc="0" dirty="0">
              <a:ln w="22225">
                <a:solidFill>
                  <a:schemeClr val="tx2"/>
                </a:solidFill>
                <a:prstDash val="solid"/>
              </a:ln>
              <a:solidFill>
                <a:schemeClr val="tx2"/>
              </a:solidFill>
              <a:effectLst/>
            </a:endParaRPr>
          </a:p>
        </p:txBody>
      </p:sp>
      <p:pic>
        <p:nvPicPr>
          <p:cNvPr id="8" name="Picture 4" descr="Презентация на тему: &amp;quot;Гласная буква Я и её звуки.. яблоко ягоды зяблик  дятел [йа] [а][а]&amp;quot;. Скачать бесплатно и без регистрации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6" t="7718" r="20458" b="59778"/>
          <a:stretch/>
        </p:blipFill>
        <p:spPr bwMode="auto">
          <a:xfrm>
            <a:off x="1339908" y="3905100"/>
            <a:ext cx="6464183" cy="27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4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108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83"/>
            <a:ext cx="9144000" cy="6844317"/>
          </a:xfrm>
          <a:prstGeom prst="rect">
            <a:avLst/>
          </a:prstGeom>
          <a:noFill/>
        </p:spPr>
      </p:pic>
      <p:pic>
        <p:nvPicPr>
          <p:cNvPr id="4098" name="Picture 2" descr="Pinterest | Карточки с картинками,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" y="0"/>
            <a:ext cx="9096608" cy="682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402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3" y="6841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Назовите лишние буквы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3FC045-ACAD-41FA-A935-B62106691D96}"/>
              </a:ext>
            </a:extLst>
          </p:cNvPr>
          <p:cNvSpPr/>
          <p:nvPr/>
        </p:nvSpPr>
        <p:spPr>
          <a:xfrm>
            <a:off x="1619672" y="1484784"/>
            <a:ext cx="59046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А,О,Н,Е,У,И,Ы</a:t>
            </a:r>
            <a:endParaRPr lang="ru-RU" sz="5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Н,М,Б,В,С,У,Д,З</a:t>
            </a:r>
          </a:p>
          <a:p>
            <a:pPr>
              <a:spcAft>
                <a:spcPts val="0"/>
              </a:spcAft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А,У,О,Э, И, ы</a:t>
            </a:r>
          </a:p>
        </p:txBody>
      </p:sp>
    </p:spTree>
    <p:extLst>
      <p:ext uri="{BB962C8B-B14F-4D97-AF65-F5344CB8AC3E}">
        <p14:creationId xmlns:p14="http://schemas.microsoft.com/office/powerpoint/2010/main" val="667839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3" y="0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Составьте слова из букв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F1E47C-DAD9-4AD6-A409-919E6005BA32}"/>
              </a:ext>
            </a:extLst>
          </p:cNvPr>
          <p:cNvSpPr/>
          <p:nvPr/>
        </p:nvSpPr>
        <p:spPr>
          <a:xfrm>
            <a:off x="2051720" y="923330"/>
            <a:ext cx="48965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5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Зялем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5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Рдаони</a:t>
            </a:r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5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Рисясо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5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Мквасо</a:t>
            </a: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289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5585" t="22834" r="45989" b="17892"/>
          <a:stretch/>
        </p:blipFill>
        <p:spPr>
          <a:xfrm>
            <a:off x="6690921" y="1220608"/>
            <a:ext cx="2494056" cy="55176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89848" y="453576"/>
            <a:ext cx="1728192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80172"/>
            <a:ext cx="2952328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19297" y="-14549"/>
            <a:ext cx="2196752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51712" y="914628"/>
            <a:ext cx="2592288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3749" t="26922" r="17551" b="20728"/>
          <a:stretch/>
        </p:blipFill>
        <p:spPr>
          <a:xfrm>
            <a:off x="-31784" y="1410181"/>
            <a:ext cx="6788929" cy="523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8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19739-BD9B-483D-9921-8E982CE88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E3A955C-FFC2-4D81-AE1D-90C9C5AD79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653" y="93285"/>
            <a:ext cx="8924693" cy="66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5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53"/>
            <a:ext cx="9144000" cy="6844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5813" y="476672"/>
            <a:ext cx="8148449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Знакомство со строчной и заглавной буквами Я, я. 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Звуки [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й'а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], ['а]. 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Двойная роль букв Я, я 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738835-B30B-4722-A685-C424B455E1E9}"/>
              </a:ext>
            </a:extLst>
          </p:cNvPr>
          <p:cNvSpPr/>
          <p:nvPr/>
        </p:nvSpPr>
        <p:spPr>
          <a:xfrm>
            <a:off x="2051720" y="2121321"/>
            <a:ext cx="5720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урока обучения грамоте в 1 классе</a:t>
            </a:r>
          </a:p>
        </p:txBody>
      </p:sp>
    </p:spTree>
    <p:extLst>
      <p:ext uri="{BB962C8B-B14F-4D97-AF65-F5344CB8AC3E}">
        <p14:creationId xmlns:p14="http://schemas.microsoft.com/office/powerpoint/2010/main" val="3512937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4431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119" y="0"/>
            <a:ext cx="913288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Подумайте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6811" y="3141194"/>
            <a:ext cx="377435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Гласный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1052736"/>
            <a:ext cx="2232248" cy="19442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4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73" y="2730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Найдите лишний предмет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42CBC3-51F2-46B3-88D9-41193672C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358" y="1988840"/>
            <a:ext cx="2483674" cy="22969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18292E-7D0E-477A-A702-11C0983004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1196752"/>
            <a:ext cx="2086038" cy="19925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2977F9-B076-4893-8560-754E9F28F1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5130" y="1176552"/>
            <a:ext cx="1867230" cy="208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49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73" y="2730"/>
            <a:ext cx="9144000" cy="68443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63" y="0"/>
            <a:ext cx="91296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Найдите лишний предмет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42CBC3-51F2-46B3-88D9-41193672C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358" y="1988840"/>
            <a:ext cx="2483674" cy="229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299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217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303</cp:revision>
  <dcterms:created xsi:type="dcterms:W3CDTF">2019-11-28T10:28:34Z</dcterms:created>
  <dcterms:modified xsi:type="dcterms:W3CDTF">2025-12-07T09:47:11Z</dcterms:modified>
</cp:coreProperties>
</file>