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  <p:sldId id="274" r:id="rId14"/>
    <p:sldId id="276" r:id="rId15"/>
    <p:sldId id="279" r:id="rId16"/>
    <p:sldId id="280" r:id="rId17"/>
    <p:sldId id="281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226" y="-4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81985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SLIDES_API168062103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SLIDES_API168062103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5236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SLIDES_API168062103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SLIDES_API168062103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583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SLIDES_API168062103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SLIDES_API168062103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8287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SLIDES_API168062103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SLIDES_API168062103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9058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SLIDES_API168062103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SLIDES_API168062103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4748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SLIDES_API168062103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SLIDES_API168062103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8318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SLIDES_API168062103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SLIDES_API168062103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1964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SLIDES_API168062103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SLIDES_API168062103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391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68062103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68062103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544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SLIDES_API168062103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SLIDES_API168062103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0620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SLIDES_API168062103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SLIDES_API168062103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2670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SLIDES_API168062103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SLIDES_API168062103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1957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S_API168062103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S_API168062103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931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SLIDES_API168062103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SLIDES_API168062103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2029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SLIDES_API168062103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SLIDES_API168062103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923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SLIDES_API168062103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SLIDES_API168062103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2272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04298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4498010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9337257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811644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1638571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03861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4587309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12702683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5252817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6198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837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701105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743351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879568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9133852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9686486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3038627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480890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376302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881657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162523" y="308095"/>
            <a:ext cx="7441433" cy="144360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ПЕРВЫЕ В АРКТИКЕ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sz="2800" dirty="0">
              <a:latin typeface="Algerian" panose="04020705040A02060702" pitchFamily="82" charset="0"/>
            </a:endParaRP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73152" y="2882900"/>
            <a:ext cx="5240607" cy="146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" sz="2800" cap="all" dirty="0">
                <a:ln w="3175" cmpd="sng">
                  <a:noFill/>
                </a:ln>
                <a:solidFill>
                  <a:prstClr val="white"/>
                </a:solidFill>
                <a:latin typeface="Algerian" panose="04020705040A02060702" pitchFamily="82" charset="0"/>
                <a:ea typeface="+mj-ea"/>
                <a:cs typeface="+mj-cs"/>
              </a:rPr>
              <a:t>челюскинц</a:t>
            </a:r>
            <a:r>
              <a:rPr lang="ru-RU" sz="28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ы</a:t>
            </a:r>
            <a:r>
              <a:rPr lang="en" sz="2800" cap="all" dirty="0">
                <a:ln w="3175" cmpd="sng">
                  <a:noFill/>
                </a:ln>
                <a:solidFill>
                  <a:prstClr val="white"/>
                </a:solidFill>
                <a:latin typeface="Algerian" panose="04020705040A02060702" pitchFamily="82" charset="0"/>
                <a:ea typeface="+mj-ea"/>
                <a:cs typeface="+mj-cs"/>
              </a:rPr>
              <a:t>: героизм и исследования в Арктике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40" y="524255"/>
            <a:ext cx="3800341" cy="3800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747760" y="4090417"/>
            <a:ext cx="2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KHf_Dva_kapitana_1976_-_Uvertyura_E_Ptichkin_652204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95876" y="4398194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0" name="Google Shape;150;p2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51" name="Google Shape;15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888" y="469392"/>
            <a:ext cx="7345680" cy="4303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>
            <a:spLocks noGrp="1"/>
          </p:cNvSpPr>
          <p:nvPr>
            <p:ph type="body" idx="1"/>
          </p:nvPr>
        </p:nvSpPr>
        <p:spPr>
          <a:xfrm>
            <a:off x="311700" y="4236824"/>
            <a:ext cx="4382220" cy="7192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Спасали челюскинцев отважные летчики</a:t>
            </a:r>
            <a:endParaRPr sz="1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7" name="Google Shape;157;p2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038" y="1026835"/>
            <a:ext cx="4389120" cy="35093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699022" y="4236825"/>
            <a:ext cx="322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N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7" y="1026835"/>
            <a:ext cx="4133032" cy="2788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/>
                </a:solidFill>
                <a:latin typeface="Arial Black" panose="020B0A04020102020204" pitchFamily="34" charset="0"/>
              </a:rPr>
              <a:t>Таймлайн спасательной операции по эвакуации челюскинцев</a:t>
            </a:r>
            <a:endParaRPr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4" name="Google Shape;164;p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165" name="Google Shape;16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4873" y="685821"/>
            <a:ext cx="2862071" cy="1770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4" y="797808"/>
            <a:ext cx="5906438" cy="4131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638544" y="2773680"/>
            <a:ext cx="23225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Arial Black" panose="020B0A04020102020204" pitchFamily="34" charset="0"/>
              </a:rPr>
              <a:t>Вопрос: </a:t>
            </a:r>
            <a:r>
              <a:rPr lang="ru-RU" dirty="0" smtClean="0">
                <a:latin typeface="Arial Black" panose="020B0A04020102020204" pitchFamily="34" charset="0"/>
              </a:rPr>
              <a:t>подумайте и скажите, почему работу летчиков так высоко оценил народ?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>
            <a:spLocks noGrp="1"/>
          </p:cNvSpPr>
          <p:nvPr>
            <p:ph type="body" idx="1"/>
          </p:nvPr>
        </p:nvSpPr>
        <p:spPr>
          <a:xfrm>
            <a:off x="311700" y="1018032"/>
            <a:ext cx="5998800" cy="381759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5" name="Google Shape;185;p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pic>
        <p:nvPicPr>
          <p:cNvPr id="186" name="Google Shape;18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256" y="732270"/>
            <a:ext cx="5080000" cy="35339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297424" y="877824"/>
            <a:ext cx="37237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03030"/>
                </a:solidFill>
                <a:latin typeface="Arial Black" panose="020B0A04020102020204" pitchFamily="34" charset="0"/>
              </a:rPr>
              <a:t>«Двадцать девять раз пытались мы пробиться сквозь пургу и туманы в тяжелейших условиях Заполярья, и все безуспешно... Вылетали, брали курс, и каждый раз возвращались – стихия свирепствовала, мороз доходил до минус 40 градусов, а летали мы тогда без стеклянных колпаков над кабиной и даже без защитных очков, просто лицо оленьей шкурой обматывали и оставляли маленькие щелочки для глаз. Но от холода ничего не спасало</a:t>
            </a:r>
            <a:r>
              <a:rPr lang="ru-RU" b="1" dirty="0" smtClean="0">
                <a:solidFill>
                  <a:srgbClr val="303030"/>
                </a:solidFill>
                <a:latin typeface="Arial Black" panose="020B0A04020102020204" pitchFamily="34" charset="0"/>
              </a:rPr>
              <a:t>»</a:t>
            </a:r>
          </a:p>
          <a:p>
            <a:pPr algn="ctr"/>
            <a:endParaRPr lang="ru-RU" b="1" dirty="0">
              <a:solidFill>
                <a:srgbClr val="303030"/>
              </a:solidFill>
              <a:latin typeface="Arial Black" panose="020B0A04020102020204" pitchFamily="34" charset="0"/>
            </a:endParaRPr>
          </a:p>
          <a:p>
            <a:pPr algn="ctr"/>
            <a:endParaRPr lang="ru-RU" b="1" dirty="0">
              <a:solidFill>
                <a:srgbClr val="30303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b="1" u="sng" dirty="0">
                <a:latin typeface="IBM Plex Mono"/>
              </a:rPr>
              <a:t>Анатолий </a:t>
            </a:r>
            <a:r>
              <a:rPr lang="ru-RU" b="1" u="sng" dirty="0" err="1">
                <a:latin typeface="IBM Plex Mono"/>
              </a:rPr>
              <a:t>Ляпидевский</a:t>
            </a:r>
            <a:endParaRPr lang="ru-RU" u="sng" dirty="0">
              <a:latin typeface="Merriweathe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Влияние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трагической экспедиции</a:t>
            </a:r>
            <a:r>
              <a:rPr lang="en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en" dirty="0">
                <a:solidFill>
                  <a:srgbClr val="C00000"/>
                </a:solidFill>
                <a:latin typeface="Arial Black" panose="020B0A04020102020204" pitchFamily="34" charset="0"/>
              </a:rPr>
              <a:t>на советское общество и науку</a:t>
            </a:r>
            <a:endParaRPr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body" idx="1"/>
          </p:nvPr>
        </p:nvSpPr>
        <p:spPr>
          <a:xfrm>
            <a:off x="103632" y="1310640"/>
            <a:ext cx="4532376" cy="32735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chemeClr val="bg1"/>
                </a:solidFill>
                <a:latin typeface="Arial Black" panose="020B0A04020102020204" pitchFamily="34" charset="0"/>
              </a:rPr>
              <a:t>Экспедиция на пароходе "Челюскин" стала символом мужества и сплоченности, укрепив национальную мифологию. Она помогла сформировать позитивные примеры и стимулировала интерес к Арктике. Образ героев-спасателей вдохновил общество и укрепил имидж СССР на международной арене. Челюскинская эпопея подтолкнула развитие полярной науки и культуры, а также привела к учреждению звания Героя Советского Союза для полярников, что стало источником гордости и единства для народа.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146" y="1709546"/>
            <a:ext cx="3709154" cy="2475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C00000"/>
                </a:solidFill>
                <a:latin typeface="Arial Black" panose="020B0A04020102020204" pitchFamily="34" charset="0"/>
              </a:rPr>
              <a:t>Современные исследования Арктики: наследие челюскинцев</a:t>
            </a:r>
            <a:endParaRPr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0" name="Google Shape;220;p36"/>
          <p:cNvSpPr txBox="1">
            <a:spLocks noGrp="1"/>
          </p:cNvSpPr>
          <p:nvPr>
            <p:ph type="body" idx="1"/>
          </p:nvPr>
        </p:nvSpPr>
        <p:spPr>
          <a:xfrm>
            <a:off x="311700" y="1511974"/>
            <a:ext cx="4376124" cy="32307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chemeClr val="bg1"/>
                </a:solidFill>
                <a:latin typeface="Arial Black" panose="020B0A04020102020204" pitchFamily="34" charset="0"/>
              </a:rPr>
              <a:t>Наследие экспедиции "Челюскин" продолжает оказывать значительное влияние на современные исследования Арктики. Вдохновленные героизмом участников, современные ученые используют новые технологии для увеличения безопасности и доступности экспедиций. В этом контексте важны разработки мобильных городков и спутниковых коммуникаций, которые способствуют успешной работе исследователей. Также актуален анализ влияния изменения климата и взаимодействия с местным населением, что углубляет наше понимание региона.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1" name="Google Shape;221;p3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991" y="1511974"/>
            <a:ext cx="4066309" cy="3050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7"/>
          <p:cNvSpPr txBox="1">
            <a:spLocks noGrp="1"/>
          </p:cNvSpPr>
          <p:nvPr>
            <p:ph type="body" idx="1"/>
          </p:nvPr>
        </p:nvSpPr>
        <p:spPr>
          <a:xfrm>
            <a:off x="169029" y="4401311"/>
            <a:ext cx="6141471" cy="6555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Елочная игрушка полярник</a:t>
            </a:r>
            <a:endParaRPr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7" name="Google Shape;227;p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701" y="707137"/>
            <a:ext cx="2754803" cy="41970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" y="755905"/>
            <a:ext cx="4982091" cy="3568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-78444" y="719329"/>
            <a:ext cx="4638252" cy="3889024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432"/>
            <a:ext cx="9144000" cy="5056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54" y="753126"/>
            <a:ext cx="3821430" cy="3821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3152" y="1481328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ПЕРВЫЕ В АРКТИКЕ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72458" y="4431792"/>
            <a:ext cx="403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N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152" y="2828692"/>
            <a:ext cx="43403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Арктика — северная полярная область Земли. Она включает окраины Евразии и Северной Америки, почти весь Северный Ледовитый океан с островами, а также прилегающие части Атлантического и Тихого океанов.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09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41376" y="115825"/>
            <a:ext cx="8490924" cy="6278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  <a:latin typeface="Arial Black" panose="020B0A04020102020204" pitchFamily="34" charset="0"/>
              </a:rPr>
              <a:t>Введение</a:t>
            </a:r>
            <a:endParaRPr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91440" y="646177"/>
            <a:ext cx="8740860" cy="9692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dirty="0">
                <a:latin typeface="Arial Black" panose="020B0A04020102020204" pitchFamily="34" charset="0"/>
              </a:rPr>
              <a:t>Экспедиция по спасению челюскинцев является важным событием в истории советской Арктики и значительным этапом в развитии российской науки</a:t>
            </a:r>
            <a:r>
              <a:rPr lang="en" sz="1800" dirty="0" smtClean="0">
                <a:latin typeface="Arial Black" panose="020B0A04020102020204" pitchFamily="34" charset="0"/>
              </a:rPr>
              <a:t>.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61" y="1615440"/>
            <a:ext cx="4251639" cy="2834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7744" y="1810512"/>
            <a:ext cx="404774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latin typeface="Arial Black" panose="020B0A04020102020204" pitchFamily="34" charset="0"/>
              </a:rPr>
              <a:t>В 1933 году пароход «Челюскин» под командованием Отто Шмидта оказался в ловушке ледяных полей, что потребовало организации масштабной спасательной операции. На борту находилось 112 человек, и их судьба привлекла внимание всего общества. Работа направлена на изучение контекста экспедиции, героизма участников и их вклада в освоение Северного морского </a:t>
            </a:r>
            <a:r>
              <a:rPr lang="en" dirty="0" smtClean="0">
                <a:latin typeface="Arial Black" panose="020B0A04020102020204" pitchFamily="34" charset="0"/>
              </a:rPr>
              <a:t>пути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Шмидт Отто Юльевич 1891-1956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262128" y="182880"/>
            <a:ext cx="8759030" cy="2566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  <a:latin typeface="Arial Black" panose="020B0A04020102020204" pitchFamily="34" charset="0"/>
              </a:rPr>
              <a:t>Исторический контекст арктических экспедиций</a:t>
            </a:r>
            <a:endParaRPr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83820" y="1511975"/>
            <a:ext cx="874848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1. Активно идет освоение Арктики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2. Отто Шмидт  выдвигает теорию о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доставке  грузов и заселении  дальних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ерриторий.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3. Северный морской путь.</a:t>
            </a:r>
            <a:endParaRPr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724" y="1532217"/>
            <a:ext cx="4419576" cy="2789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12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Arial Black" panose="020B0A04020102020204" pitchFamily="34" charset="0"/>
              </a:rPr>
              <a:t>Исторические фотографии арктических экспедиций и их участников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0" name="Google Shape;80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" y="248073"/>
            <a:ext cx="5080001" cy="352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84" y="2009140"/>
            <a:ext cx="3222753" cy="2384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sz="1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художник Федор Решетников </a:t>
            </a:r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и </a:t>
            </a:r>
            <a:r>
              <a:rPr lang="ru-RU" sz="1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кинооператор Марк Трояновский </a:t>
            </a:r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увековечили </a:t>
            </a:r>
            <a:r>
              <a:rPr lang="ru-RU" sz="1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драматическое </a:t>
            </a:r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путешествие.</a:t>
            </a:r>
            <a:r>
              <a:rPr lang="ru-RU" sz="1800" b="1" dirty="0">
                <a:latin typeface="Arial Black" panose="020B0A04020102020204" pitchFamily="34" charset="0"/>
              </a:rPr>
              <a:t> </a:t>
            </a:r>
            <a:endParaRPr sz="1800" b="1" dirty="0">
              <a:latin typeface="Arial Black" panose="020B0A04020102020204" pitchFamily="34" charset="0"/>
            </a:endParaRPr>
          </a:p>
        </p:txBody>
      </p:sp>
      <p:sp>
        <p:nvSpPr>
          <p:cNvPr id="87" name="Google Shape;87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498" y="247650"/>
            <a:ext cx="3379470" cy="3379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00" y="247650"/>
            <a:ext cx="4763452" cy="3175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body" idx="1"/>
          </p:nvPr>
        </p:nvSpPr>
        <p:spPr>
          <a:xfrm>
            <a:off x="225552" y="3863341"/>
            <a:ext cx="6084948" cy="97228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bg1"/>
                </a:solidFill>
                <a:latin typeface="Arial Black" panose="020B0A04020102020204" pitchFamily="34" charset="0"/>
              </a:rPr>
              <a:t>Хронология арктических исследований СССР в 1930-х годах</a:t>
            </a:r>
            <a:endParaRPr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1" y="868571"/>
            <a:ext cx="2926079" cy="226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718" y="320041"/>
            <a:ext cx="6225729" cy="3543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C00000"/>
                </a:solidFill>
                <a:latin typeface="Arial Black" panose="020B0A04020102020204" pitchFamily="34" charset="0"/>
              </a:rPr>
              <a:t>Экспедиция «Челюскин»: основные факты</a:t>
            </a:r>
            <a:endParaRPr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1" name="Google Shape;101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Экспедиция 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на пароходе «Челюскин»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начал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ась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летом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1933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да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Руководил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«главный специалист по Арктике», математик, путешественник,   авантюрист-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Отто Шмидт.</a:t>
            </a:r>
            <a:endParaRPr lang="ru-RU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-Грузопассажирское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с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удно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, построенное в Дании, стартовало из Мурманска с целью пройти Северным морским путем, но в сентябре было зажато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льдами.</a:t>
            </a:r>
            <a:endParaRPr lang="ru-RU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-Дрейфовало судно 5 месяцев.</a:t>
            </a:r>
            <a:endParaRPr lang="ru-RU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-Затонуло за 2 часа 13 февраля 1934 г.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-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Экипаж,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состоя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из 112 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человек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П</a:t>
            </a:r>
            <a:r>
              <a:rPr lang="e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роявил </a:t>
            </a:r>
            <a:r>
              <a:rPr lang="en" b="1" dirty="0">
                <a:solidFill>
                  <a:schemeClr val="bg1"/>
                </a:solidFill>
                <a:latin typeface="Arial Black" panose="020B0A04020102020204" pitchFamily="34" charset="0"/>
              </a:rPr>
              <a:t>героизм и выдержку, занимаясь научными исследованиями и организуя жизнь на льду. </a:t>
            </a:r>
            <a:endParaRPr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2" name="Google Shape;102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bg1"/>
                </a:solidFill>
                <a:latin typeface="Arial Black" panose="020B0A04020102020204" pitchFamily="34" charset="0"/>
              </a:rPr>
              <a:t>Изображения парохода 'Челюскин' во льдах Арктики</a:t>
            </a:r>
            <a:endParaRPr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8" name="Google Shape;108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120" y="287020"/>
            <a:ext cx="5080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242" y="360476"/>
            <a:ext cx="2404254" cy="2634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242304" y="3395472"/>
            <a:ext cx="22301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Начальник экспедиции Отто Шмидт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Организация спасательной операции</a:t>
            </a:r>
            <a:endParaRPr sz="1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3" name="Google Shape;143;p25"/>
          <p:cNvSpPr txBox="1">
            <a:spLocks noGrp="1"/>
          </p:cNvSpPr>
          <p:nvPr>
            <p:ph type="body" idx="1"/>
          </p:nvPr>
        </p:nvSpPr>
        <p:spPr>
          <a:xfrm>
            <a:off x="91440" y="810768"/>
            <a:ext cx="8381018" cy="21599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200" b="1" dirty="0">
                <a:solidFill>
                  <a:schemeClr val="bg1"/>
                </a:solidFill>
                <a:latin typeface="Arial Black" panose="020B0A04020102020204" pitchFamily="34" charset="0"/>
              </a:rPr>
              <a:t>Спасательная операция по эвакуации челюскинцев началась 13 февраля 1934 года, незамедлительно после сигнала бедствия. Первые поисковые вылеты стартовали 7 апреля, с привлечением опытных летчиков, включая Николая Каманина и Анатолия Ляпидевского, который первым приземлился на льду. Летчики работали в экстремальных условиях полярной зимы, взаимодействуя с местными оленеводами. Завершение операции 13 апреля стало важным событием, привлекшим внимание мира и демонстрировавшим героизм участников.</a:t>
            </a:r>
            <a:endParaRPr sz="1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44" name="Google Shape;144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31053"/>
            <a:ext cx="4006280" cy="2528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43" y="2375201"/>
            <a:ext cx="3302931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 rot="10800000" flipV="1">
            <a:off x="2322576" y="4328160"/>
            <a:ext cx="365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Радист Эрнст </a:t>
            </a:r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Кренкель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237</TotalTime>
  <Words>641</Words>
  <Application>Microsoft Office PowerPoint</Application>
  <PresentationFormat>Экран (16:9)</PresentationFormat>
  <Paragraphs>61</Paragraphs>
  <Slides>17</Slides>
  <Notes>16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Algerian</vt:lpstr>
      <vt:lpstr>Arial</vt:lpstr>
      <vt:lpstr>Arial Black</vt:lpstr>
      <vt:lpstr>Century Gothic</vt:lpstr>
      <vt:lpstr>IBM Plex Mono</vt:lpstr>
      <vt:lpstr>Merriweather</vt:lpstr>
      <vt:lpstr>Wingdings 3</vt:lpstr>
      <vt:lpstr>Сектор</vt:lpstr>
      <vt:lpstr> ПЕРВЫЕ В АРКТИКЕ </vt:lpstr>
      <vt:lpstr>Введение</vt:lpstr>
      <vt:lpstr>Исторический контекст арктических экспедиций</vt:lpstr>
      <vt:lpstr>Презентация PowerPoint</vt:lpstr>
      <vt:lpstr>Презентация PowerPoint</vt:lpstr>
      <vt:lpstr>Презентация PowerPoint</vt:lpstr>
      <vt:lpstr>Экспедиция «Челюскин»: основные факты</vt:lpstr>
      <vt:lpstr>Презентация PowerPoint</vt:lpstr>
      <vt:lpstr>Организация спасательной операции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Влияние трагической экспедиции на советское общество и науку</vt:lpstr>
      <vt:lpstr>Современные исследования Арктики: наследие челюскинцев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Экспедиция по спасению челюскинцев: героизм и исследования в Арктике</dc:title>
  <dc:creator>HONOR</dc:creator>
  <cp:lastModifiedBy>Учетная запись Майкрософт</cp:lastModifiedBy>
  <cp:revision>22</cp:revision>
  <dcterms:modified xsi:type="dcterms:W3CDTF">2025-03-10T14:24:32Z</dcterms:modified>
</cp:coreProperties>
</file>